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65" r:id="rId5"/>
    <p:sldId id="266" r:id="rId6"/>
    <p:sldId id="267" r:id="rId7"/>
    <p:sldId id="268" r:id="rId8"/>
    <p:sldId id="269" r:id="rId9"/>
    <p:sldId id="270" r:id="rId10"/>
    <p:sldId id="274" r:id="rId11"/>
    <p:sldId id="273" r:id="rId12"/>
    <p:sldId id="272" r:id="rId13"/>
    <p:sldId id="271" r:id="rId14"/>
    <p:sldId id="276" r:id="rId15"/>
    <p:sldId id="275" r:id="rId16"/>
    <p:sldId id="278" r:id="rId17"/>
    <p:sldId id="277" r:id="rId18"/>
    <p:sldId id="259" r:id="rId19"/>
    <p:sldId id="261" r:id="rId20"/>
    <p:sldId id="262" r:id="rId21"/>
    <p:sldId id="263"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40" autoAdjust="0"/>
  </p:normalViewPr>
  <p:slideViewPr>
    <p:cSldViewPr>
      <p:cViewPr>
        <p:scale>
          <a:sx n="98" d="100"/>
          <a:sy n="98" d="100"/>
        </p:scale>
        <p:origin x="-1920"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1BF08-C28A-450C-AC52-0DA38EB80DC2}" type="datetimeFigureOut">
              <a:rPr lang="en-CA" smtClean="0"/>
              <a:pPr/>
              <a:t>27/02/2017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38A67-5F36-4FBE-ACED-D5F0215FBDEB}" type="slidenum">
              <a:rPr lang="en-CA" smtClean="0"/>
              <a:pPr/>
              <a:t>‹#›</a:t>
            </a:fld>
            <a:endParaRPr lang="en-CA"/>
          </a:p>
        </p:txBody>
      </p:sp>
    </p:spTree>
    <p:extLst>
      <p:ext uri="{BB962C8B-B14F-4D97-AF65-F5344CB8AC3E}">
        <p14:creationId xmlns:p14="http://schemas.microsoft.com/office/powerpoint/2010/main" val="292478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Hadoop:</a:t>
            </a:r>
            <a:r>
              <a:rPr lang="en-CA" b="1" baseline="0" dirty="0" smtClean="0"/>
              <a:t> </a:t>
            </a:r>
            <a:r>
              <a:rPr lang="en-CA" baseline="0" dirty="0" smtClean="0"/>
              <a:t>gave good book references; described topologies, </a:t>
            </a:r>
            <a:r>
              <a:rPr lang="en-CA" baseline="0" dirty="0" err="1" smtClean="0"/>
              <a:t>NameNodes</a:t>
            </a:r>
            <a:r>
              <a:rPr lang="en-CA" baseline="0" dirty="0" smtClean="0"/>
              <a:t> &amp; </a:t>
            </a:r>
            <a:r>
              <a:rPr lang="en-CA" baseline="0" dirty="0" err="1" smtClean="0"/>
              <a:t>DataNodes</a:t>
            </a:r>
            <a:r>
              <a:rPr lang="en-CA" baseline="0" dirty="0" smtClean="0"/>
              <a:t>, MapReduce v1 &amp; v2, using HDFS or YARN for storage; Flume aggregates data inputs to </a:t>
            </a:r>
            <a:r>
              <a:rPr lang="en-CA" baseline="0" dirty="0" err="1" smtClean="0"/>
              <a:t>NameNodes</a:t>
            </a:r>
            <a:r>
              <a:rPr lang="en-CA" baseline="0" dirty="0" smtClean="0"/>
              <a:t>; Spark runs data transformations</a:t>
            </a:r>
            <a:endParaRPr lang="en-CA" dirty="0"/>
          </a:p>
        </p:txBody>
      </p:sp>
      <p:sp>
        <p:nvSpPr>
          <p:cNvPr id="4" name="Slide Number Placeholder 3"/>
          <p:cNvSpPr>
            <a:spLocks noGrp="1"/>
          </p:cNvSpPr>
          <p:nvPr>
            <p:ph type="sldNum" sz="quarter" idx="10"/>
          </p:nvPr>
        </p:nvSpPr>
        <p:spPr/>
        <p:txBody>
          <a:bodyPr/>
          <a:lstStyle/>
          <a:p>
            <a:fld id="{49538A67-5F36-4FBE-ACED-D5F0215FBDEB}" type="slidenum">
              <a:rPr lang="en-CA" smtClean="0"/>
              <a:pPr/>
              <a:t>19</a:t>
            </a:fld>
            <a:endParaRPr lang="en-CA"/>
          </a:p>
        </p:txBody>
      </p:sp>
    </p:spTree>
    <p:extLst>
      <p:ext uri="{BB962C8B-B14F-4D97-AF65-F5344CB8AC3E}">
        <p14:creationId xmlns:p14="http://schemas.microsoft.com/office/powerpoint/2010/main" val="54034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538A67-5F36-4FBE-ACED-D5F0215FBDEB}" type="slidenum">
              <a:rPr lang="en-CA" smtClean="0"/>
              <a:pPr/>
              <a:t>20</a:t>
            </a:fld>
            <a:endParaRPr lang="en-CA"/>
          </a:p>
        </p:txBody>
      </p:sp>
    </p:spTree>
    <p:extLst>
      <p:ext uri="{BB962C8B-B14F-4D97-AF65-F5344CB8AC3E}">
        <p14:creationId xmlns:p14="http://schemas.microsoft.com/office/powerpoint/2010/main" val="54034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b="1" dirty="0" smtClean="0"/>
              <a:t>Risky Business:</a:t>
            </a:r>
            <a:r>
              <a:rPr lang="en-CA" dirty="0" smtClean="0"/>
              <a:t> forecasting risk, modelling risk, workload characterization risk, solution risk, applicability risk; risk increases with level</a:t>
            </a:r>
            <a:r>
              <a:rPr lang="en-CA" baseline="0" dirty="0" smtClean="0"/>
              <a:t> of data summarization and with assumptions required in model. Dr. Jeff </a:t>
            </a:r>
            <a:r>
              <a:rPr lang="en-CA" baseline="0" dirty="0" err="1" smtClean="0"/>
              <a:t>Buzen</a:t>
            </a:r>
            <a:r>
              <a:rPr lang="en-CA" baseline="0" dirty="0" smtClean="0"/>
              <a:t> was one of the developers of </a:t>
            </a:r>
            <a:r>
              <a:rPr lang="en-CA" baseline="0" dirty="0" err="1" smtClean="0"/>
              <a:t>BestOne</a:t>
            </a:r>
            <a:r>
              <a:rPr lang="en-CA" baseline="0" dirty="0" smtClean="0"/>
              <a:t> (now BMC Perform &amp; Predict); he’s a university professor of statistics, author and significant contributor to the field.</a:t>
            </a:r>
            <a:endParaRPr lang="en-CA" dirty="0" smtClean="0"/>
          </a:p>
        </p:txBody>
      </p:sp>
      <p:sp>
        <p:nvSpPr>
          <p:cNvPr id="4" name="Slide Number Placeholder 3"/>
          <p:cNvSpPr>
            <a:spLocks noGrp="1"/>
          </p:cNvSpPr>
          <p:nvPr>
            <p:ph type="sldNum" sz="quarter" idx="10"/>
          </p:nvPr>
        </p:nvSpPr>
        <p:spPr/>
        <p:txBody>
          <a:bodyPr/>
          <a:lstStyle/>
          <a:p>
            <a:fld id="{49538A67-5F36-4FBE-ACED-D5F0215FBDEB}" type="slidenum">
              <a:rPr lang="en-CA" smtClean="0"/>
              <a:pPr/>
              <a:t>21</a:t>
            </a:fld>
            <a:endParaRPr lang="en-CA"/>
          </a:p>
        </p:txBody>
      </p:sp>
    </p:spTree>
    <p:extLst>
      <p:ext uri="{BB962C8B-B14F-4D97-AF65-F5344CB8AC3E}">
        <p14:creationId xmlns:p14="http://schemas.microsoft.com/office/powerpoint/2010/main" val="540341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2/27/2017</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2/27/2017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2/27/2017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2/27/2017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2/27/2017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2/27/2017</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2/27/2017</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2/27/2017</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2/27/2017</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eaLnBrk="1" latinLnBrk="0" hangingPunct="1"/>
            <a:fld id="{544213AF-26F6-41FA-8D85-E2C5388D6E58}" type="datetimeFigureOut">
              <a:rPr lang="en-US" smtClean="0"/>
              <a:pPr eaLnBrk="1" latinLnBrk="0" hangingPunct="1"/>
              <a:t>2/27/2017</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2/27/2017</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2/27/2017</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pic>
        <p:nvPicPr>
          <p:cNvPr id="1026" name="Picture 2" descr="impact-1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0445" y="6274910"/>
            <a:ext cx="1479755" cy="48512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t>CMG </a:t>
            </a:r>
            <a:r>
              <a:rPr lang="en-CA" dirty="0" err="1" smtClean="0"/>
              <a:t>imPACt</a:t>
            </a:r>
            <a:r>
              <a:rPr lang="en-CA" dirty="0" smtClean="0"/>
              <a:t> 2016 Retrospective</a:t>
            </a:r>
            <a:br>
              <a:rPr lang="en-CA" dirty="0" smtClean="0"/>
            </a:br>
            <a:r>
              <a:rPr lang="en-CA" sz="1600" dirty="0" smtClean="0"/>
              <a:t>Jonathan Gladstone </a:t>
            </a:r>
            <a:r>
              <a:rPr lang="en-CA" sz="1600" i="1" dirty="0" smtClean="0"/>
              <a:t>Bank of Montreal</a:t>
            </a:r>
            <a:br>
              <a:rPr lang="en-CA" sz="1600" i="1" dirty="0" smtClean="0"/>
            </a:br>
            <a:r>
              <a:rPr lang="en-CA" sz="1600" dirty="0" smtClean="0"/>
              <a:t>John Slobodnik </a:t>
            </a:r>
            <a:r>
              <a:rPr lang="en-CA" sz="1600" i="1" dirty="0" err="1" smtClean="0"/>
              <a:t>Cogeco</a:t>
            </a:r>
            <a:r>
              <a:rPr lang="en-CA" sz="1600" i="1" dirty="0" smtClean="0"/>
              <a:t> Connexion</a:t>
            </a:r>
            <a:endParaRPr lang="en-CA" sz="1600" i="1" dirty="0"/>
          </a:p>
        </p:txBody>
      </p:sp>
      <p:pic>
        <p:nvPicPr>
          <p:cNvPr id="5" name="Picture 2" descr="impact-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142999"/>
            <a:ext cx="7206343" cy="236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500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2016 is the year of Ransomware.</a:t>
            </a:r>
          </a:p>
          <a:p>
            <a:r>
              <a:rPr lang="en-US" dirty="0" smtClean="0"/>
              <a:t>nist.gov\</a:t>
            </a:r>
            <a:r>
              <a:rPr lang="en-US" dirty="0" err="1" smtClean="0"/>
              <a:t>cyberframework</a:t>
            </a:r>
            <a:endParaRPr lang="en-US" dirty="0" smtClean="0"/>
          </a:p>
          <a:p>
            <a:r>
              <a:rPr lang="en-US" dirty="0" smtClean="0"/>
              <a:t>Imagine if one day camera’s and fridges are doing DDOS attacks</a:t>
            </a:r>
          </a:p>
          <a:p>
            <a:r>
              <a:rPr lang="en-US" dirty="0" smtClean="0"/>
              <a:t>Use a </a:t>
            </a:r>
            <a:r>
              <a:rPr lang="en-US" dirty="0" err="1" smtClean="0"/>
              <a:t>CyberSecurity</a:t>
            </a:r>
            <a:r>
              <a:rPr lang="en-US" dirty="0" smtClean="0"/>
              <a:t> self-analysis tool</a:t>
            </a:r>
          </a:p>
          <a:p>
            <a:r>
              <a:rPr lang="en-US" dirty="0" smtClean="0"/>
              <a:t>Over 80% of successful breaches in the last 5 years have been by email</a:t>
            </a:r>
          </a:p>
          <a:p>
            <a:r>
              <a:rPr lang="en-US" dirty="0" smtClean="0"/>
              <a:t>Stride and Capex are good frameworks to use</a:t>
            </a:r>
          </a:p>
          <a:p>
            <a:r>
              <a:rPr lang="en-US" dirty="0" smtClean="0"/>
              <a:t>Run vulnerability scanners</a:t>
            </a:r>
          </a:p>
          <a:p>
            <a:r>
              <a:rPr lang="en-US" dirty="0" err="1" smtClean="0"/>
              <a:t>CyberSecurity</a:t>
            </a:r>
            <a:r>
              <a:rPr lang="en-US" dirty="0" smtClean="0"/>
              <a:t> is a rapidly growing career field, you cannot be bored.  Have your kids grow up to be…</a:t>
            </a:r>
            <a:endParaRPr lang="en-US" dirty="0" smtClean="0"/>
          </a:p>
        </p:txBody>
      </p:sp>
      <p:sp>
        <p:nvSpPr>
          <p:cNvPr id="3" name="Title 2"/>
          <p:cNvSpPr>
            <a:spLocks noGrp="1"/>
          </p:cNvSpPr>
          <p:nvPr>
            <p:ph type="title"/>
          </p:nvPr>
        </p:nvSpPr>
        <p:spPr/>
        <p:txBody>
          <a:bodyPr/>
          <a:lstStyle/>
          <a:p>
            <a:r>
              <a:rPr lang="en-US" smtClean="0"/>
              <a:t>CyberSecurity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dirty="0" smtClean="0"/>
              <a:t>ESX hypervisor runs processes (Worlds)</a:t>
            </a:r>
          </a:p>
          <a:p>
            <a:r>
              <a:rPr lang="en-US" dirty="0" err="1" smtClean="0"/>
              <a:t>Vmdk</a:t>
            </a:r>
            <a:r>
              <a:rPr lang="en-US" dirty="0" smtClean="0"/>
              <a:t> – logical disks</a:t>
            </a:r>
          </a:p>
          <a:p>
            <a:r>
              <a:rPr lang="en-US" dirty="0" smtClean="0"/>
              <a:t>“</a:t>
            </a:r>
            <a:r>
              <a:rPr lang="en-US" dirty="0" err="1" smtClean="0"/>
              <a:t>esxtop</a:t>
            </a:r>
            <a:r>
              <a:rPr lang="en-US" dirty="0" smtClean="0"/>
              <a:t>” shows all running World’s.  </a:t>
            </a:r>
            <a:r>
              <a:rPr lang="en-US" dirty="0" err="1" smtClean="0"/>
              <a:t>vCenter</a:t>
            </a:r>
            <a:r>
              <a:rPr lang="en-US" dirty="0" smtClean="0"/>
              <a:t> is easier.</a:t>
            </a:r>
          </a:p>
          <a:p>
            <a:r>
              <a:rPr lang="en-US" dirty="0" smtClean="0"/>
              <a:t>A VM is a group of Worlds, 1 for each vCPU, 1 for VMM, 1 for MKS.  The VM kernel has its own Worlds running the hypervisor.</a:t>
            </a:r>
          </a:p>
          <a:p>
            <a:r>
              <a:rPr lang="en-US" dirty="0" smtClean="0"/>
              <a:t>Not many people use </a:t>
            </a:r>
            <a:r>
              <a:rPr lang="en-US" b="1" dirty="0" smtClean="0"/>
              <a:t>Resource Pools </a:t>
            </a:r>
            <a:r>
              <a:rPr lang="en-US" dirty="0" smtClean="0"/>
              <a:t>to manage user expectations.  Could waste resources.</a:t>
            </a:r>
          </a:p>
          <a:p>
            <a:r>
              <a:rPr lang="en-US" dirty="0" smtClean="0"/>
              <a:t>CPU &amp; Mem have Limit, Reservation, Shares (raise priority)</a:t>
            </a:r>
          </a:p>
          <a:p>
            <a:r>
              <a:rPr lang="en-US" b="1" dirty="0" smtClean="0"/>
              <a:t>Expandable Reservations </a:t>
            </a:r>
            <a:r>
              <a:rPr lang="en-US" dirty="0" smtClean="0"/>
              <a:t>– mitigate risk across resource pools</a:t>
            </a:r>
          </a:p>
          <a:p>
            <a:r>
              <a:rPr lang="en-US" dirty="0" err="1" smtClean="0"/>
              <a:t>vCenter</a:t>
            </a:r>
            <a:r>
              <a:rPr lang="en-US" dirty="0" smtClean="0"/>
              <a:t> can manage multiple </a:t>
            </a:r>
            <a:r>
              <a:rPr lang="en-US" dirty="0" err="1" smtClean="0"/>
              <a:t>Datacentres</a:t>
            </a:r>
            <a:r>
              <a:rPr lang="en-US" dirty="0" smtClean="0"/>
              <a:t>, Hosts, </a:t>
            </a:r>
            <a:r>
              <a:rPr lang="en-US" dirty="0" err="1" smtClean="0"/>
              <a:t>DataStores</a:t>
            </a:r>
            <a:endParaRPr lang="en-US" dirty="0" smtClean="0"/>
          </a:p>
          <a:p>
            <a:r>
              <a:rPr lang="en-US" b="1" dirty="0" err="1" smtClean="0"/>
              <a:t>DataStore</a:t>
            </a:r>
            <a:r>
              <a:rPr lang="en-US" b="1" dirty="0" smtClean="0"/>
              <a:t> </a:t>
            </a:r>
            <a:r>
              <a:rPr lang="en-US" dirty="0" smtClean="0"/>
              <a:t>– VMFS (iSCSI/FC), NAS, RDM (direct access to LUN)</a:t>
            </a:r>
          </a:p>
          <a:p>
            <a:r>
              <a:rPr lang="en-US" dirty="0" smtClean="0"/>
              <a:t>You can mix fast &amp; slow disk in the same </a:t>
            </a:r>
            <a:r>
              <a:rPr lang="en-US" dirty="0" err="1" smtClean="0"/>
              <a:t>DataStore</a:t>
            </a:r>
            <a:r>
              <a:rPr lang="en-US" dirty="0" smtClean="0"/>
              <a:t> Cluster.  Why do it?  Need to use Affinity so migration will not put you on slower disk.</a:t>
            </a:r>
          </a:p>
          <a:p>
            <a:r>
              <a:rPr lang="en-US" b="1" dirty="0" err="1" smtClean="0"/>
              <a:t>vSwitches</a:t>
            </a:r>
            <a:r>
              <a:rPr lang="en-US" dirty="0" smtClean="0"/>
              <a:t> are created in </a:t>
            </a:r>
            <a:r>
              <a:rPr lang="en-US" dirty="0" err="1" smtClean="0"/>
              <a:t>vCenter</a:t>
            </a:r>
            <a:endParaRPr lang="en-US" dirty="0" smtClean="0"/>
          </a:p>
          <a:p>
            <a:r>
              <a:rPr lang="en-US" dirty="0" smtClean="0"/>
              <a:t>Monitoring “# of </a:t>
            </a:r>
            <a:r>
              <a:rPr lang="en-US" b="1" dirty="0" err="1" smtClean="0"/>
              <a:t>vMotion</a:t>
            </a:r>
            <a:r>
              <a:rPr lang="en-US" b="1" dirty="0" smtClean="0"/>
              <a:t> migrations</a:t>
            </a:r>
            <a:r>
              <a:rPr lang="en-US" dirty="0" smtClean="0"/>
              <a:t>” is a key Capacity metric, if high something is wrong with Cluster, i.e. imbalanced load on Cluster</a:t>
            </a:r>
          </a:p>
          <a:p>
            <a:r>
              <a:rPr lang="en-US" b="1" dirty="0" smtClean="0"/>
              <a:t>DRS</a:t>
            </a:r>
            <a:r>
              <a:rPr lang="en-US" dirty="0" smtClean="0"/>
              <a:t> – constantly monitors CPU &amp; Mem on Host (root resource pool), does dynamic load balancing of running VM’s</a:t>
            </a:r>
          </a:p>
          <a:p>
            <a:r>
              <a:rPr lang="en-US" b="1" dirty="0" smtClean="0"/>
              <a:t>FT</a:t>
            </a:r>
            <a:r>
              <a:rPr lang="en-US" dirty="0" smtClean="0"/>
              <a:t> (Fault Tolerance) – VMWare will create a separate secondary VM (lock-step technology) on a different host &amp; </a:t>
            </a:r>
            <a:r>
              <a:rPr lang="en-US" dirty="0" err="1" smtClean="0"/>
              <a:t>datastore</a:t>
            </a:r>
            <a:r>
              <a:rPr lang="en-US" dirty="0" smtClean="0"/>
              <a:t>.  You can see it from vSphere.  Designed for HW failure.  From a capacity viewpoint it uses disk space, CPU &amp; memory.  If you have bad SW it gets replicated.</a:t>
            </a:r>
          </a:p>
          <a:p>
            <a:r>
              <a:rPr lang="en-US" b="1" dirty="0" smtClean="0"/>
              <a:t>Affinity</a:t>
            </a:r>
            <a:r>
              <a:rPr lang="en-US" dirty="0" smtClean="0"/>
              <a:t> – CPU Affinity – can ping to physical CPU’s on host.  DRS Affinity – to keep VMs together or to keep VMs apart.</a:t>
            </a:r>
            <a:endParaRPr lang="en-US" dirty="0" smtClean="0"/>
          </a:p>
        </p:txBody>
      </p:sp>
      <p:sp>
        <p:nvSpPr>
          <p:cNvPr id="3" name="Title 2"/>
          <p:cNvSpPr>
            <a:spLocks noGrp="1"/>
          </p:cNvSpPr>
          <p:nvPr>
            <p:ph type="title"/>
          </p:nvPr>
        </p:nvSpPr>
        <p:spPr/>
        <p:txBody>
          <a:bodyPr/>
          <a:lstStyle/>
          <a:p>
            <a:r>
              <a:rPr lang="en-US" dirty="0" smtClean="0"/>
              <a:t>VMWare Training </a:t>
            </a:r>
            <a:r>
              <a:rPr lang="en-US" i="1" dirty="0" smtClean="0"/>
              <a:t>(1 of 3)</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en-US" b="1" dirty="0" smtClean="0"/>
              <a:t>CPU Scheduling </a:t>
            </a:r>
            <a:r>
              <a:rPr lang="en-US" dirty="0" smtClean="0"/>
              <a:t>– schedule vCPUs on physical CPUs on host.  Checks CPU utilization every 20ms</a:t>
            </a:r>
          </a:p>
          <a:p>
            <a:r>
              <a:rPr lang="en-US" b="1" dirty="0" smtClean="0"/>
              <a:t>Monitor</a:t>
            </a:r>
            <a:r>
              <a:rPr lang="en-US" dirty="0" smtClean="0"/>
              <a:t> host, guest &amp; CPU Ready time (in </a:t>
            </a:r>
            <a:r>
              <a:rPr lang="en-US" dirty="0" err="1" smtClean="0"/>
              <a:t>ms</a:t>
            </a:r>
            <a:r>
              <a:rPr lang="en-US" dirty="0" smtClean="0"/>
              <a:t> in </a:t>
            </a:r>
            <a:r>
              <a:rPr lang="en-US" dirty="0" err="1" smtClean="0"/>
              <a:t>vCenter</a:t>
            </a:r>
            <a:r>
              <a:rPr lang="en-US" dirty="0" smtClean="0"/>
              <a:t>)</a:t>
            </a:r>
          </a:p>
          <a:p>
            <a:r>
              <a:rPr lang="en-US" b="1" dirty="0" smtClean="0"/>
              <a:t>Memory Reclamation </a:t>
            </a:r>
            <a:r>
              <a:rPr lang="en-US" dirty="0" smtClean="0"/>
              <a:t>Challenges – hypervisor cannot reclaim released VM memory even though the memory is on the “free list” of VM</a:t>
            </a:r>
          </a:p>
          <a:p>
            <a:r>
              <a:rPr lang="en-US" b="1" dirty="0" smtClean="0"/>
              <a:t>Host Level Swapping </a:t>
            </a:r>
            <a:r>
              <a:rPr lang="en-US" dirty="0" smtClean="0"/>
              <a:t>is last resort, should always be 0</a:t>
            </a:r>
          </a:p>
          <a:p>
            <a:r>
              <a:rPr lang="en-US" b="1" dirty="0" smtClean="0"/>
              <a:t>Transparent Page Sharing </a:t>
            </a:r>
            <a:r>
              <a:rPr lang="en-US" dirty="0" smtClean="0"/>
              <a:t>– enabled by default, need to turn it off due to security issue</a:t>
            </a:r>
          </a:p>
          <a:p>
            <a:r>
              <a:rPr lang="en-US" dirty="0" err="1" smtClean="0"/>
              <a:t>Vmmsys.ctl</a:t>
            </a:r>
            <a:r>
              <a:rPr lang="en-US" dirty="0" smtClean="0"/>
              <a:t> is the </a:t>
            </a:r>
            <a:r>
              <a:rPr lang="en-US" b="1" dirty="0" smtClean="0"/>
              <a:t>balloon driver </a:t>
            </a:r>
            <a:r>
              <a:rPr lang="en-US" dirty="0" smtClean="0"/>
              <a:t>name on VM guest, should have 0 activity here</a:t>
            </a:r>
          </a:p>
          <a:p>
            <a:r>
              <a:rPr lang="en-US" dirty="0" smtClean="0"/>
              <a:t>Linux is greedy with memory</a:t>
            </a:r>
          </a:p>
          <a:p>
            <a:r>
              <a:rPr lang="en-US" b="1" dirty="0" smtClean="0"/>
              <a:t>Memory compression</a:t>
            </a:r>
            <a:r>
              <a:rPr lang="en-US" dirty="0" smtClean="0"/>
              <a:t>, there may be a </a:t>
            </a:r>
            <a:r>
              <a:rPr lang="en-US" dirty="0" err="1" smtClean="0"/>
              <a:t>vCenter</a:t>
            </a:r>
            <a:r>
              <a:rPr lang="en-US" dirty="0" smtClean="0"/>
              <a:t> metric for it</a:t>
            </a:r>
          </a:p>
          <a:p>
            <a:r>
              <a:rPr lang="en-US" b="1" dirty="0" smtClean="0"/>
              <a:t>Cap Planning </a:t>
            </a:r>
            <a:r>
              <a:rPr lang="en-US" dirty="0" smtClean="0"/>
              <a:t>– Need AVG and PEAK memory demands of each VM &amp; resource pool</a:t>
            </a:r>
          </a:p>
          <a:p>
            <a:r>
              <a:rPr lang="en-US" dirty="0" smtClean="0"/>
              <a:t>Use multiple memory performance metrics, not just host memory usage</a:t>
            </a:r>
          </a:p>
          <a:p>
            <a:r>
              <a:rPr lang="en-US" b="1" dirty="0" smtClean="0"/>
              <a:t>Storage monitor </a:t>
            </a:r>
            <a:r>
              <a:rPr lang="en-US" dirty="0" smtClean="0"/>
              <a:t>– Provisioned (physical / logical) vs. Used Storage &amp; Storage </a:t>
            </a:r>
            <a:r>
              <a:rPr lang="en-US" dirty="0" err="1" smtClean="0"/>
              <a:t>vMotion</a:t>
            </a:r>
            <a:r>
              <a:rPr lang="en-US" dirty="0" smtClean="0"/>
              <a:t> activity</a:t>
            </a:r>
          </a:p>
          <a:p>
            <a:r>
              <a:rPr lang="en-US" b="1" dirty="0" smtClean="0"/>
              <a:t>Thin Provisioning </a:t>
            </a:r>
            <a:r>
              <a:rPr lang="en-US" dirty="0" smtClean="0"/>
              <a:t>– do not use for DBMS (Phys-&gt;</a:t>
            </a:r>
            <a:r>
              <a:rPr lang="en-US" dirty="0" err="1" smtClean="0"/>
              <a:t>DataStore</a:t>
            </a:r>
            <a:r>
              <a:rPr lang="en-US" dirty="0" smtClean="0"/>
              <a:t>-&gt;</a:t>
            </a:r>
            <a:r>
              <a:rPr lang="en-US" dirty="0" err="1" smtClean="0"/>
              <a:t>vmdk</a:t>
            </a:r>
            <a:r>
              <a:rPr lang="en-US" dirty="0" smtClean="0"/>
              <a:t>), be aware of fragmentation, thin provisioned disks expand by 1 MB increments</a:t>
            </a:r>
          </a:p>
          <a:p>
            <a:r>
              <a:rPr lang="en-US" b="1" dirty="0" err="1" smtClean="0"/>
              <a:t>vSAN</a:t>
            </a:r>
            <a:r>
              <a:rPr lang="en-US" dirty="0" smtClean="0"/>
              <a:t> – allows you to take advantage of local disk</a:t>
            </a:r>
          </a:p>
          <a:p>
            <a:r>
              <a:rPr lang="en-US" b="1" dirty="0" smtClean="0"/>
              <a:t>Performance metrics from </a:t>
            </a:r>
            <a:r>
              <a:rPr lang="en-US" b="1" dirty="0" err="1" smtClean="0"/>
              <a:t>vCenter</a:t>
            </a:r>
            <a:endParaRPr lang="en-US" b="1" dirty="0" smtClean="0"/>
          </a:p>
          <a:p>
            <a:pPr lvl="1"/>
            <a:r>
              <a:rPr lang="en-US" b="1" dirty="0" smtClean="0"/>
              <a:t>CPU</a:t>
            </a:r>
            <a:r>
              <a:rPr lang="en-US" dirty="0" smtClean="0"/>
              <a:t> – 1. %</a:t>
            </a:r>
            <a:r>
              <a:rPr lang="en-US" dirty="0" err="1" smtClean="0"/>
              <a:t>util</a:t>
            </a:r>
            <a:r>
              <a:rPr lang="en-US" dirty="0" smtClean="0"/>
              <a:t> vCPU,  2.  vCPU ready time % (ROT &gt;5% bad, VMWare says 10%), is workload dependent</a:t>
            </a:r>
          </a:p>
          <a:p>
            <a:pPr lvl="1"/>
            <a:r>
              <a:rPr lang="en-US" dirty="0" smtClean="0"/>
              <a:t>Myth – adding vCPUs arbitrarily may make things worse, check CPU Ready</a:t>
            </a:r>
          </a:p>
          <a:p>
            <a:pPr lvl="1"/>
            <a:r>
              <a:rPr lang="en-US" dirty="0" smtClean="0"/>
              <a:t>3.  </a:t>
            </a:r>
            <a:r>
              <a:rPr lang="en-US" dirty="0" err="1" smtClean="0"/>
              <a:t>Costop</a:t>
            </a:r>
            <a:r>
              <a:rPr lang="en-US" dirty="0" smtClean="0"/>
              <a:t> – should be LT CPU Ready Time, VM cannot run due to Scheduling constraints</a:t>
            </a:r>
          </a:p>
          <a:p>
            <a:pPr lvl="1"/>
            <a:r>
              <a:rPr lang="en-US" b="1" dirty="0" smtClean="0"/>
              <a:t>Memory</a:t>
            </a:r>
            <a:r>
              <a:rPr lang="en-US" dirty="0" smtClean="0"/>
              <a:t> – “zero” memory – memory over-provisioned</a:t>
            </a:r>
          </a:p>
          <a:p>
            <a:r>
              <a:rPr lang="en-US" dirty="0" smtClean="0"/>
              <a:t>Headroom chart – Host Phys Mem GB vs. Mem Consumed by VMs </a:t>
            </a:r>
            <a:r>
              <a:rPr lang="en-US" dirty="0" err="1" smtClean="0"/>
              <a:t>Avg</a:t>
            </a:r>
            <a:r>
              <a:rPr lang="en-US" dirty="0" smtClean="0"/>
              <a:t> GB</a:t>
            </a:r>
          </a:p>
          <a:p>
            <a:r>
              <a:rPr lang="en-US" dirty="0" smtClean="0"/>
              <a:t>Host Mem Ballooned </a:t>
            </a:r>
            <a:r>
              <a:rPr lang="en-US" dirty="0" err="1" smtClean="0"/>
              <a:t>Avg</a:t>
            </a:r>
            <a:r>
              <a:rPr lang="en-US" dirty="0" smtClean="0"/>
              <a:t> MB vs. Swap Space in use </a:t>
            </a:r>
            <a:r>
              <a:rPr lang="en-US" dirty="0" err="1" smtClean="0"/>
              <a:t>Avg</a:t>
            </a:r>
            <a:r>
              <a:rPr lang="en-US" dirty="0" smtClean="0"/>
              <a:t> MB</a:t>
            </a:r>
          </a:p>
          <a:p>
            <a:r>
              <a:rPr lang="en-US" dirty="0" smtClean="0"/>
              <a:t>IF Consumed Host Mem &gt; Active Mem it is normal, otherwise you will have a performance problem</a:t>
            </a:r>
          </a:p>
        </p:txBody>
      </p:sp>
      <p:sp>
        <p:nvSpPr>
          <p:cNvPr id="3" name="Title 2"/>
          <p:cNvSpPr>
            <a:spLocks noGrp="1"/>
          </p:cNvSpPr>
          <p:nvPr>
            <p:ph type="title"/>
          </p:nvPr>
        </p:nvSpPr>
        <p:spPr/>
        <p:txBody>
          <a:bodyPr/>
          <a:lstStyle/>
          <a:p>
            <a:r>
              <a:rPr lang="en-US" dirty="0" smtClean="0"/>
              <a:t>VMWare Training </a:t>
            </a:r>
            <a:r>
              <a:rPr lang="en-US" i="1" dirty="0" smtClean="0"/>
              <a:t>(2 of 3)</a:t>
            </a: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t>Disk IO </a:t>
            </a:r>
          </a:p>
          <a:p>
            <a:pPr lvl="1"/>
            <a:r>
              <a:rPr lang="en-US" dirty="0" smtClean="0"/>
              <a:t>Latency in Kernel </a:t>
            </a:r>
            <a:r>
              <a:rPr lang="en-US" dirty="0" err="1" smtClean="0"/>
              <a:t>Avg</a:t>
            </a:r>
            <a:r>
              <a:rPr lang="en-US" dirty="0" smtClean="0"/>
              <a:t> </a:t>
            </a:r>
            <a:r>
              <a:rPr lang="en-US" dirty="0" err="1" smtClean="0"/>
              <a:t>ms</a:t>
            </a:r>
            <a:endParaRPr lang="en-US" dirty="0" smtClean="0"/>
          </a:p>
          <a:p>
            <a:pPr lvl="1"/>
            <a:r>
              <a:rPr lang="en-US" dirty="0" smtClean="0"/>
              <a:t>Latency in Queue </a:t>
            </a:r>
            <a:r>
              <a:rPr lang="en-US" dirty="0" err="1" smtClean="0"/>
              <a:t>Avg</a:t>
            </a:r>
            <a:r>
              <a:rPr lang="en-US" dirty="0" smtClean="0"/>
              <a:t> </a:t>
            </a:r>
            <a:r>
              <a:rPr lang="en-US" dirty="0" err="1" smtClean="0"/>
              <a:t>ms</a:t>
            </a:r>
            <a:endParaRPr lang="en-US" dirty="0" smtClean="0"/>
          </a:p>
          <a:p>
            <a:pPr lvl="1"/>
            <a:r>
              <a:rPr lang="en-US" dirty="0" smtClean="0"/>
              <a:t>Latency of Device, should be &lt;10ms</a:t>
            </a:r>
          </a:p>
          <a:p>
            <a:pPr lvl="1"/>
            <a:r>
              <a:rPr lang="en-US" dirty="0" smtClean="0"/>
              <a:t>“Number of Aborted Disk Commands” metric must be 0 otherwise storage is overloaded on LUN</a:t>
            </a:r>
          </a:p>
          <a:p>
            <a:pPr lvl="1"/>
            <a:r>
              <a:rPr lang="en-US" dirty="0" smtClean="0"/>
              <a:t>“# of Active Commands Queued” – significant double-digit values point to a shortage</a:t>
            </a:r>
          </a:p>
          <a:p>
            <a:r>
              <a:rPr lang="en-US" dirty="0" smtClean="0"/>
              <a:t>Physical </a:t>
            </a:r>
            <a:r>
              <a:rPr lang="en-US" dirty="0" err="1" smtClean="0"/>
              <a:t>DataStores</a:t>
            </a:r>
            <a:r>
              <a:rPr lang="en-US" dirty="0" smtClean="0"/>
              <a:t>, </a:t>
            </a:r>
            <a:r>
              <a:rPr lang="en-US" b="1" dirty="0" smtClean="0"/>
              <a:t>Thin Provision Report</a:t>
            </a:r>
          </a:p>
          <a:p>
            <a:pPr lvl="1"/>
            <a:r>
              <a:rPr lang="en-US" dirty="0" err="1" smtClean="0"/>
              <a:t>DataStore</a:t>
            </a:r>
            <a:r>
              <a:rPr lang="en-US" dirty="0" smtClean="0"/>
              <a:t> Cap vs. Log Disk Cap vs. Log Disk Used</a:t>
            </a:r>
          </a:p>
          <a:p>
            <a:r>
              <a:rPr lang="en-US" b="1" dirty="0" smtClean="0"/>
              <a:t>Network</a:t>
            </a:r>
            <a:r>
              <a:rPr lang="en-US" dirty="0" smtClean="0"/>
              <a:t> – dropped packets, dropped </a:t>
            </a:r>
            <a:r>
              <a:rPr lang="en-US" dirty="0" err="1" smtClean="0"/>
              <a:t>Tx</a:t>
            </a:r>
            <a:r>
              <a:rPr lang="en-US" dirty="0" smtClean="0"/>
              <a:t>, dropped Rx, adjust VM shares</a:t>
            </a:r>
          </a:p>
          <a:p>
            <a:r>
              <a:rPr lang="en-US" b="1" dirty="0" smtClean="0"/>
              <a:t>KPIs</a:t>
            </a:r>
            <a:r>
              <a:rPr lang="en-US" dirty="0" smtClean="0"/>
              <a:t>: 1. Ratio of </a:t>
            </a:r>
            <a:r>
              <a:rPr lang="en-US" dirty="0" err="1" smtClean="0"/>
              <a:t>Virt</a:t>
            </a:r>
            <a:r>
              <a:rPr lang="en-US" dirty="0" smtClean="0"/>
              <a:t> to Phys Systems (going up, good) 2.  Overall CPU Utilization (going up, good)</a:t>
            </a:r>
          </a:p>
          <a:p>
            <a:r>
              <a:rPr lang="en-US" b="1" dirty="0" smtClean="0"/>
              <a:t>Cap Planning </a:t>
            </a:r>
            <a:r>
              <a:rPr lang="en-US" dirty="0" smtClean="0"/>
              <a:t>– stack Host CPU Usage for each Cluster</a:t>
            </a:r>
          </a:p>
          <a:p>
            <a:r>
              <a:rPr lang="en-US" dirty="0" err="1" smtClean="0"/>
              <a:t>vROPS</a:t>
            </a:r>
            <a:r>
              <a:rPr lang="en-US" dirty="0" smtClean="0"/>
              <a:t> has an upper bound of 50K VMs</a:t>
            </a:r>
          </a:p>
          <a:p>
            <a:endParaRPr lang="en-US" dirty="0" smtClean="0"/>
          </a:p>
          <a:p>
            <a:pPr lvl="1"/>
            <a:endParaRPr lang="en-US" dirty="0"/>
          </a:p>
        </p:txBody>
      </p:sp>
      <p:sp>
        <p:nvSpPr>
          <p:cNvPr id="3" name="Title 2"/>
          <p:cNvSpPr>
            <a:spLocks noGrp="1"/>
          </p:cNvSpPr>
          <p:nvPr>
            <p:ph type="title"/>
          </p:nvPr>
        </p:nvSpPr>
        <p:spPr/>
        <p:txBody>
          <a:bodyPr/>
          <a:lstStyle/>
          <a:p>
            <a:r>
              <a:rPr lang="en-US" dirty="0" smtClean="0"/>
              <a:t>VMWare Training </a:t>
            </a:r>
            <a:r>
              <a:rPr lang="en-US" i="1" dirty="0" smtClean="0"/>
              <a:t>(3 of 3)</a:t>
            </a:r>
            <a:endParaRPr 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t>Glenn Anderson </a:t>
            </a:r>
            <a:r>
              <a:rPr lang="en-US" dirty="0" smtClean="0"/>
              <a:t>presenter</a:t>
            </a:r>
          </a:p>
          <a:p>
            <a:r>
              <a:rPr lang="en-US" dirty="0" smtClean="0"/>
              <a:t>Create something out of nothing</a:t>
            </a:r>
          </a:p>
          <a:p>
            <a:r>
              <a:rPr lang="en-US" dirty="0" smtClean="0"/>
              <a:t>One of the actors has focus, someone else takes focus</a:t>
            </a:r>
          </a:p>
          <a:p>
            <a:r>
              <a:rPr lang="en-US" dirty="0" smtClean="0"/>
              <a:t>T-Shaped pro’s have Social + Technical skills</a:t>
            </a:r>
          </a:p>
          <a:p>
            <a:r>
              <a:rPr lang="en-US" dirty="0" smtClean="0"/>
              <a:t>At a meeting bring a brick, not a cathedral.  Think Yes and on top of brick.  Trust others to build upon your idea </a:t>
            </a:r>
            <a:r>
              <a:rPr lang="en-US" dirty="0" err="1" smtClean="0"/>
              <a:t>dn</a:t>
            </a:r>
            <a:r>
              <a:rPr lang="en-US" dirty="0" smtClean="0"/>
              <a:t> you do the same for them</a:t>
            </a:r>
          </a:p>
          <a:p>
            <a:r>
              <a:rPr lang="en-US" dirty="0" smtClean="0"/>
              <a:t>Yes and But does not replace quality or common sense</a:t>
            </a:r>
          </a:p>
          <a:p>
            <a:r>
              <a:rPr lang="en-US" dirty="0" smtClean="0"/>
              <a:t>Listening – your response has to start with the work the previous person ended with</a:t>
            </a:r>
          </a:p>
          <a:p>
            <a:r>
              <a:rPr lang="en-US" dirty="0" smtClean="0"/>
              <a:t>A book called “Yes, And”</a:t>
            </a:r>
            <a:endParaRPr lang="en-US" dirty="0"/>
          </a:p>
        </p:txBody>
      </p:sp>
      <p:sp>
        <p:nvSpPr>
          <p:cNvPr id="3" name="Title 2"/>
          <p:cNvSpPr>
            <a:spLocks noGrp="1"/>
          </p:cNvSpPr>
          <p:nvPr>
            <p:ph type="title"/>
          </p:nvPr>
        </p:nvSpPr>
        <p:spPr/>
        <p:txBody>
          <a:bodyPr>
            <a:normAutofit/>
          </a:bodyPr>
          <a:lstStyle/>
          <a:p>
            <a:r>
              <a:rPr lang="en-US" sz="3400" dirty="0" smtClean="0"/>
              <a:t>Yes, And: What Performing </a:t>
            </a:r>
            <a:r>
              <a:rPr lang="en-US" sz="3400" dirty="0" err="1" smtClean="0"/>
              <a:t>Improv</a:t>
            </a:r>
            <a:r>
              <a:rPr lang="en-US" sz="3400" dirty="0" smtClean="0"/>
              <a:t> Has Taught Me About Collaborative IT</a:t>
            </a:r>
            <a:endParaRPr lang="en-US" sz="3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b="1" dirty="0" smtClean="0"/>
              <a:t>Mark Friedman </a:t>
            </a:r>
            <a:r>
              <a:rPr lang="en-US" dirty="0" smtClean="0"/>
              <a:t>presenter</a:t>
            </a:r>
          </a:p>
          <a:p>
            <a:r>
              <a:rPr lang="en-US" dirty="0" err="1" smtClean="0"/>
              <a:t>Virt</a:t>
            </a:r>
            <a:r>
              <a:rPr lang="en-US" dirty="0" smtClean="0"/>
              <a:t> </a:t>
            </a:r>
            <a:r>
              <a:rPr lang="en-US" b="1" dirty="0" smtClean="0"/>
              <a:t>overheads</a:t>
            </a:r>
            <a:r>
              <a:rPr lang="en-US" dirty="0" smtClean="0"/>
              <a:t> same for VMWare and </a:t>
            </a:r>
            <a:r>
              <a:rPr lang="en-US" dirty="0" err="1" smtClean="0"/>
              <a:t>HyperV</a:t>
            </a:r>
            <a:endParaRPr lang="en-US" dirty="0" smtClean="0"/>
          </a:p>
          <a:p>
            <a:r>
              <a:rPr lang="en-US" dirty="0" smtClean="0"/>
              <a:t>Perf Stretch Factor – right-sizing guests, overcommitted hosts, under-provisioned guests</a:t>
            </a:r>
          </a:p>
          <a:p>
            <a:r>
              <a:rPr lang="en-US" dirty="0" smtClean="0"/>
              <a:t>Guest will suffer if </a:t>
            </a:r>
            <a:r>
              <a:rPr lang="en-US" dirty="0" err="1" smtClean="0"/>
              <a:t>underprovisioned</a:t>
            </a:r>
            <a:r>
              <a:rPr lang="en-US" dirty="0" smtClean="0"/>
              <a:t> or if host is over-provisioned</a:t>
            </a:r>
          </a:p>
          <a:p>
            <a:r>
              <a:rPr lang="en-US" dirty="0" smtClean="0"/>
              <a:t>Guest </a:t>
            </a:r>
            <a:r>
              <a:rPr lang="en-US" b="1" dirty="0" smtClean="0"/>
              <a:t>VM measurement anomalies</a:t>
            </a:r>
          </a:p>
          <a:p>
            <a:r>
              <a:rPr lang="en-US" b="1" dirty="0" err="1" smtClean="0"/>
              <a:t>Paravirtualization</a:t>
            </a:r>
            <a:r>
              <a:rPr lang="en-US" dirty="0" smtClean="0"/>
              <a:t> brings app perf on VM guest closer to native </a:t>
            </a:r>
            <a:r>
              <a:rPr lang="en-US" dirty="0" err="1" smtClean="0"/>
              <a:t>phys</a:t>
            </a:r>
            <a:r>
              <a:rPr lang="en-US" dirty="0" smtClean="0"/>
              <a:t> Win server, </a:t>
            </a:r>
            <a:r>
              <a:rPr lang="en-US" dirty="0" err="1" smtClean="0"/>
              <a:t>throught</a:t>
            </a:r>
            <a:r>
              <a:rPr lang="en-US" dirty="0" smtClean="0"/>
              <a:t> </a:t>
            </a:r>
            <a:r>
              <a:rPr lang="en-US" dirty="0" err="1" smtClean="0"/>
              <a:t>VMTools</a:t>
            </a:r>
            <a:endParaRPr lang="en-US" dirty="0" smtClean="0"/>
          </a:p>
          <a:p>
            <a:r>
              <a:rPr lang="en-US" dirty="0" smtClean="0"/>
              <a:t>IO intensive workloads will suffer in VMWare due to OVHD</a:t>
            </a:r>
          </a:p>
          <a:p>
            <a:r>
              <a:rPr lang="en-US" dirty="0" smtClean="0"/>
              <a:t>CPUID command tells you Win server is virtualized</a:t>
            </a:r>
          </a:p>
          <a:p>
            <a:r>
              <a:rPr lang="en-US" dirty="0" smtClean="0"/>
              <a:t>Cannot do </a:t>
            </a:r>
            <a:r>
              <a:rPr lang="en-US" b="1" dirty="0" smtClean="0"/>
              <a:t>WLM</a:t>
            </a:r>
            <a:r>
              <a:rPr lang="en-US" dirty="0" smtClean="0"/>
              <a:t> in VMWare</a:t>
            </a:r>
          </a:p>
          <a:p>
            <a:r>
              <a:rPr lang="en-US" dirty="0" err="1" smtClean="0"/>
              <a:t>Virt</a:t>
            </a:r>
            <a:r>
              <a:rPr lang="en-US" dirty="0" smtClean="0"/>
              <a:t> host doesn’t know when a guest frees up a page (see Win Mem Mgmt paper from a year ago)</a:t>
            </a:r>
          </a:p>
          <a:p>
            <a:r>
              <a:rPr lang="en-US" b="1" dirty="0" err="1" smtClean="0"/>
              <a:t>vMotion</a:t>
            </a:r>
            <a:r>
              <a:rPr lang="en-US" dirty="0" smtClean="0"/>
              <a:t> for important servers in PROD, turn it off, is potentially disruptive</a:t>
            </a:r>
          </a:p>
          <a:p>
            <a:r>
              <a:rPr lang="en-US" dirty="0" smtClean="0"/>
              <a:t>15% </a:t>
            </a:r>
            <a:r>
              <a:rPr lang="en-US" dirty="0" err="1" smtClean="0"/>
              <a:t>ovhd</a:t>
            </a:r>
            <a:r>
              <a:rPr lang="en-US" dirty="0" smtClean="0"/>
              <a:t> cost to moving workload from physical to virtual server</a:t>
            </a:r>
          </a:p>
          <a:p>
            <a:pPr lvl="1"/>
            <a:r>
              <a:rPr lang="en-US" dirty="0" smtClean="0"/>
              <a:t>Sometimes using 2 </a:t>
            </a:r>
            <a:r>
              <a:rPr lang="en-US" dirty="0" err="1" smtClean="0"/>
              <a:t>virt</a:t>
            </a:r>
            <a:r>
              <a:rPr lang="en-US" dirty="0" smtClean="0"/>
              <a:t> guests to run 1 physical system workload works well</a:t>
            </a:r>
          </a:p>
          <a:p>
            <a:pPr lvl="1"/>
            <a:endParaRPr lang="en-US" dirty="0"/>
          </a:p>
        </p:txBody>
      </p:sp>
      <p:sp>
        <p:nvSpPr>
          <p:cNvPr id="3" name="Title 2"/>
          <p:cNvSpPr>
            <a:spLocks noGrp="1"/>
          </p:cNvSpPr>
          <p:nvPr>
            <p:ph type="title"/>
          </p:nvPr>
        </p:nvSpPr>
        <p:spPr/>
        <p:txBody>
          <a:bodyPr>
            <a:noAutofit/>
          </a:bodyPr>
          <a:lstStyle/>
          <a:p>
            <a:r>
              <a:rPr lang="en-US" sz="3200" dirty="0" smtClean="0"/>
              <a:t>Performance Management in the Virtual </a:t>
            </a:r>
            <a:r>
              <a:rPr lang="en-US" sz="3200" dirty="0" err="1" smtClean="0"/>
              <a:t>Datacentre</a:t>
            </a:r>
            <a:r>
              <a:rPr lang="en-US" sz="3200" dirty="0" smtClean="0"/>
              <a:t>: An Assessment </a:t>
            </a:r>
            <a:r>
              <a:rPr lang="en-US" sz="3200" i="1" dirty="0" smtClean="0"/>
              <a:t>(1 of 2)</a:t>
            </a:r>
            <a:endParaRPr lang="en-US" sz="32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Host &amp; Guest Pending Interrupt Time – good metrics</a:t>
            </a:r>
          </a:p>
          <a:p>
            <a:r>
              <a:rPr lang="en-US" b="1" dirty="0" smtClean="0"/>
              <a:t>Device response time IO </a:t>
            </a:r>
            <a:r>
              <a:rPr lang="en-US" dirty="0" smtClean="0"/>
              <a:t>– </a:t>
            </a:r>
            <a:r>
              <a:rPr lang="en-US" dirty="0" err="1" smtClean="0"/>
              <a:t>rdtsc</a:t>
            </a:r>
            <a:r>
              <a:rPr lang="en-US" dirty="0" smtClean="0"/>
              <a:t> </a:t>
            </a:r>
            <a:r>
              <a:rPr lang="en-US" dirty="0" err="1" smtClean="0"/>
              <a:t>cmd</a:t>
            </a:r>
            <a:r>
              <a:rPr lang="en-US" dirty="0" smtClean="0"/>
              <a:t> is initiated, 2 per IO on guest (instrumenting emulation has a cost).  See his blog for details.</a:t>
            </a:r>
          </a:p>
          <a:p>
            <a:r>
              <a:rPr lang="en-US" dirty="0" smtClean="0"/>
              <a:t>Win/Sys/Processor Queue Length</a:t>
            </a:r>
          </a:p>
          <a:p>
            <a:r>
              <a:rPr lang="en-US" dirty="0" smtClean="0"/>
              <a:t>Mem Avail Bytes</a:t>
            </a:r>
          </a:p>
          <a:p>
            <a:r>
              <a:rPr lang="en-US" dirty="0" smtClean="0"/>
              <a:t>CPU Ready</a:t>
            </a:r>
          </a:p>
          <a:p>
            <a:r>
              <a:rPr lang="en-US" dirty="0" smtClean="0"/>
              <a:t>Memory</a:t>
            </a:r>
          </a:p>
          <a:p>
            <a:pPr lvl="1"/>
            <a:r>
              <a:rPr lang="en-US" dirty="0" smtClean="0"/>
              <a:t>VMWare takes mem pages from all guests on host when ballooning since host doesn’t know what pages guests are using.  Some guests will be adversely affected, some won’t (see Mark’s paper from last year)</a:t>
            </a:r>
          </a:p>
          <a:p>
            <a:r>
              <a:rPr lang="en-US" dirty="0" smtClean="0"/>
              <a:t>Aggregate guest CPU usage / # of guest machine processors</a:t>
            </a:r>
          </a:p>
          <a:p>
            <a:r>
              <a:rPr lang="en-US" dirty="0" smtClean="0"/>
              <a:t>%Processor Time is reliable, </a:t>
            </a:r>
            <a:r>
              <a:rPr lang="en-US" dirty="0" err="1" smtClean="0"/>
              <a:t>esxtop</a:t>
            </a:r>
            <a:r>
              <a:rPr lang="en-US" dirty="0" smtClean="0"/>
              <a:t> uses the same sampling (on blog entry)</a:t>
            </a:r>
          </a:p>
          <a:p>
            <a:r>
              <a:rPr lang="en-US" dirty="0" smtClean="0"/>
              <a:t>Disk bytes/sec is a good metric</a:t>
            </a:r>
          </a:p>
          <a:p>
            <a:r>
              <a:rPr lang="en-US" dirty="0" smtClean="0"/>
              <a:t>See “Computer Performance By Design” blog</a:t>
            </a:r>
            <a:endParaRPr lang="en-US" dirty="0"/>
          </a:p>
        </p:txBody>
      </p:sp>
      <p:sp>
        <p:nvSpPr>
          <p:cNvPr id="3" name="Title 2"/>
          <p:cNvSpPr>
            <a:spLocks noGrp="1"/>
          </p:cNvSpPr>
          <p:nvPr>
            <p:ph type="title"/>
          </p:nvPr>
        </p:nvSpPr>
        <p:spPr/>
        <p:txBody>
          <a:bodyPr>
            <a:normAutofit/>
          </a:bodyPr>
          <a:lstStyle/>
          <a:p>
            <a:r>
              <a:rPr lang="en-US" sz="3200" dirty="0"/>
              <a:t>Performance Management in the Virtual </a:t>
            </a:r>
            <a:r>
              <a:rPr lang="en-US" sz="3200" dirty="0" err="1"/>
              <a:t>Datacentre</a:t>
            </a:r>
            <a:r>
              <a:rPr lang="en-US" sz="3200" dirty="0"/>
              <a:t>: An Assessment </a:t>
            </a:r>
            <a:r>
              <a:rPr lang="en-US" sz="3200" i="1" dirty="0" smtClean="0"/>
              <a:t>(2 </a:t>
            </a:r>
            <a:r>
              <a:rPr lang="en-US" sz="3200" i="1" dirty="0"/>
              <a:t>of 2)</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Andreas Grabner – DEV/OPS dT</a:t>
            </a:r>
          </a:p>
          <a:p>
            <a:r>
              <a:rPr lang="en-US" smtClean="0"/>
              <a:t>Elisabeth Stahl – Evolving your DC in a Cloud World</a:t>
            </a:r>
          </a:p>
          <a:p>
            <a:r>
              <a:rPr lang="en-US" smtClean="0"/>
              <a:t>Panel Discussion – IoT</a:t>
            </a:r>
          </a:p>
          <a:p>
            <a:r>
              <a:rPr lang="en-US" smtClean="0"/>
              <a:t>Jeff Schultz – TeamQuest Predictive Analytics and Advanced Reporting</a:t>
            </a:r>
          </a:p>
          <a:p>
            <a:r>
              <a:rPr lang="en-US" smtClean="0"/>
              <a:t>Keynote each day</a:t>
            </a:r>
          </a:p>
          <a:p>
            <a:endParaRPr lang="en-US" smtClean="0"/>
          </a:p>
          <a:p>
            <a:endParaRPr lang="en-US" smtClean="0"/>
          </a:p>
          <a:p>
            <a:endParaRPr lang="en-US" dirty="0"/>
          </a:p>
        </p:txBody>
      </p:sp>
      <p:sp>
        <p:nvSpPr>
          <p:cNvPr id="3" name="Title 2"/>
          <p:cNvSpPr>
            <a:spLocks noGrp="1"/>
          </p:cNvSpPr>
          <p:nvPr>
            <p:ph type="title"/>
          </p:nvPr>
        </p:nvSpPr>
        <p:spPr/>
        <p:txBody>
          <a:bodyPr/>
          <a:lstStyle/>
          <a:p>
            <a:r>
              <a:rPr lang="en-US" smtClean="0"/>
              <a:t>Other Presentations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a:t>
            </a:r>
            <a:r>
              <a:rPr lang="en-CA" dirty="0" smtClean="0">
                <a:sym typeface="Wingdings" panose="05000000000000000000" pitchFamily="2" charset="2"/>
              </a:rPr>
              <a:t>ttended 27 presentations </a:t>
            </a:r>
          </a:p>
          <a:p>
            <a:pPr lvl="1"/>
            <a:r>
              <a:rPr lang="en-CA" dirty="0" smtClean="0">
                <a:sym typeface="Wingdings" panose="05000000000000000000" pitchFamily="2" charset="2"/>
              </a:rPr>
              <a:t>2 Cloud, 3 Big Data, 1 Cyber Security, 11 System z, 1 Application Performance, 1 ITSM, 5 Analysis &amp; Reporting, 2 Organizational &amp; Cultural</a:t>
            </a:r>
          </a:p>
          <a:p>
            <a:r>
              <a:rPr lang="en-CA" dirty="0" smtClean="0">
                <a:sym typeface="Wingdings" panose="05000000000000000000" pitchFamily="2" charset="2"/>
              </a:rPr>
              <a:t>First time as Director &amp; International Officer</a:t>
            </a:r>
          </a:p>
          <a:p>
            <a:pPr lvl="1"/>
            <a:r>
              <a:rPr lang="en-CA" dirty="0" smtClean="0">
                <a:sym typeface="Wingdings" panose="05000000000000000000" pitchFamily="2" charset="2"/>
              </a:rPr>
              <a:t>Extra meetings &amp; co-ordination work</a:t>
            </a:r>
          </a:p>
          <a:p>
            <a:r>
              <a:rPr lang="en-CA" dirty="0" smtClean="0">
                <a:sym typeface="Wingdings" panose="05000000000000000000" pitchFamily="2" charset="2"/>
              </a:rPr>
              <a:t>Now, just a few examples…</a:t>
            </a:r>
          </a:p>
          <a:p>
            <a:pPr lvl="1"/>
            <a:endParaRPr lang="en-CA" dirty="0"/>
          </a:p>
        </p:txBody>
      </p:sp>
      <p:sp>
        <p:nvSpPr>
          <p:cNvPr id="3" name="Title 2"/>
          <p:cNvSpPr>
            <a:spLocks noGrp="1"/>
          </p:cNvSpPr>
          <p:nvPr>
            <p:ph type="title"/>
          </p:nvPr>
        </p:nvSpPr>
        <p:spPr/>
        <p:txBody>
          <a:bodyPr/>
          <a:lstStyle/>
          <a:p>
            <a:r>
              <a:rPr lang="en-CA" dirty="0" smtClean="0"/>
              <a:t>Jonathan’s Experience </a:t>
            </a:r>
            <a:r>
              <a:rPr lang="en-CA" i="1" dirty="0" smtClean="0"/>
              <a:t>(1 of 4)</a:t>
            </a:r>
            <a:endParaRPr lang="en-CA" i="1" dirty="0"/>
          </a:p>
        </p:txBody>
      </p:sp>
    </p:spTree>
    <p:extLst>
      <p:ext uri="{BB962C8B-B14F-4D97-AF65-F5344CB8AC3E}">
        <p14:creationId xmlns:p14="http://schemas.microsoft.com/office/powerpoint/2010/main" val="338729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b="1" dirty="0" smtClean="0"/>
              <a:t>Using Hadoop, MapReduce &amp; Spark to Process Big Data (Big Data)</a:t>
            </a:r>
          </a:p>
          <a:p>
            <a:pPr lvl="1"/>
            <a:r>
              <a:rPr lang="en-CA" dirty="0" smtClean="0"/>
              <a:t>Three-part “training” session </a:t>
            </a:r>
            <a:endParaRPr lang="en-CA" dirty="0" smtClean="0">
              <a:sym typeface="Wingdings" panose="05000000000000000000" pitchFamily="2" charset="2"/>
            </a:endParaRPr>
          </a:p>
          <a:p>
            <a:pPr lvl="1"/>
            <a:r>
              <a:rPr lang="en-CA" dirty="0" smtClean="0">
                <a:sym typeface="Wingdings" panose="05000000000000000000" pitchFamily="2" charset="2"/>
              </a:rPr>
              <a:t>Introduction to concepts, tools and methods used for big data processing</a:t>
            </a:r>
          </a:p>
          <a:p>
            <a:pPr lvl="1"/>
            <a:r>
              <a:rPr lang="en-CA" dirty="0" err="1" smtClean="0">
                <a:sym typeface="Wingdings" panose="05000000000000000000" pitchFamily="2" charset="2"/>
              </a:rPr>
              <a:t>Odysseas</a:t>
            </a:r>
            <a:r>
              <a:rPr lang="en-CA" dirty="0" smtClean="0">
                <a:sym typeface="Wingdings" panose="05000000000000000000" pitchFamily="2" charset="2"/>
              </a:rPr>
              <a:t> </a:t>
            </a:r>
            <a:r>
              <a:rPr lang="en-CA" dirty="0" err="1" smtClean="0">
                <a:sym typeface="Wingdings" panose="05000000000000000000" pitchFamily="2" charset="2"/>
              </a:rPr>
              <a:t>Pantakalos</a:t>
            </a:r>
            <a:r>
              <a:rPr lang="en-CA" dirty="0" smtClean="0">
                <a:sym typeface="Wingdings" panose="05000000000000000000" pitchFamily="2" charset="2"/>
              </a:rPr>
              <a:t>, SYSNET International</a:t>
            </a:r>
          </a:p>
          <a:p>
            <a:r>
              <a:rPr lang="en-CA" b="1" dirty="0" smtClean="0">
                <a:sym typeface="Wingdings" panose="05000000000000000000" pitchFamily="2" charset="2"/>
              </a:rPr>
              <a:t>Is Your Capacity Available? (A&amp;R)</a:t>
            </a:r>
          </a:p>
          <a:p>
            <a:pPr lvl="1"/>
            <a:r>
              <a:rPr lang="en-CA" dirty="0" smtClean="0">
                <a:sym typeface="Wingdings" panose="05000000000000000000" pitchFamily="2" charset="2"/>
              </a:rPr>
              <a:t>Incorporate availability requirements into capacity planning</a:t>
            </a:r>
          </a:p>
          <a:p>
            <a:pPr lvl="1"/>
            <a:r>
              <a:rPr lang="en-CA" dirty="0" smtClean="0">
                <a:sym typeface="Wingdings" panose="05000000000000000000" pitchFamily="2" charset="2"/>
              </a:rPr>
              <a:t>Equations for availability of sequences of clusters of servers in complex systems</a:t>
            </a:r>
          </a:p>
          <a:p>
            <a:pPr lvl="1"/>
            <a:r>
              <a:rPr lang="en-CA" dirty="0" smtClean="0">
                <a:sym typeface="Wingdings" panose="05000000000000000000" pitchFamily="2" charset="2"/>
              </a:rPr>
              <a:t>Igor </a:t>
            </a:r>
            <a:r>
              <a:rPr lang="en-CA" dirty="0" err="1" smtClean="0">
                <a:sym typeface="Wingdings" panose="05000000000000000000" pitchFamily="2" charset="2"/>
              </a:rPr>
              <a:t>Trubin</a:t>
            </a:r>
            <a:r>
              <a:rPr lang="en-CA" dirty="0" smtClean="0">
                <a:sym typeface="Wingdings" panose="05000000000000000000" pitchFamily="2" charset="2"/>
              </a:rPr>
              <a:t>, </a:t>
            </a:r>
            <a:r>
              <a:rPr lang="en-CA" dirty="0" err="1" smtClean="0">
                <a:sym typeface="Wingdings" panose="05000000000000000000" pitchFamily="2" charset="2"/>
              </a:rPr>
              <a:t>CapitalOne</a:t>
            </a:r>
            <a:r>
              <a:rPr lang="en-CA" dirty="0" smtClean="0">
                <a:sym typeface="Wingdings" panose="05000000000000000000" pitchFamily="2" charset="2"/>
              </a:rPr>
              <a:t> Bank</a:t>
            </a:r>
          </a:p>
          <a:p>
            <a:pPr lvl="1"/>
            <a:endParaRPr lang="en-CA" dirty="0"/>
          </a:p>
        </p:txBody>
      </p:sp>
      <p:sp>
        <p:nvSpPr>
          <p:cNvPr id="3" name="Title 2"/>
          <p:cNvSpPr>
            <a:spLocks noGrp="1"/>
          </p:cNvSpPr>
          <p:nvPr>
            <p:ph type="title"/>
          </p:nvPr>
        </p:nvSpPr>
        <p:spPr/>
        <p:txBody>
          <a:bodyPr/>
          <a:lstStyle/>
          <a:p>
            <a:r>
              <a:rPr lang="en-CA" dirty="0" smtClean="0"/>
              <a:t>Jonathan’s Experience </a:t>
            </a:r>
            <a:r>
              <a:rPr lang="en-CA" i="1" dirty="0" smtClean="0"/>
              <a:t>(2 of 4)</a:t>
            </a:r>
            <a:endParaRPr lang="en-CA" i="1" dirty="0"/>
          </a:p>
        </p:txBody>
      </p:sp>
    </p:spTree>
    <p:extLst>
      <p:ext uri="{BB962C8B-B14F-4D97-AF65-F5344CB8AC3E}">
        <p14:creationId xmlns:p14="http://schemas.microsoft.com/office/powerpoint/2010/main" val="94289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630" y="838200"/>
            <a:ext cx="6710741"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CA" dirty="0" smtClean="0">
                <a:effectLst>
                  <a:glow rad="152400">
                    <a:schemeClr val="bg1">
                      <a:alpha val="83000"/>
                    </a:schemeClr>
                  </a:glow>
                  <a:outerShdw blurRad="31750" dist="25400" dir="5400000" algn="tl" rotWithShape="0">
                    <a:srgbClr val="000000">
                      <a:alpha val="25000"/>
                    </a:srgbClr>
                  </a:outerShdw>
                </a:effectLst>
              </a:rPr>
              <a:t>Conference Summary</a:t>
            </a:r>
            <a:endParaRPr lang="en-CA" dirty="0">
              <a:effectLst>
                <a:glow rad="152400">
                  <a:schemeClr val="bg1">
                    <a:alpha val="83000"/>
                  </a:schemeClr>
                </a:glow>
                <a:outerShdw blurRad="31750" dist="25400" dir="5400000" algn="tl" rotWithShape="0">
                  <a:srgbClr val="000000">
                    <a:alpha val="25000"/>
                  </a:srgbClr>
                </a:outerShdw>
              </a:effectLst>
            </a:endParaRPr>
          </a:p>
        </p:txBody>
      </p:sp>
      <p:sp>
        <p:nvSpPr>
          <p:cNvPr id="2" name="Content Placeholder 1"/>
          <p:cNvSpPr>
            <a:spLocks noGrp="1"/>
          </p:cNvSpPr>
          <p:nvPr>
            <p:ph idx="1"/>
          </p:nvPr>
        </p:nvSpPr>
        <p:spPr/>
        <p:txBody>
          <a:bodyPr/>
          <a:lstStyle/>
          <a:p>
            <a:r>
              <a:rPr lang="en-CA" dirty="0" smtClean="0">
                <a:effectLst>
                  <a:glow rad="127000">
                    <a:schemeClr val="bg1">
                      <a:alpha val="83000"/>
                    </a:schemeClr>
                  </a:glow>
                </a:effectLst>
              </a:rPr>
              <a:t>Nov. 7-10, 2016, in La Jolla, CA</a:t>
            </a:r>
          </a:p>
          <a:p>
            <a:r>
              <a:rPr lang="en-CA" dirty="0" smtClean="0">
                <a:effectLst>
                  <a:glow rad="127000">
                    <a:schemeClr val="bg1">
                      <a:alpha val="83000"/>
                    </a:schemeClr>
                  </a:glow>
                </a:effectLst>
              </a:rPr>
              <a:t>132 sessions in 13 tracks + annual meeting + 12 vendor sessions + BOFs + evenings</a:t>
            </a:r>
          </a:p>
          <a:p>
            <a:pPr lvl="1"/>
            <a:r>
              <a:rPr lang="en-CA" dirty="0" smtClean="0">
                <a:effectLst>
                  <a:glow rad="127000">
                    <a:schemeClr val="bg1">
                      <a:alpha val="83000"/>
                    </a:schemeClr>
                  </a:glow>
                </a:effectLst>
              </a:rPr>
              <a:t>Cloud (13), Big Data (6), Mobile (2), Cyber Security (7), Virtualization (7), System z (26), Network Cap &amp; Perf (5), Storage (1), Application Performance (23), ITSM (7), Analysis &amp; Reporting (24), Server Computing (2), Organization &amp; Culture (9)</a:t>
            </a:r>
          </a:p>
          <a:p>
            <a:r>
              <a:rPr lang="en-CA" dirty="0" smtClean="0">
                <a:effectLst>
                  <a:glow rad="127000">
                    <a:schemeClr val="bg1">
                      <a:alpha val="83000"/>
                    </a:schemeClr>
                  </a:glow>
                </a:effectLst>
              </a:rPr>
              <a:t>Over 200 of your favourite performance &amp; capacity analysts, planners, architects and scientists!</a:t>
            </a:r>
          </a:p>
        </p:txBody>
      </p:sp>
    </p:spTree>
    <p:extLst>
      <p:ext uri="{BB962C8B-B14F-4D97-AF65-F5344CB8AC3E}">
        <p14:creationId xmlns:p14="http://schemas.microsoft.com/office/powerpoint/2010/main" val="3356143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b="1" dirty="0" err="1" smtClean="0">
                <a:sym typeface="Wingdings" panose="05000000000000000000" pitchFamily="2" charset="2"/>
              </a:rPr>
              <a:t>Blockchain</a:t>
            </a:r>
            <a:r>
              <a:rPr lang="en-CA" b="1" dirty="0" smtClean="0">
                <a:sym typeface="Wingdings" panose="05000000000000000000" pitchFamily="2" charset="2"/>
              </a:rPr>
              <a:t>: What, Why, How (</a:t>
            </a:r>
            <a:r>
              <a:rPr lang="en-CA" b="1" dirty="0" err="1" smtClean="0">
                <a:sym typeface="Wingdings" panose="05000000000000000000" pitchFamily="2" charset="2"/>
              </a:rPr>
              <a:t>C.Sec</a:t>
            </a:r>
            <a:r>
              <a:rPr lang="en-CA" b="1" dirty="0" smtClean="0">
                <a:sym typeface="Wingdings" panose="05000000000000000000" pitchFamily="2" charset="2"/>
              </a:rPr>
              <a:t>.)</a:t>
            </a:r>
          </a:p>
          <a:p>
            <a:pPr lvl="1"/>
            <a:r>
              <a:rPr lang="en-CA" dirty="0" smtClean="0">
                <a:sym typeface="Wingdings" panose="05000000000000000000" pitchFamily="2" charset="2"/>
              </a:rPr>
              <a:t>Introduction to </a:t>
            </a:r>
            <a:r>
              <a:rPr lang="en-CA" dirty="0" err="1" smtClean="0">
                <a:sym typeface="Wingdings" panose="05000000000000000000" pitchFamily="2" charset="2"/>
              </a:rPr>
              <a:t>blockchain</a:t>
            </a:r>
            <a:r>
              <a:rPr lang="en-CA" dirty="0" smtClean="0">
                <a:sym typeface="Wingdings" panose="05000000000000000000" pitchFamily="2" charset="2"/>
              </a:rPr>
              <a:t> concepts</a:t>
            </a:r>
          </a:p>
          <a:p>
            <a:pPr lvl="1"/>
            <a:r>
              <a:rPr lang="en-CA" dirty="0" smtClean="0">
                <a:sym typeface="Wingdings" panose="05000000000000000000" pitchFamily="2" charset="2"/>
              </a:rPr>
              <a:t>What workloads are suited to it?</a:t>
            </a:r>
          </a:p>
          <a:p>
            <a:pPr lvl="1"/>
            <a:r>
              <a:rPr lang="en-CA" dirty="0" smtClean="0">
                <a:sym typeface="Wingdings" panose="05000000000000000000" pitchFamily="2" charset="2"/>
              </a:rPr>
              <a:t>Standards, tools, use cases</a:t>
            </a:r>
          </a:p>
          <a:p>
            <a:pPr lvl="1"/>
            <a:r>
              <a:rPr lang="en-CA" dirty="0" smtClean="0">
                <a:sym typeface="Wingdings" panose="05000000000000000000" pitchFamily="2" charset="2"/>
              </a:rPr>
              <a:t>Elisabeth Stahl, IBM</a:t>
            </a:r>
          </a:p>
          <a:p>
            <a:r>
              <a:rPr lang="en-CA" b="1" dirty="0" smtClean="0">
                <a:sym typeface="Wingdings" panose="05000000000000000000" pitchFamily="2" charset="2"/>
              </a:rPr>
              <a:t>z/OS various sessions (System z)</a:t>
            </a:r>
          </a:p>
          <a:p>
            <a:pPr lvl="1"/>
            <a:r>
              <a:rPr lang="en-CA" dirty="0" smtClean="0">
                <a:sym typeface="Wingdings" panose="05000000000000000000" pitchFamily="2" charset="2"/>
              </a:rPr>
              <a:t>Performance topics, z13 updates, best practices, do’s and </a:t>
            </a:r>
            <a:r>
              <a:rPr lang="en-CA" dirty="0" err="1" smtClean="0">
                <a:sym typeface="Wingdings" panose="05000000000000000000" pitchFamily="2" charset="2"/>
              </a:rPr>
              <a:t>don’t’s</a:t>
            </a:r>
            <a:r>
              <a:rPr lang="en-CA" dirty="0" smtClean="0">
                <a:sym typeface="Wingdings" panose="05000000000000000000" pitchFamily="2" charset="2"/>
              </a:rPr>
              <a:t>, use of sub-capacity GCPs, SMT measurements, tuning basics, Spark &amp; SMF…</a:t>
            </a:r>
          </a:p>
          <a:p>
            <a:pPr lvl="1"/>
            <a:r>
              <a:rPr lang="en-CA" dirty="0" smtClean="0">
                <a:sym typeface="Wingdings" panose="05000000000000000000" pitchFamily="2" charset="2"/>
              </a:rPr>
              <a:t>Assorted high-profile experts included Scott Chapman, Glenn Anderson, Kathy Walsh, Frank </a:t>
            </a:r>
            <a:r>
              <a:rPr lang="en-CA" dirty="0" err="1" smtClean="0">
                <a:sym typeface="Wingdings" panose="05000000000000000000" pitchFamily="2" charset="2"/>
              </a:rPr>
              <a:t>Kyne</a:t>
            </a:r>
            <a:r>
              <a:rPr lang="en-CA" dirty="0" smtClean="0">
                <a:sym typeface="Wingdings" panose="05000000000000000000" pitchFamily="2" charset="2"/>
              </a:rPr>
              <a:t>, Ivan Gelb…</a:t>
            </a:r>
          </a:p>
          <a:p>
            <a:pPr lvl="1"/>
            <a:endParaRPr lang="en-CA" dirty="0"/>
          </a:p>
        </p:txBody>
      </p:sp>
      <p:sp>
        <p:nvSpPr>
          <p:cNvPr id="3" name="Title 2"/>
          <p:cNvSpPr>
            <a:spLocks noGrp="1"/>
          </p:cNvSpPr>
          <p:nvPr>
            <p:ph type="title"/>
          </p:nvPr>
        </p:nvSpPr>
        <p:spPr/>
        <p:txBody>
          <a:bodyPr/>
          <a:lstStyle/>
          <a:p>
            <a:r>
              <a:rPr lang="en-CA" dirty="0" smtClean="0"/>
              <a:t>Jonathan’s Experience </a:t>
            </a:r>
            <a:r>
              <a:rPr lang="en-CA" i="1" dirty="0" smtClean="0"/>
              <a:t>(3 of 4)</a:t>
            </a:r>
            <a:endParaRPr lang="en-CA" i="1" dirty="0"/>
          </a:p>
        </p:txBody>
      </p:sp>
    </p:spTree>
    <p:extLst>
      <p:ext uri="{BB962C8B-B14F-4D97-AF65-F5344CB8AC3E}">
        <p14:creationId xmlns:p14="http://schemas.microsoft.com/office/powerpoint/2010/main" val="265135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CA" b="1" dirty="0" smtClean="0"/>
              <a:t>Risky Business: Modelling &amp; Predicting System Performance (A&amp;R)</a:t>
            </a:r>
          </a:p>
          <a:p>
            <a:pPr lvl="1"/>
            <a:r>
              <a:rPr lang="en-CA" dirty="0" smtClean="0"/>
              <a:t>New work being done on defining and quantifying types of risk inherent to predictions from models</a:t>
            </a:r>
          </a:p>
          <a:p>
            <a:pPr lvl="1"/>
            <a:r>
              <a:rPr lang="en-CA" dirty="0" smtClean="0"/>
              <a:t>Ways to mitigate risk</a:t>
            </a:r>
          </a:p>
          <a:p>
            <a:pPr lvl="1"/>
            <a:r>
              <a:rPr lang="en-CA" dirty="0" smtClean="0"/>
              <a:t>Jeff </a:t>
            </a:r>
            <a:r>
              <a:rPr lang="en-CA" dirty="0" err="1" smtClean="0"/>
              <a:t>Buzen</a:t>
            </a:r>
            <a:r>
              <a:rPr lang="en-CA" dirty="0" smtClean="0"/>
              <a:t>, independent consultant</a:t>
            </a:r>
          </a:p>
          <a:p>
            <a:r>
              <a:rPr lang="en-CA" b="1" dirty="0" smtClean="0"/>
              <a:t>Achieving Scalability &amp; Performance &gt;1M Concurrent Users at a Time (Cloud)</a:t>
            </a:r>
          </a:p>
          <a:p>
            <a:pPr lvl="1"/>
            <a:r>
              <a:rPr lang="en-CA" dirty="0" smtClean="0"/>
              <a:t>Ground-up development of an Agile, DevOps application development &amp; delivery pipeline residing in cloud</a:t>
            </a:r>
          </a:p>
          <a:p>
            <a:pPr lvl="1"/>
            <a:r>
              <a:rPr lang="en-CA" dirty="0" smtClean="0"/>
              <a:t>Small corporation, but multi-national presence, 7/24 operation with fast response and legal &amp; </a:t>
            </a:r>
            <a:r>
              <a:rPr lang="en-CA" dirty="0" smtClean="0"/>
              <a:t>moral consequences for some kinds of failures of delivery</a:t>
            </a:r>
            <a:endParaRPr lang="en-CA" dirty="0" smtClean="0"/>
          </a:p>
          <a:p>
            <a:pPr lvl="1"/>
            <a:r>
              <a:rPr lang="en-CA" dirty="0" smtClean="0"/>
              <a:t>Lukas </a:t>
            </a:r>
            <a:r>
              <a:rPr lang="en-CA" dirty="0" err="1" smtClean="0"/>
              <a:t>Sliwka</a:t>
            </a:r>
            <a:r>
              <a:rPr lang="en-CA" dirty="0" smtClean="0"/>
              <a:t>, </a:t>
            </a:r>
            <a:r>
              <a:rPr lang="en-CA" dirty="0" smtClean="0"/>
              <a:t>CLO, Grindr</a:t>
            </a:r>
            <a:endParaRPr lang="en-CA" dirty="0"/>
          </a:p>
        </p:txBody>
      </p:sp>
      <p:sp>
        <p:nvSpPr>
          <p:cNvPr id="3" name="Title 2"/>
          <p:cNvSpPr>
            <a:spLocks noGrp="1"/>
          </p:cNvSpPr>
          <p:nvPr>
            <p:ph type="title"/>
          </p:nvPr>
        </p:nvSpPr>
        <p:spPr/>
        <p:txBody>
          <a:bodyPr/>
          <a:lstStyle/>
          <a:p>
            <a:r>
              <a:rPr lang="en-CA" dirty="0" smtClean="0"/>
              <a:t>Jonathan’s Experience </a:t>
            </a:r>
            <a:r>
              <a:rPr lang="en-CA" i="1" dirty="0" smtClean="0"/>
              <a:t>(4 of 4)</a:t>
            </a:r>
            <a:endParaRPr lang="en-CA" i="1" dirty="0"/>
          </a:p>
        </p:txBody>
      </p:sp>
    </p:spTree>
    <p:extLst>
      <p:ext uri="{BB962C8B-B14F-4D97-AF65-F5344CB8AC3E}">
        <p14:creationId xmlns:p14="http://schemas.microsoft.com/office/powerpoint/2010/main" val="758487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3634" y="1181100"/>
            <a:ext cx="349673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CA" dirty="0" err="1" smtClean="0">
                <a:effectLst>
                  <a:glow rad="152400">
                    <a:schemeClr val="bg1">
                      <a:alpha val="83000"/>
                    </a:schemeClr>
                  </a:glow>
                  <a:outerShdw blurRad="31750" dist="25400" dir="5400000" algn="tl" rotWithShape="0">
                    <a:srgbClr val="000000">
                      <a:alpha val="25000"/>
                    </a:srgbClr>
                  </a:outerShdw>
                </a:effectLst>
              </a:rPr>
              <a:t>imPACt</a:t>
            </a:r>
            <a:r>
              <a:rPr lang="en-CA" dirty="0" smtClean="0">
                <a:effectLst>
                  <a:glow rad="152400">
                    <a:schemeClr val="bg1">
                      <a:alpha val="83000"/>
                    </a:schemeClr>
                  </a:glow>
                  <a:outerShdw blurRad="31750" dist="25400" dir="5400000" algn="tl" rotWithShape="0">
                    <a:srgbClr val="000000">
                      <a:alpha val="25000"/>
                    </a:srgbClr>
                  </a:outerShdw>
                </a:effectLst>
              </a:rPr>
              <a:t> 2017</a:t>
            </a:r>
            <a:endParaRPr lang="en-CA" dirty="0">
              <a:effectLst>
                <a:glow rad="152400">
                  <a:schemeClr val="bg1">
                    <a:alpha val="83000"/>
                  </a:schemeClr>
                </a:glow>
                <a:outerShdw blurRad="31750" dist="25400" dir="5400000" algn="tl" rotWithShape="0">
                  <a:srgbClr val="000000">
                    <a:alpha val="25000"/>
                  </a:srgbClr>
                </a:outerShdw>
              </a:effectLst>
            </a:endParaRPr>
          </a:p>
        </p:txBody>
      </p:sp>
      <p:sp>
        <p:nvSpPr>
          <p:cNvPr id="2" name="Content Placeholder 1"/>
          <p:cNvSpPr>
            <a:spLocks noGrp="1"/>
          </p:cNvSpPr>
          <p:nvPr>
            <p:ph idx="1"/>
          </p:nvPr>
        </p:nvSpPr>
        <p:spPr/>
        <p:txBody>
          <a:bodyPr/>
          <a:lstStyle/>
          <a:p>
            <a:r>
              <a:rPr lang="en-CA" dirty="0" smtClean="0">
                <a:effectLst>
                  <a:glow rad="127000">
                    <a:schemeClr val="bg1">
                      <a:alpha val="83000"/>
                    </a:schemeClr>
                  </a:glow>
                </a:effectLst>
              </a:rPr>
              <a:t>Nov. 6-9, 2017, in New Orleans, LA</a:t>
            </a:r>
          </a:p>
          <a:p>
            <a:r>
              <a:rPr lang="en-CA" dirty="0" smtClean="0">
                <a:effectLst>
                  <a:glow rad="127000">
                    <a:schemeClr val="bg1">
                      <a:alpha val="83000"/>
                    </a:schemeClr>
                  </a:glow>
                </a:effectLst>
              </a:rPr>
              <a:t>Lots of sessions in lots of tracks again, plus hackathon and other new features</a:t>
            </a:r>
          </a:p>
          <a:p>
            <a:r>
              <a:rPr lang="en-CA" dirty="0" smtClean="0">
                <a:effectLst>
                  <a:glow rad="127000">
                    <a:schemeClr val="bg1">
                      <a:alpha val="83000"/>
                    </a:schemeClr>
                  </a:glow>
                </a:effectLst>
              </a:rPr>
              <a:t>Excellent deal available until March 1</a:t>
            </a:r>
            <a:r>
              <a:rPr lang="en-CA" baseline="30000" dirty="0" smtClean="0">
                <a:effectLst>
                  <a:glow rad="127000">
                    <a:schemeClr val="bg1">
                      <a:alpha val="83000"/>
                    </a:schemeClr>
                  </a:glow>
                </a:effectLst>
              </a:rPr>
              <a:t>st</a:t>
            </a:r>
            <a:r>
              <a:rPr lang="en-CA" dirty="0" smtClean="0">
                <a:effectLst>
                  <a:glow rad="127000">
                    <a:schemeClr val="bg1">
                      <a:alpha val="83000"/>
                    </a:schemeClr>
                  </a:glow>
                </a:effectLst>
              </a:rPr>
              <a:t>: US$999 for conference + annual membership</a:t>
            </a:r>
          </a:p>
        </p:txBody>
      </p:sp>
    </p:spTree>
    <p:extLst>
      <p:ext uri="{BB962C8B-B14F-4D97-AF65-F5344CB8AC3E}">
        <p14:creationId xmlns:p14="http://schemas.microsoft.com/office/powerpoint/2010/main" val="306306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mtClean="0"/>
              <a:t>Networking with peers</a:t>
            </a:r>
          </a:p>
          <a:p>
            <a:r>
              <a:rPr lang="en-CA" smtClean="0"/>
              <a:t>Attending vendor presentations for tools we are using and/or considering and/or just wanting to learn more about</a:t>
            </a:r>
          </a:p>
          <a:p>
            <a:r>
              <a:rPr lang="en-CA" smtClean="0"/>
              <a:t>Going since 1999</a:t>
            </a:r>
          </a:p>
          <a:p>
            <a:r>
              <a:rPr lang="en-CA" smtClean="0"/>
              <a:t>Presentations on all hot topics of the day</a:t>
            </a:r>
          </a:p>
          <a:p>
            <a:r>
              <a:rPr lang="en-CA" smtClean="0"/>
              <a:t>Lot of new idea’s to bring back to your shop and implement right away</a:t>
            </a:r>
          </a:p>
          <a:p>
            <a:endParaRPr lang="en-CA" dirty="0"/>
          </a:p>
        </p:txBody>
      </p:sp>
      <p:sp>
        <p:nvSpPr>
          <p:cNvPr id="3" name="Title 2"/>
          <p:cNvSpPr>
            <a:spLocks noGrp="1"/>
          </p:cNvSpPr>
          <p:nvPr>
            <p:ph type="title"/>
          </p:nvPr>
        </p:nvSpPr>
        <p:spPr/>
        <p:txBody>
          <a:bodyPr/>
          <a:lstStyle/>
          <a:p>
            <a:r>
              <a:rPr lang="en-CA" dirty="0" smtClean="0"/>
              <a:t>John’s Experience</a:t>
            </a:r>
            <a:endParaRPr lang="en-CA" dirty="0"/>
          </a:p>
        </p:txBody>
      </p:sp>
    </p:spTree>
    <p:extLst>
      <p:ext uri="{BB962C8B-B14F-4D97-AF65-F5344CB8AC3E}">
        <p14:creationId xmlns:p14="http://schemas.microsoft.com/office/powerpoint/2010/main" val="50060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en-US" smtClean="0"/>
              <a:t>Jeffrey Schwartz presenter.</a:t>
            </a:r>
          </a:p>
          <a:p>
            <a:r>
              <a:rPr lang="en-US" smtClean="0"/>
              <a:t>Lots of perfmon explanations are meaningless</a:t>
            </a:r>
          </a:p>
          <a:p>
            <a:r>
              <a:rPr lang="en-US" smtClean="0"/>
              <a:t>Processor Queue Depth – limited usefulness</a:t>
            </a:r>
          </a:p>
          <a:p>
            <a:r>
              <a:rPr lang="en-US" smtClean="0"/>
              <a:t>Processor Busy – time not spent in Idler task</a:t>
            </a:r>
          </a:p>
          <a:p>
            <a:r>
              <a:rPr lang="en-US" smtClean="0"/>
              <a:t>Kernel (internal VM) – mem mgmt, supersedes all else (eg. driver) VS. User Mode – moving more here all the time</a:t>
            </a:r>
          </a:p>
          <a:p>
            <a:r>
              <a:rPr lang="en-US" smtClean="0"/>
              <a:t>Sum of process processor times can be &gt;100% (multi-threading) – most Win processes are MT. eg. MS SQL DB</a:t>
            </a:r>
          </a:p>
          <a:p>
            <a:r>
              <a:rPr lang="en-US" smtClean="0"/>
              <a:t>Run on the same processor if you can, there are benefits</a:t>
            </a:r>
          </a:p>
          <a:p>
            <a:r>
              <a:rPr lang="en-US" smtClean="0"/>
              <a:t>Scheduling tweaks: 1. Priority boosts – after I/O completion 2. Quantum stretching – to allow I/O to complete</a:t>
            </a:r>
          </a:p>
          <a:p>
            <a:r>
              <a:rPr lang="en-US" smtClean="0"/>
              <a:t>HT – 2 feeds into a processor, back in favor, can kill/help/in between</a:t>
            </a:r>
          </a:p>
          <a:p>
            <a:pPr lvl="1"/>
            <a:r>
              <a:rPr lang="en-US" smtClean="0"/>
              <a:t>Benefits OLTP – don’t use for batch, mixed batch/OLTP or reporting</a:t>
            </a:r>
          </a:p>
          <a:p>
            <a:pPr lvl="1"/>
            <a:r>
              <a:rPr lang="en-US" smtClean="0"/>
              <a:t>You want a process that gets in and out quick (&lt;200ms bus txn)</a:t>
            </a:r>
          </a:p>
          <a:p>
            <a:pPr lvl="1"/>
            <a:r>
              <a:rPr lang="en-US" smtClean="0"/>
              <a:t>Max 30% improvement in shop with 1,600 txns/sec</a:t>
            </a:r>
          </a:p>
          <a:p>
            <a:pPr lvl="1"/>
            <a:r>
              <a:rPr lang="en-US" smtClean="0"/>
              <a:t>Make sure DBMS is aware of HT – SQL Server 2008 doesn’t know about HT, Win 2008 knows, SQL Server 2012 knows</a:t>
            </a:r>
          </a:p>
          <a:p>
            <a:r>
              <a:rPr lang="en-US" smtClean="0"/>
              <a:t>Jeff’s HT blog – CPU-Z from CPUID.com will tell you if HT is turned on, eg. 4 cores on a socket on most machines, if HT the software will see 8.  HT is on every new machine.</a:t>
            </a:r>
          </a:p>
          <a:p>
            <a:r>
              <a:rPr lang="en-US" smtClean="0"/>
              <a:t>Wait metrics will tell you where HT is not working.</a:t>
            </a:r>
          </a:p>
          <a:p>
            <a:r>
              <a:rPr lang="en-US" smtClean="0"/>
              <a:t>Do not run HT on Win VMWare (will remove instability inherent in HT, very workload dependent).  If the workload changes from OLTP to batch you will be in trouble.</a:t>
            </a:r>
          </a:p>
          <a:p>
            <a:r>
              <a:rPr lang="en-US" smtClean="0"/>
              <a:t>Multi-core – describe it as physical vs. logical.  Chips/sockets are interchangeable terms.  HT is set at BIOS level, OS is on top of that, will show you the max # of processors in TaskMgr/PerfMon.</a:t>
            </a:r>
          </a:p>
          <a:p>
            <a:r>
              <a:rPr lang="en-US" smtClean="0"/>
              <a:t>Processor Interrupts – Physical machine flying, virtual machine running slowly, PIs can be HW or SW generated.  Immediate (eg. for IO), Deferred (DPC).  More and more SW interrupts (DPC) on newer Win versions.  &lt;Win2008 int’s were handled by single processor, &gt;2008 got fixed, uses multi-processor’s.  High utilization  (Int &amp; DPC counts &amp; CPU% increasing) –, eg. NICs improperly configured</a:t>
            </a:r>
          </a:p>
          <a:p>
            <a:r>
              <a:rPr lang="en-US" smtClean="0"/>
              <a:t>VM environments – can have memory issues, understand page faults, memory mostly 64bit now.  Types: Paged, Non-Paged (DBMS’s prefer, MS SQL Server); leaks still happen (less folks using C++, was error-prone)</a:t>
            </a:r>
            <a:br>
              <a:rPr lang="en-US" smtClean="0"/>
            </a:br>
            <a:r>
              <a:rPr lang="en-US" smtClean="0"/>
              <a:t>I</a:t>
            </a:r>
            <a:endParaRPr lang="en-US" dirty="0"/>
          </a:p>
        </p:txBody>
      </p:sp>
      <p:sp>
        <p:nvSpPr>
          <p:cNvPr id="3" name="Title 2"/>
          <p:cNvSpPr>
            <a:spLocks noGrp="1"/>
          </p:cNvSpPr>
          <p:nvPr>
            <p:ph type="title"/>
          </p:nvPr>
        </p:nvSpPr>
        <p:spPr/>
        <p:txBody>
          <a:bodyPr vert="horz" rtlCol="0" anchor="ctr">
            <a:normAutofit fontScale="90000"/>
            <a:scene3d>
              <a:camera prst="orthographicFront"/>
              <a:lightRig rig="soft" dir="t"/>
            </a:scene3d>
            <a:sp3d prstMaterial="softEdge">
              <a:bevelT w="25400" h="25400"/>
            </a:sp3d>
          </a:bodyPr>
          <a:lstStyle/>
          <a:p>
            <a:r>
              <a:rPr lang="en-US" dirty="0"/>
              <a:t>Windows System Performance, Measurement and Analysis </a:t>
            </a:r>
            <a:r>
              <a:rPr lang="en-US" i="1" dirty="0"/>
              <a:t>(1 of </a:t>
            </a:r>
            <a:r>
              <a:rPr lang="en-US" i="1" dirty="0" smtClean="0"/>
              <a:t>3)</a:t>
            </a:r>
            <a:endParaRPr lang="en-US"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dirty="0" smtClean="0"/>
              <a:t>Working set, i.e. how much </a:t>
            </a:r>
            <a:r>
              <a:rPr lang="en-US" b="1" dirty="0" smtClean="0"/>
              <a:t>mem</a:t>
            </a:r>
            <a:r>
              <a:rPr lang="en-US" dirty="0" smtClean="0"/>
              <a:t> are you using?  If upward trend line or upward zigzag it’s a memory leak.</a:t>
            </a:r>
          </a:p>
          <a:p>
            <a:r>
              <a:rPr lang="en-US" dirty="0" smtClean="0"/>
              <a:t>Task Manager shows Standby &amp; Modified page frame state metrics.  Sys Cache + Avail &gt; 100% of mem on  box (double counting).  MS Office WORD cleans out “memory mapped” after 5 mins of inactivity.</a:t>
            </a:r>
          </a:p>
          <a:p>
            <a:r>
              <a:rPr lang="en-US" b="1" dirty="0" smtClean="0"/>
              <a:t>Cache</a:t>
            </a:r>
            <a:r>
              <a:rPr lang="en-US" dirty="0" smtClean="0"/>
              <a:t> OPS, want to see </a:t>
            </a:r>
            <a:r>
              <a:rPr lang="en-US" b="1" dirty="0" smtClean="0"/>
              <a:t>lazy writes</a:t>
            </a:r>
            <a:r>
              <a:rPr lang="en-US" dirty="0" smtClean="0"/>
              <a:t>.</a:t>
            </a:r>
          </a:p>
          <a:p>
            <a:r>
              <a:rPr lang="en-US" dirty="0" smtClean="0"/>
              <a:t>IO subsystem, obscure, important for DBMS (disk perf metrics are low level, slide 57), poor perf disk blamed on OS.</a:t>
            </a:r>
          </a:p>
          <a:p>
            <a:r>
              <a:rPr lang="en-US" dirty="0" smtClean="0"/>
              <a:t>Win disk #’s are reliable (not perfect), RAID 5 good but not if &gt;10% writes, use RAID 10</a:t>
            </a:r>
          </a:p>
          <a:p>
            <a:r>
              <a:rPr lang="en-US" dirty="0" smtClean="0"/>
              <a:t>Disk IO times are Service + Queue</a:t>
            </a:r>
          </a:p>
          <a:p>
            <a:r>
              <a:rPr lang="en-US" dirty="0" smtClean="0"/>
              <a:t>Slide 68, disk controller issues, not a lot of metrics available here</a:t>
            </a:r>
          </a:p>
          <a:p>
            <a:r>
              <a:rPr lang="en-US" b="1" dirty="0" smtClean="0"/>
              <a:t>Network</a:t>
            </a:r>
            <a:r>
              <a:rPr lang="en-US" dirty="0" smtClean="0"/>
              <a:t> – don’t turn on promiscuous mode</a:t>
            </a:r>
          </a:p>
          <a:p>
            <a:r>
              <a:rPr lang="en-US" dirty="0" smtClean="0"/>
              <a:t>If VMWare hosts are &gt; 50% busy metrics become </a:t>
            </a:r>
            <a:r>
              <a:rPr lang="en-US" b="1" dirty="0" smtClean="0"/>
              <a:t>unreliable</a:t>
            </a:r>
            <a:r>
              <a:rPr lang="en-US" dirty="0" smtClean="0"/>
              <a:t> (utilizations, rates, elapsed times).  If metrics with timestamps 30 seconds apart you’re good, if 35, 37 seconds then metrics unreliable.  Fix, run a script that sleeps for 1 minute or check agent timestamps.  Sample every 30 seconds on Win, 60 seconds on DBMS</a:t>
            </a:r>
          </a:p>
          <a:p>
            <a:r>
              <a:rPr lang="en-US" dirty="0" smtClean="0"/>
              <a:t>Be careful turning on </a:t>
            </a:r>
            <a:r>
              <a:rPr lang="en-US" b="1" dirty="0" smtClean="0"/>
              <a:t>process info in Win</a:t>
            </a:r>
            <a:r>
              <a:rPr lang="en-US" dirty="0" smtClean="0"/>
              <a:t>, use in short bursts on PROD (slide 80, very important)</a:t>
            </a:r>
          </a:p>
          <a:p>
            <a:r>
              <a:rPr lang="en-US" b="1" dirty="0" err="1" smtClean="0"/>
              <a:t>PerfMon</a:t>
            </a:r>
            <a:r>
              <a:rPr lang="en-US" dirty="0" smtClean="0"/>
              <a:t> – totally rewritten since Win 2008 – use highlighter to highlight metrics you are interested in.</a:t>
            </a:r>
          </a:p>
          <a:p>
            <a:r>
              <a:rPr lang="en-US" dirty="0" smtClean="0"/>
              <a:t>In Resource Monitor ignore disk utilization time counter.  </a:t>
            </a:r>
            <a:r>
              <a:rPr lang="en-US" b="1" dirty="0" smtClean="0"/>
              <a:t>Highest Active Time </a:t>
            </a:r>
            <a:r>
              <a:rPr lang="en-US" dirty="0" smtClean="0"/>
              <a:t>is useless for Disk in </a:t>
            </a:r>
            <a:r>
              <a:rPr lang="en-US" dirty="0" err="1" smtClean="0"/>
              <a:t>ResMon</a:t>
            </a:r>
            <a:r>
              <a:rPr lang="en-US" dirty="0" smtClean="0"/>
              <a:t>.</a:t>
            </a:r>
          </a:p>
          <a:p>
            <a:r>
              <a:rPr lang="en-US" dirty="0" smtClean="0"/>
              <a:t>Use </a:t>
            </a:r>
            <a:r>
              <a:rPr lang="en-US" b="1" dirty="0" err="1" smtClean="0"/>
              <a:t>SysInternals</a:t>
            </a:r>
            <a:r>
              <a:rPr lang="en-US" b="1" dirty="0" smtClean="0"/>
              <a:t> Process Explorer</a:t>
            </a:r>
            <a:r>
              <a:rPr lang="en-US" dirty="0" smtClean="0"/>
              <a:t> for troubleshooting.</a:t>
            </a:r>
          </a:p>
          <a:p>
            <a:endParaRPr lang="en-US" dirty="0"/>
          </a:p>
        </p:txBody>
      </p:sp>
      <p:sp>
        <p:nvSpPr>
          <p:cNvPr id="3" name="Title 2"/>
          <p:cNvSpPr>
            <a:spLocks noGrp="1"/>
          </p:cNvSpPr>
          <p:nvPr>
            <p:ph type="title"/>
          </p:nvPr>
        </p:nvSpPr>
        <p:spPr/>
        <p:txBody>
          <a:bodyPr>
            <a:normAutofit fontScale="90000"/>
          </a:bodyPr>
          <a:lstStyle/>
          <a:p>
            <a:r>
              <a:rPr lang="en-US" dirty="0"/>
              <a:t>Windows System Performance, Measurement and Analysis </a:t>
            </a:r>
            <a:r>
              <a:rPr lang="en-US" i="1" dirty="0" smtClean="0"/>
              <a:t>(2 </a:t>
            </a:r>
            <a:r>
              <a:rPr lang="en-US" i="1" dirty="0"/>
              <a:t>of </a:t>
            </a:r>
            <a:r>
              <a:rPr lang="en-US" i="1" dirty="0" smtClean="0"/>
              <a:t>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b="1" dirty="0" smtClean="0"/>
              <a:t>DBMS IO </a:t>
            </a:r>
            <a:r>
              <a:rPr lang="en-US" dirty="0" smtClean="0"/>
              <a:t>issues, see slide 93</a:t>
            </a:r>
          </a:p>
          <a:p>
            <a:r>
              <a:rPr lang="en-US" dirty="0" err="1" smtClean="0"/>
              <a:t>PerfMon</a:t>
            </a:r>
            <a:r>
              <a:rPr lang="en-US" dirty="0" smtClean="0"/>
              <a:t> GUI default is 1 second, </a:t>
            </a:r>
            <a:r>
              <a:rPr lang="en-US" b="1" dirty="0" smtClean="0"/>
              <a:t>change it to 5</a:t>
            </a:r>
            <a:r>
              <a:rPr lang="en-US" dirty="0" smtClean="0"/>
              <a:t>.  Use </a:t>
            </a:r>
            <a:r>
              <a:rPr lang="en-US" dirty="0" err="1" smtClean="0"/>
              <a:t>relog</a:t>
            </a:r>
            <a:r>
              <a:rPr lang="en-US" dirty="0" smtClean="0"/>
              <a:t> with </a:t>
            </a:r>
            <a:r>
              <a:rPr lang="en-US" dirty="0" err="1" smtClean="0"/>
              <a:t>PerfMon</a:t>
            </a:r>
            <a:r>
              <a:rPr lang="en-US" dirty="0" smtClean="0"/>
              <a:t>.</a:t>
            </a:r>
          </a:p>
          <a:p>
            <a:r>
              <a:rPr lang="en-US" dirty="0" smtClean="0"/>
              <a:t>Good metrics on slide 102.</a:t>
            </a:r>
          </a:p>
          <a:p>
            <a:r>
              <a:rPr lang="en-US" b="1" dirty="0" smtClean="0"/>
              <a:t>Context switching </a:t>
            </a:r>
            <a:r>
              <a:rPr lang="en-US" dirty="0" smtClean="0"/>
              <a:t>can be 60-70K today, don’t worry, unless &gt; 100K</a:t>
            </a:r>
          </a:p>
          <a:p>
            <a:r>
              <a:rPr lang="en-US" b="1" dirty="0" smtClean="0"/>
              <a:t>Page reads/sec </a:t>
            </a:r>
            <a:r>
              <a:rPr lang="en-US" dirty="0" smtClean="0"/>
              <a:t>is not only page file activity (has kernel and DPC)</a:t>
            </a:r>
          </a:p>
          <a:p>
            <a:r>
              <a:rPr lang="en-US" b="1" dirty="0" smtClean="0"/>
              <a:t>Demand Zero faults/second </a:t>
            </a:r>
            <a:r>
              <a:rPr lang="en-US" dirty="0" smtClean="0"/>
              <a:t>when allocating mem on DBMS</a:t>
            </a:r>
          </a:p>
          <a:p>
            <a:r>
              <a:rPr lang="en-US" dirty="0" smtClean="0"/>
              <a:t>Slide 114, memory usage, slide 117 has page faults formula.</a:t>
            </a:r>
          </a:p>
          <a:p>
            <a:r>
              <a:rPr lang="en-US" dirty="0" smtClean="0"/>
              <a:t>Use </a:t>
            </a:r>
            <a:r>
              <a:rPr lang="en-US" dirty="0" err="1" smtClean="0"/>
              <a:t>ResMon</a:t>
            </a:r>
            <a:r>
              <a:rPr lang="en-US" dirty="0" smtClean="0"/>
              <a:t> to see </a:t>
            </a:r>
            <a:r>
              <a:rPr lang="en-US" b="1" dirty="0" smtClean="0"/>
              <a:t>Page File utilization </a:t>
            </a:r>
            <a:r>
              <a:rPr lang="en-US" dirty="0" smtClean="0"/>
              <a:t>in real time.</a:t>
            </a:r>
          </a:p>
          <a:p>
            <a:r>
              <a:rPr lang="en-US" b="1" dirty="0" smtClean="0"/>
              <a:t>Hard faults </a:t>
            </a:r>
            <a:r>
              <a:rPr lang="en-US" dirty="0" smtClean="0"/>
              <a:t>calculation (118) very important for paging.</a:t>
            </a:r>
          </a:p>
          <a:p>
            <a:r>
              <a:rPr lang="en-US" dirty="0" smtClean="0"/>
              <a:t>Disk counters to use (123, 128, 137), transfer times, %idle, disk queue depth is not affected by VM skewing since it’s a snapshot</a:t>
            </a:r>
          </a:p>
          <a:p>
            <a:r>
              <a:rPr lang="en-US" b="1" dirty="0" smtClean="0"/>
              <a:t>% disk time </a:t>
            </a:r>
            <a:r>
              <a:rPr lang="en-US" dirty="0" smtClean="0"/>
              <a:t>useless, use %idle</a:t>
            </a:r>
          </a:p>
          <a:p>
            <a:r>
              <a:rPr lang="en-US" b="1" dirty="0" smtClean="0"/>
              <a:t>File Control Bytes</a:t>
            </a:r>
            <a:r>
              <a:rPr lang="en-US" dirty="0" smtClean="0"/>
              <a:t>, useful for </a:t>
            </a:r>
            <a:r>
              <a:rPr lang="en-US" dirty="0" err="1" smtClean="0"/>
              <a:t>CapPlan</a:t>
            </a:r>
            <a:r>
              <a:rPr lang="en-US" dirty="0" smtClean="0"/>
              <a:t>, not a lot of good doc on it, good for before and after snapshot</a:t>
            </a:r>
          </a:p>
          <a:p>
            <a:r>
              <a:rPr lang="en-US" dirty="0" smtClean="0"/>
              <a:t>Scenario:  </a:t>
            </a:r>
            <a:r>
              <a:rPr lang="en-US" b="1" dirty="0" smtClean="0"/>
              <a:t>Shared Disk</a:t>
            </a:r>
            <a:r>
              <a:rPr lang="en-US" dirty="0" smtClean="0"/>
              <a:t>: SQL Server took a hit when something else (Exchange backup) was running even though SQL Server workload did not change.</a:t>
            </a:r>
          </a:p>
          <a:p>
            <a:r>
              <a:rPr lang="en-US" dirty="0" smtClean="0"/>
              <a:t>For shared mapped drives “</a:t>
            </a:r>
            <a:r>
              <a:rPr lang="en-US" b="1" dirty="0" smtClean="0"/>
              <a:t>Redirector</a:t>
            </a:r>
            <a:r>
              <a:rPr lang="en-US" dirty="0" smtClean="0"/>
              <a:t>” is a good metric.  Useful metrics on 168, 169.  If lots of DPC’s then troubleshoot.</a:t>
            </a:r>
            <a:endParaRPr lang="en-US" dirty="0"/>
          </a:p>
        </p:txBody>
      </p:sp>
      <p:sp>
        <p:nvSpPr>
          <p:cNvPr id="3" name="Title 2"/>
          <p:cNvSpPr>
            <a:spLocks noGrp="1"/>
          </p:cNvSpPr>
          <p:nvPr>
            <p:ph type="title"/>
          </p:nvPr>
        </p:nvSpPr>
        <p:spPr/>
        <p:txBody>
          <a:bodyPr>
            <a:normAutofit fontScale="90000"/>
          </a:bodyPr>
          <a:lstStyle/>
          <a:p>
            <a:r>
              <a:rPr lang="en-US" dirty="0"/>
              <a:t>Windows System Performance, Measurement and Analysis </a:t>
            </a:r>
            <a:r>
              <a:rPr lang="en-US" i="1" dirty="0" smtClean="0"/>
              <a:t>(3 </a:t>
            </a:r>
            <a:r>
              <a:rPr lang="en-US" i="1" dirty="0"/>
              <a:t>of </a:t>
            </a:r>
            <a:r>
              <a:rPr lang="en-US" i="1" dirty="0" smtClean="0"/>
              <a:t>3)</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b="1" dirty="0" smtClean="0"/>
              <a:t>Lukas </a:t>
            </a:r>
            <a:r>
              <a:rPr lang="en-US" b="1" dirty="0" err="1" smtClean="0"/>
              <a:t>Sliwka</a:t>
            </a:r>
            <a:r>
              <a:rPr lang="en-US" b="1" dirty="0" smtClean="0"/>
              <a:t> </a:t>
            </a:r>
            <a:r>
              <a:rPr lang="en-US" dirty="0" smtClean="0"/>
              <a:t>presentation (Grindr)</a:t>
            </a:r>
          </a:p>
          <a:p>
            <a:r>
              <a:rPr lang="en-US" dirty="0" smtClean="0"/>
              <a:t>App connects in real time with people around you</a:t>
            </a:r>
          </a:p>
          <a:p>
            <a:r>
              <a:rPr lang="en-US" dirty="0" err="1" smtClean="0"/>
              <a:t>Php</a:t>
            </a:r>
            <a:r>
              <a:rPr lang="en-US" dirty="0" smtClean="0"/>
              <a:t>, Ruby, Scala &amp; Java-based, considering </a:t>
            </a:r>
            <a:r>
              <a:rPr lang="en-US" dirty="0" err="1" smtClean="0"/>
              <a:t>GoLong</a:t>
            </a:r>
            <a:r>
              <a:rPr lang="en-US" dirty="0" smtClean="0"/>
              <a:t>, using Amazon cloud now</a:t>
            </a:r>
          </a:p>
          <a:p>
            <a:r>
              <a:rPr lang="en-US" dirty="0" smtClean="0"/>
              <a:t>Took a small team and grew it to 150 people now.</a:t>
            </a:r>
          </a:p>
          <a:p>
            <a:r>
              <a:rPr lang="en-US" dirty="0" smtClean="0"/>
              <a:t>Asian expansion. </a:t>
            </a:r>
          </a:p>
          <a:p>
            <a:r>
              <a:rPr lang="en-US" dirty="0" smtClean="0"/>
              <a:t>Designed scalable cloud architecture with vendor assistance.  Multi-DC (76 DC’s in world) global cloud topology.</a:t>
            </a:r>
          </a:p>
          <a:p>
            <a:r>
              <a:rPr lang="en-US" dirty="0" smtClean="0"/>
              <a:t>Role now OPS and culture (70% of time).  Put in process, otherwise best tools are useless.</a:t>
            </a:r>
          </a:p>
          <a:p>
            <a:r>
              <a:rPr lang="en-US" dirty="0" smtClean="0"/>
              <a:t>Today’s top consumer apps expect 0.1s </a:t>
            </a:r>
            <a:r>
              <a:rPr lang="en-US" dirty="0" err="1" smtClean="0"/>
              <a:t>resp</a:t>
            </a:r>
            <a:r>
              <a:rPr lang="en-US" dirty="0" smtClean="0"/>
              <a:t> time</a:t>
            </a:r>
          </a:p>
          <a:p>
            <a:r>
              <a:rPr lang="en-US" dirty="0" smtClean="0"/>
              <a:t>CDN acceleration, use </a:t>
            </a:r>
            <a:r>
              <a:rPr lang="en-US" dirty="0" err="1" smtClean="0"/>
              <a:t>LoadFlare</a:t>
            </a:r>
            <a:r>
              <a:rPr lang="en-US" dirty="0" smtClean="0"/>
              <a:t> CDN, </a:t>
            </a:r>
            <a:r>
              <a:rPr lang="en-US" dirty="0" err="1" smtClean="0"/>
              <a:t>dyn</a:t>
            </a:r>
            <a:r>
              <a:rPr lang="en-US" dirty="0" smtClean="0"/>
              <a:t> Restful APIs</a:t>
            </a:r>
          </a:p>
          <a:p>
            <a:r>
              <a:rPr lang="en-US" dirty="0" err="1" smtClean="0"/>
              <a:t>RailGun</a:t>
            </a:r>
            <a:r>
              <a:rPr lang="en-US" dirty="0" smtClean="0"/>
              <a:t> service allows your browser to connect to closest local optimized network</a:t>
            </a:r>
          </a:p>
          <a:p>
            <a:r>
              <a:rPr lang="en-US" dirty="0" smtClean="0"/>
              <a:t>Scala-based framework – aka and java, Infrastructure as Code Automation</a:t>
            </a:r>
          </a:p>
          <a:p>
            <a:r>
              <a:rPr lang="en-US" dirty="0" smtClean="0"/>
              <a:t>Google Cloud Pub/Sub, </a:t>
            </a:r>
            <a:r>
              <a:rPr lang="en-US" dirty="0" err="1" smtClean="0"/>
              <a:t>Redis</a:t>
            </a:r>
            <a:r>
              <a:rPr lang="en-US" dirty="0" smtClean="0"/>
              <a:t>, Elastic Search, Amazon Aurora</a:t>
            </a:r>
          </a:p>
          <a:p>
            <a:r>
              <a:rPr lang="en-US" dirty="0" smtClean="0"/>
              <a:t>Hires must be collaborative.</a:t>
            </a:r>
          </a:p>
          <a:p>
            <a:endParaRPr lang="en-US" dirty="0"/>
          </a:p>
        </p:txBody>
      </p:sp>
      <p:sp>
        <p:nvSpPr>
          <p:cNvPr id="3" name="Title 2"/>
          <p:cNvSpPr>
            <a:spLocks noGrp="1"/>
          </p:cNvSpPr>
          <p:nvPr>
            <p:ph type="title"/>
          </p:nvPr>
        </p:nvSpPr>
        <p:spPr/>
        <p:txBody>
          <a:bodyPr>
            <a:normAutofit fontScale="90000"/>
          </a:bodyPr>
          <a:lstStyle/>
          <a:p>
            <a:r>
              <a:rPr lang="en-US" dirty="0" smtClean="0"/>
              <a:t>Achieving Scalability &amp; Performance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How many 9’s of availability do you want to achieve?  </a:t>
            </a:r>
            <a:r>
              <a:rPr lang="en-US" dirty="0" err="1" smtClean="0"/>
              <a:t>eg</a:t>
            </a:r>
            <a:r>
              <a:rPr lang="en-US" dirty="0" smtClean="0"/>
              <a:t>.  I want to run service </a:t>
            </a:r>
            <a:r>
              <a:rPr lang="en-US" b="1" dirty="0" smtClean="0"/>
              <a:t>Foo</a:t>
            </a:r>
            <a:r>
              <a:rPr lang="en-US" dirty="0" smtClean="0"/>
              <a:t> at 5 nines of reliability.</a:t>
            </a:r>
          </a:p>
          <a:p>
            <a:r>
              <a:rPr lang="en-US" b="1" dirty="0" smtClean="0"/>
              <a:t>Igor </a:t>
            </a:r>
            <a:r>
              <a:rPr lang="en-US" b="1" dirty="0" err="1" smtClean="0"/>
              <a:t>Trubin</a:t>
            </a:r>
            <a:r>
              <a:rPr lang="en-US" b="1" dirty="0" smtClean="0"/>
              <a:t> </a:t>
            </a:r>
            <a:r>
              <a:rPr lang="en-US" dirty="0" smtClean="0"/>
              <a:t>presenter</a:t>
            </a:r>
          </a:p>
          <a:p>
            <a:r>
              <a:rPr lang="en-US" dirty="0" smtClean="0"/>
              <a:t>Paper describes the statistical formula’s to use to determine the answer.</a:t>
            </a:r>
          </a:p>
          <a:p>
            <a:r>
              <a:rPr lang="en-US" dirty="0" smtClean="0"/>
              <a:t>Can be used for cluster right-sizing.</a:t>
            </a:r>
          </a:p>
          <a:p>
            <a:r>
              <a:rPr lang="en-US" dirty="0" smtClean="0"/>
              <a:t>Builds in redundancy for horizontal scaling.</a:t>
            </a:r>
          </a:p>
          <a:p>
            <a:r>
              <a:rPr lang="en-US" dirty="0" smtClean="0"/>
              <a:t>Cheaper commodity nodes can be used to achieve the same availability.  The less redundant configuration has more available individual components/nodes.</a:t>
            </a:r>
          </a:p>
          <a:p>
            <a:r>
              <a:rPr lang="en-US" dirty="0" smtClean="0"/>
              <a:t>HP tool for Incident Mgmt has MTTR metric available.</a:t>
            </a:r>
          </a:p>
          <a:p>
            <a:r>
              <a:rPr lang="en-US" dirty="0" smtClean="0"/>
              <a:t>Amazon Cloud says they provide 11 9’s.</a:t>
            </a:r>
          </a:p>
          <a:p>
            <a:r>
              <a:rPr lang="en-US" dirty="0" smtClean="0"/>
              <a:t>www.Trub.in</a:t>
            </a:r>
            <a:endParaRPr lang="en-US" dirty="0"/>
          </a:p>
        </p:txBody>
      </p:sp>
      <p:sp>
        <p:nvSpPr>
          <p:cNvPr id="3" name="Title 2"/>
          <p:cNvSpPr>
            <a:spLocks noGrp="1"/>
          </p:cNvSpPr>
          <p:nvPr>
            <p:ph type="title"/>
          </p:nvPr>
        </p:nvSpPr>
        <p:spPr/>
        <p:txBody>
          <a:bodyPr/>
          <a:lstStyle/>
          <a:p>
            <a:r>
              <a:rPr lang="en-US" smtClean="0"/>
              <a:t>Is your Capacity Available?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Ellen Friedman / Priyanka Arora </a:t>
            </a:r>
            <a:r>
              <a:rPr lang="en-US" dirty="0" smtClean="0"/>
              <a:t>speakers</a:t>
            </a:r>
          </a:p>
          <a:p>
            <a:r>
              <a:rPr lang="en-US" dirty="0" smtClean="0"/>
              <a:t>VMWare/AWS have partnered for IAAS (Oct. 2016)</a:t>
            </a:r>
          </a:p>
          <a:p>
            <a:r>
              <a:rPr lang="en-US" dirty="0" smtClean="0"/>
              <a:t>Use</a:t>
            </a:r>
          </a:p>
          <a:p>
            <a:pPr lvl="1"/>
            <a:r>
              <a:rPr lang="en-US" dirty="0" smtClean="0"/>
              <a:t>HP Business Availability Centre – synthetic transactions</a:t>
            </a:r>
          </a:p>
          <a:p>
            <a:pPr lvl="1"/>
            <a:r>
              <a:rPr lang="en-US" dirty="0" err="1" smtClean="0"/>
              <a:t>dynaTrace</a:t>
            </a:r>
            <a:r>
              <a:rPr lang="en-US" dirty="0" smtClean="0"/>
              <a:t> UEM</a:t>
            </a:r>
          </a:p>
          <a:p>
            <a:pPr lvl="1"/>
            <a:r>
              <a:rPr lang="en-US" dirty="0" err="1" smtClean="0"/>
              <a:t>dT</a:t>
            </a:r>
            <a:r>
              <a:rPr lang="en-US" dirty="0" smtClean="0"/>
              <a:t> Digital Experience, synthetic</a:t>
            </a:r>
          </a:p>
          <a:p>
            <a:pPr lvl="1"/>
            <a:r>
              <a:rPr lang="en-US" dirty="0" err="1" smtClean="0"/>
              <a:t>OpNet</a:t>
            </a:r>
            <a:r>
              <a:rPr lang="en-US" dirty="0" smtClean="0"/>
              <a:t> appliance for network monitoring</a:t>
            </a:r>
          </a:p>
          <a:p>
            <a:r>
              <a:rPr lang="en-US" dirty="0" err="1" smtClean="0"/>
              <a:t>CapPlanning</a:t>
            </a:r>
            <a:r>
              <a:rPr lang="en-US" dirty="0" smtClean="0"/>
              <a:t> and Perf reporting best practices</a:t>
            </a:r>
          </a:p>
          <a:p>
            <a:pPr lvl="1"/>
            <a:r>
              <a:rPr lang="en-US" dirty="0" smtClean="0"/>
              <a:t>Key Volume Indicators (KVI’S)</a:t>
            </a:r>
          </a:p>
          <a:p>
            <a:pPr lvl="2"/>
            <a:r>
              <a:rPr lang="en-US" dirty="0" smtClean="0"/>
              <a:t>Use R for non-linear regression of business transaction volumes</a:t>
            </a:r>
          </a:p>
          <a:p>
            <a:r>
              <a:rPr lang="en-US" dirty="0" err="1" smtClean="0"/>
              <a:t>ShinyDashboard</a:t>
            </a:r>
            <a:r>
              <a:rPr lang="en-US" dirty="0" smtClean="0"/>
              <a:t>, runs R script in background after the user selects metrics.</a:t>
            </a:r>
          </a:p>
          <a:p>
            <a:pPr lvl="1"/>
            <a:endParaRPr lang="en-US" dirty="0"/>
          </a:p>
        </p:txBody>
      </p:sp>
      <p:sp>
        <p:nvSpPr>
          <p:cNvPr id="3" name="Title 2"/>
          <p:cNvSpPr>
            <a:spLocks noGrp="1"/>
          </p:cNvSpPr>
          <p:nvPr>
            <p:ph type="title"/>
          </p:nvPr>
        </p:nvSpPr>
        <p:spPr/>
        <p:txBody>
          <a:bodyPr>
            <a:normAutofit fontScale="90000"/>
          </a:bodyPr>
          <a:lstStyle/>
          <a:p>
            <a:r>
              <a:rPr lang="en-US" smtClean="0"/>
              <a:t>Performance Monitoring and Capacity Planning for Cloud &amp; SaaS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396</TotalTime>
  <Words>3167</Words>
  <Application>Microsoft Office PowerPoint</Application>
  <PresentationFormat>On-screen Show (4:3)</PresentationFormat>
  <Paragraphs>241</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PowerPoint Presentation</vt:lpstr>
      <vt:lpstr>Conference Summary</vt:lpstr>
      <vt:lpstr>John’s Experience</vt:lpstr>
      <vt:lpstr>Windows System Performance, Measurement and Analysis (1 of 3)</vt:lpstr>
      <vt:lpstr>Windows System Performance, Measurement and Analysis (2 of 3)</vt:lpstr>
      <vt:lpstr>Windows System Performance, Measurement and Analysis (3 of 3)</vt:lpstr>
      <vt:lpstr>Achieving Scalability &amp; Performance</vt:lpstr>
      <vt:lpstr>Is your Capacity Available?</vt:lpstr>
      <vt:lpstr>Performance Monitoring and Capacity Planning for Cloud &amp; SaaS</vt:lpstr>
      <vt:lpstr>CyberSecurity</vt:lpstr>
      <vt:lpstr>VMWare Training (1 of 3)</vt:lpstr>
      <vt:lpstr>VMWare Training (2 of 3)</vt:lpstr>
      <vt:lpstr>VMWare Training (3 of 3)</vt:lpstr>
      <vt:lpstr>Yes, And: What Performing Improv Has Taught Me About Collaborative IT</vt:lpstr>
      <vt:lpstr>Performance Management in the Virtual Datacentre: An Assessment (1 of 2)</vt:lpstr>
      <vt:lpstr>Performance Management in the Virtual Datacentre: An Assessment (2 of 2)</vt:lpstr>
      <vt:lpstr>Other Presentations</vt:lpstr>
      <vt:lpstr>Jonathan’s Experience (1 of 4)</vt:lpstr>
      <vt:lpstr>Jonathan’s Experience (2 of 4)</vt:lpstr>
      <vt:lpstr>Jonathan’s Experience (3 of 4)</vt:lpstr>
      <vt:lpstr>Jonathan’s Experience (4 of 4)</vt:lpstr>
      <vt:lpstr>imPACt 2017</vt:lpstr>
    </vt:vector>
  </TitlesOfParts>
  <Company>BMO Financial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Gladstone, Jonathan</dc:creator>
  <cp:lastModifiedBy>Gladstone, Jonathan</cp:lastModifiedBy>
  <cp:revision>56</cp:revision>
  <dcterms:created xsi:type="dcterms:W3CDTF">2017-02-26T15:42:34Z</dcterms:created>
  <dcterms:modified xsi:type="dcterms:W3CDTF">2017-02-27T20:33:32Z</dcterms:modified>
</cp:coreProperties>
</file>