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8" r:id="rId1"/>
  </p:sldMasterIdLst>
  <p:notesMasterIdLst>
    <p:notesMasterId r:id="rId17"/>
  </p:notesMasterIdLst>
  <p:sldIdLst>
    <p:sldId id="256" r:id="rId2"/>
    <p:sldId id="264" r:id="rId3"/>
    <p:sldId id="265" r:id="rId4"/>
    <p:sldId id="274" r:id="rId5"/>
    <p:sldId id="266" r:id="rId6"/>
    <p:sldId id="267" r:id="rId7"/>
    <p:sldId id="268" r:id="rId8"/>
    <p:sldId id="270" r:id="rId9"/>
    <p:sldId id="271" r:id="rId10"/>
    <p:sldId id="269" r:id="rId11"/>
    <p:sldId id="262" r:id="rId12"/>
    <p:sldId id="257" r:id="rId13"/>
    <p:sldId id="272" r:id="rId14"/>
    <p:sldId id="273" r:id="rId15"/>
    <p:sldId id="25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E4E4"/>
    <a:srgbClr val="F4F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729" autoAdjust="0"/>
  </p:normalViewPr>
  <p:slideViewPr>
    <p:cSldViewPr>
      <p:cViewPr varScale="1">
        <p:scale>
          <a:sx n="95" d="100"/>
          <a:sy n="95" d="100"/>
        </p:scale>
        <p:origin x="-2010"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C631F0-552E-448E-8E84-7A51F3CC06C9}" type="datetimeFigureOut">
              <a:rPr lang="en-CA" smtClean="0"/>
              <a:t>14/04/2015</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5582AC-0A67-45C0-B550-E0E042DB43B9}" type="slidenum">
              <a:rPr lang="en-CA" smtClean="0"/>
              <a:t>‹#›</a:t>
            </a:fld>
            <a:endParaRPr lang="en-CA"/>
          </a:p>
        </p:txBody>
      </p:sp>
    </p:spTree>
    <p:extLst>
      <p:ext uri="{BB962C8B-B14F-4D97-AF65-F5344CB8AC3E}">
        <p14:creationId xmlns:p14="http://schemas.microsoft.com/office/powerpoint/2010/main" val="2680887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t>SMT / SIMD</a:t>
            </a:r>
          </a:p>
          <a:p>
            <a:pPr marL="171450" indent="-171450">
              <a:buFontTx/>
              <a:buChar char="-"/>
            </a:pPr>
            <a:r>
              <a:rPr lang="en-CA" dirty="0" smtClean="0"/>
              <a:t>Simultaneous Multi-Threading – better throughput… but single thread execution rate may suffer</a:t>
            </a:r>
          </a:p>
          <a:p>
            <a:pPr marL="171450" indent="-171450">
              <a:buFontTx/>
              <a:buChar char="-"/>
            </a:pPr>
            <a:r>
              <a:rPr lang="en-CA" dirty="0" smtClean="0"/>
              <a:t>Single Instruction Multiple Data – “vector processing”, one instruction</a:t>
            </a:r>
            <a:r>
              <a:rPr lang="en-CA" baseline="0" dirty="0" smtClean="0"/>
              <a:t> sequence on many data inputs</a:t>
            </a:r>
            <a:endParaRPr lang="en-CA" dirty="0" smtClean="0"/>
          </a:p>
          <a:p>
            <a:r>
              <a:rPr lang="en-CA" b="1" dirty="0" smtClean="0"/>
              <a:t>Crypto Express 5C</a:t>
            </a:r>
          </a:p>
          <a:p>
            <a:pPr marL="171450" indent="-171450">
              <a:buFontTx/>
              <a:buChar char="-"/>
            </a:pPr>
            <a:r>
              <a:rPr lang="en-CA" dirty="0" smtClean="0"/>
              <a:t>CEX3C</a:t>
            </a:r>
            <a:r>
              <a:rPr lang="en-CA" baseline="0" dirty="0" smtClean="0"/>
              <a:t> had two 4765 chips; CEX4S had only one. CEX5S has more powerful 4767 chips, with roughly twice the capacity.</a:t>
            </a:r>
          </a:p>
          <a:p>
            <a:pPr marL="171450" indent="-171450">
              <a:buFontTx/>
              <a:buChar char="-"/>
            </a:pPr>
            <a:r>
              <a:rPr lang="en-CA" baseline="0" dirty="0" smtClean="0"/>
              <a:t>Effective capacity of one pair of 4S cards in failover is 50% of one 4765 processor – 50% of remaining single chip until saturation drives elbow in response time curve. Effective capacity of a triplet of cards in failover is 140% of one processor – 70% of remaining two chips. Effective capacity of one pair of 5S cards is 50% of one 4767 processor, or roughly 100% of one 4765 processor – 50% of remaining single chip, which is roughly twice as powerful. So price for two 5S cards had better be no more than two-thirds as much as for three 4S cards… in other words, same or less per 5S as for 4S</a:t>
            </a:r>
            <a:r>
              <a:rPr lang="en-CA" baseline="0" dirty="0" smtClean="0"/>
              <a:t>.</a:t>
            </a:r>
          </a:p>
          <a:p>
            <a:pPr marL="0" indent="0">
              <a:buFontTx/>
              <a:buNone/>
            </a:pPr>
            <a:r>
              <a:rPr lang="en-CA" b="1" baseline="0" dirty="0" err="1" smtClean="0"/>
              <a:t>OOCoD</a:t>
            </a:r>
            <a:endParaRPr lang="en-CA" b="1" baseline="0" dirty="0" smtClean="0"/>
          </a:p>
          <a:p>
            <a:pPr marL="0" indent="0">
              <a:buFontTx/>
              <a:buNone/>
            </a:pPr>
            <a:r>
              <a:rPr lang="en-CA" baseline="0" dirty="0" smtClean="0"/>
              <a:t>- Same as z9, z10, z196/114… no apparent change so no reason to imagine it will be different.</a:t>
            </a:r>
            <a:endParaRPr lang="en-CA" baseline="0" dirty="0" smtClean="0"/>
          </a:p>
          <a:p>
            <a:pPr marL="0" indent="0">
              <a:buFontTx/>
              <a:buNone/>
            </a:pPr>
            <a:endParaRPr lang="en-CA" baseline="0" dirty="0" smtClean="0"/>
          </a:p>
        </p:txBody>
      </p:sp>
      <p:sp>
        <p:nvSpPr>
          <p:cNvPr id="4" name="Slide Number Placeholder 3"/>
          <p:cNvSpPr>
            <a:spLocks noGrp="1"/>
          </p:cNvSpPr>
          <p:nvPr>
            <p:ph type="sldNum" sz="quarter" idx="10"/>
          </p:nvPr>
        </p:nvSpPr>
        <p:spPr/>
        <p:txBody>
          <a:bodyPr/>
          <a:lstStyle/>
          <a:p>
            <a:fld id="{835582AC-0A67-45C0-B550-E0E042DB43B9}" type="slidenum">
              <a:rPr lang="en-CA" smtClean="0"/>
              <a:t>3</a:t>
            </a:fld>
            <a:endParaRPr lang="en-CA"/>
          </a:p>
        </p:txBody>
      </p:sp>
    </p:spTree>
    <p:extLst>
      <p:ext uri="{BB962C8B-B14F-4D97-AF65-F5344CB8AC3E}">
        <p14:creationId xmlns:p14="http://schemas.microsoft.com/office/powerpoint/2010/main" val="6085938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CA" b="1" baseline="0" dirty="0" smtClean="0"/>
              <a:t>Pricing Presentation</a:t>
            </a:r>
          </a:p>
          <a:p>
            <a:pPr marL="0" indent="0">
              <a:buFontTx/>
              <a:buNone/>
            </a:pPr>
            <a:r>
              <a:rPr lang="en-CA" baseline="0" dirty="0" smtClean="0"/>
              <a:t>- Ask your account team for the internal presentation and accompanying audio track – they should have been told they were allowed to share it.</a:t>
            </a:r>
          </a:p>
          <a:p>
            <a:pPr marL="0" indent="0">
              <a:buFontTx/>
              <a:buNone/>
            </a:pPr>
            <a:endParaRPr lang="en-CA" baseline="0" dirty="0" smtClean="0"/>
          </a:p>
        </p:txBody>
      </p:sp>
      <p:sp>
        <p:nvSpPr>
          <p:cNvPr id="4" name="Slide Number Placeholder 3"/>
          <p:cNvSpPr>
            <a:spLocks noGrp="1"/>
          </p:cNvSpPr>
          <p:nvPr>
            <p:ph type="sldNum" sz="quarter" idx="10"/>
          </p:nvPr>
        </p:nvSpPr>
        <p:spPr/>
        <p:txBody>
          <a:bodyPr/>
          <a:lstStyle/>
          <a:p>
            <a:fld id="{835582AC-0A67-45C0-B550-E0E042DB43B9}" type="slidenum">
              <a:rPr lang="en-CA" smtClean="0"/>
              <a:t>4</a:t>
            </a:fld>
            <a:endParaRPr lang="en-CA"/>
          </a:p>
        </p:txBody>
      </p:sp>
    </p:spTree>
    <p:extLst>
      <p:ext uri="{BB962C8B-B14F-4D97-AF65-F5344CB8AC3E}">
        <p14:creationId xmlns:p14="http://schemas.microsoft.com/office/powerpoint/2010/main" val="6085938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t>CF</a:t>
            </a:r>
            <a:r>
              <a:rPr lang="en-CA" b="1" baseline="0" dirty="0" smtClean="0"/>
              <a:t> links</a:t>
            </a:r>
          </a:p>
          <a:p>
            <a:pPr marL="171450" indent="-171450">
              <a:buFontTx/>
              <a:buChar char="-"/>
            </a:pPr>
            <a:r>
              <a:rPr lang="en-CA" dirty="0" err="1" smtClean="0"/>
              <a:t>Infiniband</a:t>
            </a:r>
            <a:r>
              <a:rPr lang="en-CA" baseline="0" dirty="0" smtClean="0"/>
              <a:t> introduced with System z10 (G10); some features could be back-fitted to z9.</a:t>
            </a:r>
          </a:p>
          <a:p>
            <a:pPr marL="171450" indent="-171450">
              <a:buFontTx/>
              <a:buChar char="-"/>
            </a:pPr>
            <a:r>
              <a:rPr lang="en-CA" baseline="0" dirty="0" err="1" smtClean="0"/>
              <a:t>Infiniband</a:t>
            </a:r>
            <a:r>
              <a:rPr lang="en-CA" baseline="0" dirty="0" smtClean="0"/>
              <a:t> and ICA both use fan-outs on the book/drawer – that’s a problem for single-book customers, especially during transition!</a:t>
            </a:r>
          </a:p>
          <a:p>
            <a:pPr marL="0" indent="0">
              <a:buFontTx/>
              <a:buNone/>
            </a:pPr>
            <a:endParaRPr lang="en-CA" baseline="0" dirty="0" smtClean="0"/>
          </a:p>
          <a:p>
            <a:endParaRPr lang="en-CA" dirty="0"/>
          </a:p>
        </p:txBody>
      </p:sp>
      <p:sp>
        <p:nvSpPr>
          <p:cNvPr id="4" name="Slide Number Placeholder 3"/>
          <p:cNvSpPr>
            <a:spLocks noGrp="1"/>
          </p:cNvSpPr>
          <p:nvPr>
            <p:ph type="sldNum" sz="quarter" idx="10"/>
          </p:nvPr>
        </p:nvSpPr>
        <p:spPr/>
        <p:txBody>
          <a:bodyPr/>
          <a:lstStyle/>
          <a:p>
            <a:fld id="{835582AC-0A67-45C0-B550-E0E042DB43B9}" type="slidenum">
              <a:rPr lang="en-CA" smtClean="0"/>
              <a:t>5</a:t>
            </a:fld>
            <a:endParaRPr lang="en-CA"/>
          </a:p>
        </p:txBody>
      </p:sp>
    </p:spTree>
    <p:extLst>
      <p:ext uri="{BB962C8B-B14F-4D97-AF65-F5344CB8AC3E}">
        <p14:creationId xmlns:p14="http://schemas.microsoft.com/office/powerpoint/2010/main" val="21269924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t>Trailing Edge</a:t>
            </a:r>
          </a:p>
          <a:p>
            <a:pPr marL="171450" indent="-171450">
              <a:buFontTx/>
              <a:buChar char="-"/>
            </a:pPr>
            <a:r>
              <a:rPr lang="en-CA" baseline="0" dirty="0" smtClean="0"/>
              <a:t>Shortest time from EC GA to BC GA is 8 mo (G9, z9EC to z9BC; G10, z10EC to z10BC); longest is 16 mo (G7, z900 to z800)</a:t>
            </a:r>
          </a:p>
          <a:p>
            <a:pPr marL="171450" indent="-171450">
              <a:buFontTx/>
              <a:buChar char="-"/>
            </a:pPr>
            <a:r>
              <a:rPr lang="en-CA" baseline="0" dirty="0" smtClean="0"/>
              <a:t>Recent generations have been about 12 mo (G11, G12)</a:t>
            </a:r>
            <a:endParaRPr lang="en-CA" dirty="0"/>
          </a:p>
        </p:txBody>
      </p:sp>
      <p:sp>
        <p:nvSpPr>
          <p:cNvPr id="4" name="Slide Number Placeholder 3"/>
          <p:cNvSpPr>
            <a:spLocks noGrp="1"/>
          </p:cNvSpPr>
          <p:nvPr>
            <p:ph type="sldNum" sz="quarter" idx="10"/>
          </p:nvPr>
        </p:nvSpPr>
        <p:spPr/>
        <p:txBody>
          <a:bodyPr/>
          <a:lstStyle/>
          <a:p>
            <a:fld id="{835582AC-0A67-45C0-B550-E0E042DB43B9}" type="slidenum">
              <a:rPr lang="en-CA" smtClean="0"/>
              <a:t>6</a:t>
            </a:fld>
            <a:endParaRPr lang="en-CA"/>
          </a:p>
        </p:txBody>
      </p:sp>
    </p:spTree>
    <p:extLst>
      <p:ext uri="{BB962C8B-B14F-4D97-AF65-F5344CB8AC3E}">
        <p14:creationId xmlns:p14="http://schemas.microsoft.com/office/powerpoint/2010/main" val="4796418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r>
              <a:rPr lang="en-US" smtClean="0"/>
              <a:t>CMG Canada: 2015-04-14</a:t>
            </a:r>
            <a:endParaRPr lang="en-CA"/>
          </a:p>
        </p:txBody>
      </p:sp>
      <p:sp>
        <p:nvSpPr>
          <p:cNvPr id="5" name="Footer Placeholder 4"/>
          <p:cNvSpPr>
            <a:spLocks noGrp="1"/>
          </p:cNvSpPr>
          <p:nvPr>
            <p:ph type="ftr" sz="quarter" idx="11"/>
          </p:nvPr>
        </p:nvSpPr>
        <p:spPr/>
        <p:txBody>
          <a:bodyPr/>
          <a:lstStyle/>
          <a:p>
            <a:r>
              <a:rPr lang="en-CA" smtClean="0"/>
              <a:t>Copyright © Jonathan Gladstone, 2015</a:t>
            </a:r>
            <a:endParaRPr lang="en-CA"/>
          </a:p>
        </p:txBody>
      </p:sp>
      <p:sp>
        <p:nvSpPr>
          <p:cNvPr id="6" name="Slide Number Placeholder 5"/>
          <p:cNvSpPr>
            <a:spLocks noGrp="1"/>
          </p:cNvSpPr>
          <p:nvPr>
            <p:ph type="sldNum" sz="quarter" idx="12"/>
          </p:nvPr>
        </p:nvSpPr>
        <p:spPr/>
        <p:txBody>
          <a:bodyPr/>
          <a:lstStyle/>
          <a:p>
            <a:fld id="{4C777E2C-BB05-4B6F-B13F-8DCDAD1DCD7A}" type="slidenum">
              <a:rPr lang="en-CA" smtClean="0"/>
              <a:t>‹#›</a:t>
            </a:fld>
            <a:endParaRPr lang="en-CA"/>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CMG Canada: 2015-04-14</a:t>
            </a:r>
            <a:endParaRPr lang="en-CA"/>
          </a:p>
        </p:txBody>
      </p:sp>
      <p:sp>
        <p:nvSpPr>
          <p:cNvPr id="5" name="Footer Placeholder 4"/>
          <p:cNvSpPr>
            <a:spLocks noGrp="1"/>
          </p:cNvSpPr>
          <p:nvPr>
            <p:ph type="ftr" sz="quarter" idx="11"/>
          </p:nvPr>
        </p:nvSpPr>
        <p:spPr/>
        <p:txBody>
          <a:bodyPr/>
          <a:lstStyle/>
          <a:p>
            <a:r>
              <a:rPr lang="en-CA" smtClean="0"/>
              <a:t>Copyright © Jonathan Gladstone, 2015</a:t>
            </a:r>
            <a:endParaRPr lang="en-CA"/>
          </a:p>
        </p:txBody>
      </p:sp>
      <p:sp>
        <p:nvSpPr>
          <p:cNvPr id="6" name="Slide Number Placeholder 5"/>
          <p:cNvSpPr>
            <a:spLocks noGrp="1"/>
          </p:cNvSpPr>
          <p:nvPr>
            <p:ph type="sldNum" sz="quarter" idx="12"/>
          </p:nvPr>
        </p:nvSpPr>
        <p:spPr/>
        <p:txBody>
          <a:bodyPr/>
          <a:lstStyle/>
          <a:p>
            <a:fld id="{4C777E2C-BB05-4B6F-B13F-8DCDAD1DCD7A}"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CMG Canada: 2015-04-14</a:t>
            </a:r>
            <a:endParaRPr lang="en-CA"/>
          </a:p>
        </p:txBody>
      </p:sp>
      <p:sp>
        <p:nvSpPr>
          <p:cNvPr id="5" name="Footer Placeholder 4"/>
          <p:cNvSpPr>
            <a:spLocks noGrp="1"/>
          </p:cNvSpPr>
          <p:nvPr>
            <p:ph type="ftr" sz="quarter" idx="11"/>
          </p:nvPr>
        </p:nvSpPr>
        <p:spPr/>
        <p:txBody>
          <a:bodyPr/>
          <a:lstStyle/>
          <a:p>
            <a:r>
              <a:rPr lang="en-CA" smtClean="0"/>
              <a:t>Copyright © Jonathan Gladstone, 2015</a:t>
            </a:r>
            <a:endParaRPr lang="en-CA"/>
          </a:p>
        </p:txBody>
      </p:sp>
      <p:sp>
        <p:nvSpPr>
          <p:cNvPr id="6" name="Slide Number Placeholder 5"/>
          <p:cNvSpPr>
            <a:spLocks noGrp="1"/>
          </p:cNvSpPr>
          <p:nvPr>
            <p:ph type="sldNum" sz="quarter" idx="12"/>
          </p:nvPr>
        </p:nvSpPr>
        <p:spPr/>
        <p:txBody>
          <a:bodyPr/>
          <a:lstStyle/>
          <a:p>
            <a:fld id="{4C777E2C-BB05-4B6F-B13F-8DCDAD1DCD7A}"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477000"/>
            <a:ext cx="2133600" cy="200533"/>
          </a:xfrm>
        </p:spPr>
        <p:txBody>
          <a:bodyPr tIns="0" bIns="0"/>
          <a:lstStyle>
            <a:lvl1pPr>
              <a:defRPr sz="1000">
                <a:solidFill>
                  <a:srgbClr val="FFFF00"/>
                </a:solidFill>
              </a:defRPr>
            </a:lvl1pPr>
          </a:lstStyle>
          <a:p>
            <a:r>
              <a:rPr lang="en-US" smtClean="0"/>
              <a:t>CMG Canada: 2015-04-14</a:t>
            </a:r>
            <a:endParaRPr lang="en-CA"/>
          </a:p>
        </p:txBody>
      </p:sp>
      <p:sp>
        <p:nvSpPr>
          <p:cNvPr id="5" name="Footer Placeholder 4"/>
          <p:cNvSpPr>
            <a:spLocks noGrp="1"/>
          </p:cNvSpPr>
          <p:nvPr>
            <p:ph type="ftr" sz="quarter" idx="11"/>
          </p:nvPr>
        </p:nvSpPr>
        <p:spPr>
          <a:xfrm>
            <a:off x="2831123" y="6477000"/>
            <a:ext cx="3481754" cy="200533"/>
          </a:xfrm>
        </p:spPr>
        <p:txBody>
          <a:bodyPr tIns="0" bIns="0"/>
          <a:lstStyle>
            <a:lvl1pPr>
              <a:defRPr sz="800" i="1">
                <a:solidFill>
                  <a:srgbClr val="FFFF00"/>
                </a:solidFill>
              </a:defRPr>
            </a:lvl1pPr>
          </a:lstStyle>
          <a:p>
            <a:r>
              <a:rPr lang="en-CA" smtClean="0"/>
              <a:t>Copyright © Jonathan Gladstone, 2015</a:t>
            </a:r>
            <a:endParaRPr lang="en-CA"/>
          </a:p>
        </p:txBody>
      </p:sp>
      <p:sp>
        <p:nvSpPr>
          <p:cNvPr id="6" name="Slide Number Placeholder 5"/>
          <p:cNvSpPr>
            <a:spLocks noGrp="1"/>
          </p:cNvSpPr>
          <p:nvPr>
            <p:ph type="sldNum" sz="quarter" idx="12"/>
          </p:nvPr>
        </p:nvSpPr>
        <p:spPr>
          <a:xfrm>
            <a:off x="6553200" y="6477000"/>
            <a:ext cx="2133600" cy="200533"/>
          </a:xfrm>
        </p:spPr>
        <p:txBody>
          <a:bodyPr tIns="0" bIns="0"/>
          <a:lstStyle>
            <a:lvl1pPr>
              <a:defRPr sz="1000">
                <a:solidFill>
                  <a:srgbClr val="FFFF00"/>
                </a:solidFill>
              </a:defRPr>
            </a:lvl1pPr>
          </a:lstStyle>
          <a:p>
            <a:fld id="{4C777E2C-BB05-4B6F-B13F-8DCDAD1DCD7A}"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r>
              <a:rPr lang="en-US" smtClean="0"/>
              <a:t>CMG Canada: 2015-04-14</a:t>
            </a:r>
            <a:endParaRPr lang="en-CA"/>
          </a:p>
        </p:txBody>
      </p:sp>
      <p:sp>
        <p:nvSpPr>
          <p:cNvPr id="91" name="Footer Placeholder 90"/>
          <p:cNvSpPr>
            <a:spLocks noGrp="1"/>
          </p:cNvSpPr>
          <p:nvPr>
            <p:ph type="ftr" sz="quarter" idx="11"/>
          </p:nvPr>
        </p:nvSpPr>
        <p:spPr/>
        <p:txBody>
          <a:bodyPr/>
          <a:lstStyle/>
          <a:p>
            <a:r>
              <a:rPr lang="en-CA" smtClean="0"/>
              <a:t>Copyright © Jonathan Gladstone, 2015</a:t>
            </a:r>
            <a:endParaRPr lang="en-CA"/>
          </a:p>
        </p:txBody>
      </p:sp>
      <p:sp>
        <p:nvSpPr>
          <p:cNvPr id="92" name="Slide Number Placeholder 91"/>
          <p:cNvSpPr>
            <a:spLocks noGrp="1"/>
          </p:cNvSpPr>
          <p:nvPr>
            <p:ph type="sldNum" sz="quarter" idx="12"/>
          </p:nvPr>
        </p:nvSpPr>
        <p:spPr/>
        <p:txBody>
          <a:bodyPr/>
          <a:lstStyle/>
          <a:p>
            <a:fld id="{4C777E2C-BB05-4B6F-B13F-8DCDAD1DCD7A}" type="slidenum">
              <a:rPr lang="en-CA" smtClean="0"/>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CMG Canada: 2015-04-14</a:t>
            </a:r>
            <a:endParaRPr lang="en-CA"/>
          </a:p>
        </p:txBody>
      </p:sp>
      <p:sp>
        <p:nvSpPr>
          <p:cNvPr id="6" name="Footer Placeholder 5"/>
          <p:cNvSpPr>
            <a:spLocks noGrp="1"/>
          </p:cNvSpPr>
          <p:nvPr>
            <p:ph type="ftr" sz="quarter" idx="11"/>
          </p:nvPr>
        </p:nvSpPr>
        <p:spPr/>
        <p:txBody>
          <a:bodyPr/>
          <a:lstStyle/>
          <a:p>
            <a:r>
              <a:rPr lang="en-CA" smtClean="0"/>
              <a:t>Copyright © Jonathan Gladstone, 2015</a:t>
            </a:r>
            <a:endParaRPr lang="en-CA"/>
          </a:p>
        </p:txBody>
      </p:sp>
      <p:sp>
        <p:nvSpPr>
          <p:cNvPr id="7" name="Slide Number Placeholder 6"/>
          <p:cNvSpPr>
            <a:spLocks noGrp="1"/>
          </p:cNvSpPr>
          <p:nvPr>
            <p:ph type="sldNum" sz="quarter" idx="12"/>
          </p:nvPr>
        </p:nvSpPr>
        <p:spPr/>
        <p:txBody>
          <a:bodyPr/>
          <a:lstStyle/>
          <a:p>
            <a:fld id="{4C777E2C-BB05-4B6F-B13F-8DCDAD1DCD7A}" type="slidenum">
              <a:rPr lang="en-CA" smtClean="0"/>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CMG Canada: 2015-04-14</a:t>
            </a:r>
            <a:endParaRPr lang="en-CA"/>
          </a:p>
        </p:txBody>
      </p:sp>
      <p:sp>
        <p:nvSpPr>
          <p:cNvPr id="8" name="Footer Placeholder 7"/>
          <p:cNvSpPr>
            <a:spLocks noGrp="1"/>
          </p:cNvSpPr>
          <p:nvPr>
            <p:ph type="ftr" sz="quarter" idx="11"/>
          </p:nvPr>
        </p:nvSpPr>
        <p:spPr/>
        <p:txBody>
          <a:bodyPr/>
          <a:lstStyle/>
          <a:p>
            <a:r>
              <a:rPr lang="en-CA" smtClean="0"/>
              <a:t>Copyright © Jonathan Gladstone, 2015</a:t>
            </a:r>
            <a:endParaRPr lang="en-CA"/>
          </a:p>
        </p:txBody>
      </p:sp>
      <p:sp>
        <p:nvSpPr>
          <p:cNvPr id="9" name="Slide Number Placeholder 8"/>
          <p:cNvSpPr>
            <a:spLocks noGrp="1"/>
          </p:cNvSpPr>
          <p:nvPr>
            <p:ph type="sldNum" sz="quarter" idx="12"/>
          </p:nvPr>
        </p:nvSpPr>
        <p:spPr/>
        <p:txBody>
          <a:bodyPr/>
          <a:lstStyle/>
          <a:p>
            <a:fld id="{4C777E2C-BB05-4B6F-B13F-8DCDAD1DCD7A}" type="slidenum">
              <a:rPr lang="en-CA" smtClean="0"/>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CMG Canada: 2015-04-14</a:t>
            </a:r>
            <a:endParaRPr lang="en-CA"/>
          </a:p>
        </p:txBody>
      </p:sp>
      <p:sp>
        <p:nvSpPr>
          <p:cNvPr id="4" name="Footer Placeholder 3"/>
          <p:cNvSpPr>
            <a:spLocks noGrp="1"/>
          </p:cNvSpPr>
          <p:nvPr>
            <p:ph type="ftr" sz="quarter" idx="11"/>
          </p:nvPr>
        </p:nvSpPr>
        <p:spPr/>
        <p:txBody>
          <a:bodyPr/>
          <a:lstStyle/>
          <a:p>
            <a:r>
              <a:rPr lang="en-CA" smtClean="0"/>
              <a:t>Copyright © Jonathan Gladstone, 2015</a:t>
            </a:r>
            <a:endParaRPr lang="en-CA"/>
          </a:p>
        </p:txBody>
      </p:sp>
      <p:sp>
        <p:nvSpPr>
          <p:cNvPr id="5" name="Slide Number Placeholder 4"/>
          <p:cNvSpPr>
            <a:spLocks noGrp="1"/>
          </p:cNvSpPr>
          <p:nvPr>
            <p:ph type="sldNum" sz="quarter" idx="12"/>
          </p:nvPr>
        </p:nvSpPr>
        <p:spPr/>
        <p:txBody>
          <a:bodyPr/>
          <a:lstStyle/>
          <a:p>
            <a:fld id="{4C777E2C-BB05-4B6F-B13F-8DCDAD1DCD7A}"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CMG Canada: 2015-04-14</a:t>
            </a:r>
            <a:endParaRPr lang="en-CA"/>
          </a:p>
        </p:txBody>
      </p:sp>
      <p:sp>
        <p:nvSpPr>
          <p:cNvPr id="3" name="Footer Placeholder 2"/>
          <p:cNvSpPr>
            <a:spLocks noGrp="1"/>
          </p:cNvSpPr>
          <p:nvPr>
            <p:ph type="ftr" sz="quarter" idx="11"/>
          </p:nvPr>
        </p:nvSpPr>
        <p:spPr/>
        <p:txBody>
          <a:bodyPr/>
          <a:lstStyle/>
          <a:p>
            <a:r>
              <a:rPr lang="en-CA" smtClean="0"/>
              <a:t>Copyright © Jonathan Gladstone, 2015</a:t>
            </a:r>
            <a:endParaRPr lang="en-CA"/>
          </a:p>
        </p:txBody>
      </p:sp>
      <p:sp>
        <p:nvSpPr>
          <p:cNvPr id="4" name="Slide Number Placeholder 3"/>
          <p:cNvSpPr>
            <a:spLocks noGrp="1"/>
          </p:cNvSpPr>
          <p:nvPr>
            <p:ph type="sldNum" sz="quarter" idx="12"/>
          </p:nvPr>
        </p:nvSpPr>
        <p:spPr/>
        <p:txBody>
          <a:bodyPr/>
          <a:lstStyle/>
          <a:p>
            <a:fld id="{4C777E2C-BB05-4B6F-B13F-8DCDAD1DCD7A}"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smtClean="0"/>
              <a:t>CMG Canada: 2015-04-14</a:t>
            </a:r>
            <a:endParaRPr lang="en-CA"/>
          </a:p>
        </p:txBody>
      </p:sp>
      <p:sp>
        <p:nvSpPr>
          <p:cNvPr id="6" name="Footer Placeholder 5"/>
          <p:cNvSpPr>
            <a:spLocks noGrp="1"/>
          </p:cNvSpPr>
          <p:nvPr>
            <p:ph type="ftr" sz="quarter" idx="11"/>
          </p:nvPr>
        </p:nvSpPr>
        <p:spPr/>
        <p:txBody>
          <a:bodyPr/>
          <a:lstStyle/>
          <a:p>
            <a:r>
              <a:rPr lang="en-CA" smtClean="0"/>
              <a:t>Copyright © Jonathan Gladstone, 2015</a:t>
            </a:r>
            <a:endParaRPr lang="en-CA"/>
          </a:p>
        </p:txBody>
      </p:sp>
      <p:sp>
        <p:nvSpPr>
          <p:cNvPr id="7" name="Slide Number Placeholder 6"/>
          <p:cNvSpPr>
            <a:spLocks noGrp="1"/>
          </p:cNvSpPr>
          <p:nvPr>
            <p:ph type="sldNum" sz="quarter" idx="12"/>
          </p:nvPr>
        </p:nvSpPr>
        <p:spPr/>
        <p:txBody>
          <a:bodyPr/>
          <a:lstStyle/>
          <a:p>
            <a:fld id="{4C777E2C-BB05-4B6F-B13F-8DCDAD1DCD7A}" type="slidenum">
              <a:rPr lang="en-CA" smtClean="0"/>
              <a:t>‹#›</a:t>
            </a:fld>
            <a:endParaRPr lang="en-CA"/>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r>
              <a:rPr lang="en-US" smtClean="0"/>
              <a:t>CMG Canada: 2015-04-14</a:t>
            </a:r>
            <a:endParaRPr lang="en-CA"/>
          </a:p>
        </p:txBody>
      </p:sp>
      <p:sp>
        <p:nvSpPr>
          <p:cNvPr id="6" name="Footer Placeholder 5"/>
          <p:cNvSpPr>
            <a:spLocks noGrp="1"/>
          </p:cNvSpPr>
          <p:nvPr>
            <p:ph type="ftr" sz="quarter" idx="11"/>
          </p:nvPr>
        </p:nvSpPr>
        <p:spPr/>
        <p:txBody>
          <a:bodyPr/>
          <a:lstStyle/>
          <a:p>
            <a:r>
              <a:rPr lang="en-CA" smtClean="0"/>
              <a:t>Copyright © Jonathan Gladstone, 2015</a:t>
            </a:r>
            <a:endParaRPr lang="en-CA"/>
          </a:p>
        </p:txBody>
      </p:sp>
      <p:sp>
        <p:nvSpPr>
          <p:cNvPr id="7" name="Slide Number Placeholder 6"/>
          <p:cNvSpPr>
            <a:spLocks noGrp="1"/>
          </p:cNvSpPr>
          <p:nvPr>
            <p:ph type="sldNum" sz="quarter" idx="12"/>
          </p:nvPr>
        </p:nvSpPr>
        <p:spPr/>
        <p:txBody>
          <a:bodyPr/>
          <a:lstStyle/>
          <a:p>
            <a:fld id="{4C777E2C-BB05-4B6F-B13F-8DCDAD1DCD7A}" type="slidenum">
              <a:rPr lang="en-CA" smtClean="0"/>
              <a:t>‹#›</a:t>
            </a:fld>
            <a:endParaRPr lang="en-CA"/>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r>
              <a:rPr lang="en-US" smtClean="0"/>
              <a:t>CMG Canada: 2015-04-14</a:t>
            </a:r>
            <a:endParaRPr lang="en-CA"/>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r>
              <a:rPr lang="en-CA" smtClean="0"/>
              <a:t>Copyright © Jonathan Gladstone, 2015</a:t>
            </a:r>
            <a:endParaRPr lang="en-CA"/>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4C777E2C-BB05-4B6F-B13F-8DCDAD1DCD7A}" type="slidenum">
              <a:rPr lang="en-CA" smtClean="0"/>
              <a:t>‹#›</a:t>
            </a:fld>
            <a:endParaRPr lang="en-CA"/>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en.wikipedia.org/wiki/IBM_System_z10" TargetMode="External"/><Relationship Id="rId2" Type="http://schemas.openxmlformats.org/officeDocument/2006/relationships/hyperlink" Target="http://www-03.ibm.com/systems/z/advantages/pso/ifb.html" TargetMode="External"/><Relationship Id="rId1" Type="http://schemas.openxmlformats.org/officeDocument/2006/relationships/slideLayout" Target="../slideLayouts/slideLayout2.xml"/><Relationship Id="rId5" Type="http://schemas.openxmlformats.org/officeDocument/2006/relationships/hyperlink" Target="http://www.newera.com/INFO/2015Crypto3.pdf" TargetMode="External"/><Relationship Id="rId4" Type="http://schemas.openxmlformats.org/officeDocument/2006/relationships/hyperlink" Target="http://www.v3.co.uk/v3-uk/news/2390071/ibm-unveils-z13-mainframe-to-tackle-burgeoning-mobile-transaction-data"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alwaysgrumpy.wordpress.com/" TargetMode="External"/><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28600" y="2133600"/>
            <a:ext cx="4419600" cy="1600327"/>
          </a:xfrm>
          <a:prstGeom prst="rect">
            <a:avLst/>
          </a:prstGeom>
        </p:spPr>
        <p:txBody>
          <a:bodyPr vert="horz" lIns="91440" tIns="45720" rIns="91440" bIns="45720" rtlCol="0" anchor="b">
            <a:normAutofit/>
          </a:bodyPr>
          <a:lstStyle>
            <a:lvl1pPr algn="l" defTabSz="914400" rtl="0" eaLnBrk="1" latinLnBrk="0" hangingPunct="1">
              <a:spcBef>
                <a:spcPct val="0"/>
              </a:spcBef>
              <a:buNone/>
              <a:tabLst>
                <a:tab pos="3830638" algn="l"/>
              </a:tabLst>
              <a:defRPr sz="3600" b="1" kern="1200" cap="none" spc="40" baseline="0">
                <a:ln w="13335" cmpd="sng">
                  <a:solidFill>
                    <a:schemeClr val="accent1">
                      <a:lumMod val="50000"/>
                    </a:schemeClr>
                  </a:solidFill>
                  <a:prstDash val="solid"/>
                </a:ln>
                <a:solidFill>
                  <a:schemeClr val="accent6">
                    <a:tint val="1000"/>
                  </a:schemeClr>
                </a:solidFill>
                <a:effectLst/>
                <a:latin typeface="+mj-lt"/>
                <a:ea typeface="+mj-ea"/>
                <a:cs typeface="+mj-cs"/>
              </a:defRPr>
            </a:lvl1pPr>
          </a:lstStyle>
          <a:p>
            <a:r>
              <a:rPr lang="en-CA" dirty="0" smtClean="0"/>
              <a:t>IBM z13.</a:t>
            </a:r>
            <a:br>
              <a:rPr lang="en-CA" dirty="0" smtClean="0"/>
            </a:br>
            <a:endParaRPr lang="en-CA" dirty="0"/>
          </a:p>
        </p:txBody>
      </p:sp>
      <p:sp>
        <p:nvSpPr>
          <p:cNvPr id="2" name="Title 1"/>
          <p:cNvSpPr>
            <a:spLocks noGrp="1"/>
          </p:cNvSpPr>
          <p:nvPr>
            <p:ph type="ctrTitle"/>
          </p:nvPr>
        </p:nvSpPr>
        <p:spPr>
          <a:xfrm>
            <a:off x="228600" y="2133600"/>
            <a:ext cx="4419600" cy="1600327"/>
          </a:xfrm>
        </p:spPr>
        <p:txBody>
          <a:bodyPr>
            <a:normAutofit/>
          </a:bodyPr>
          <a:lstStyle/>
          <a:p>
            <a:r>
              <a:rPr lang="en-CA" dirty="0" smtClean="0"/>
              <a:t>Huh?</a:t>
            </a:r>
            <a:endParaRPr lang="en-CA" dirty="0"/>
          </a:p>
        </p:txBody>
      </p:sp>
      <p:sp>
        <p:nvSpPr>
          <p:cNvPr id="3" name="Subtitle 2"/>
          <p:cNvSpPr>
            <a:spLocks noGrp="1"/>
          </p:cNvSpPr>
          <p:nvPr>
            <p:ph type="subTitle" idx="1"/>
          </p:nvPr>
        </p:nvSpPr>
        <p:spPr/>
        <p:txBody>
          <a:bodyPr>
            <a:normAutofit fontScale="70000" lnSpcReduction="20000"/>
          </a:bodyPr>
          <a:lstStyle/>
          <a:p>
            <a:endParaRPr lang="en-CA" dirty="0" smtClean="0"/>
          </a:p>
          <a:p>
            <a:endParaRPr lang="en-CA" dirty="0" smtClean="0"/>
          </a:p>
          <a:p>
            <a:r>
              <a:rPr lang="en-CA" dirty="0" smtClean="0"/>
              <a:t>Jonathan Gladstone, </a:t>
            </a:r>
            <a:r>
              <a:rPr lang="en-CA" dirty="0" err="1" smtClean="0"/>
              <a:t>P.Eng</a:t>
            </a:r>
            <a:r>
              <a:rPr lang="en-CA" dirty="0" smtClean="0"/>
              <a:t>.</a:t>
            </a:r>
          </a:p>
          <a:p>
            <a:r>
              <a:rPr lang="en-CA" dirty="0" smtClean="0"/>
              <a:t>for CMG Canada – Apr. 14, 2015</a:t>
            </a:r>
          </a:p>
        </p:txBody>
      </p:sp>
      <p:sp>
        <p:nvSpPr>
          <p:cNvPr id="5" name="Subtitle 2"/>
          <p:cNvSpPr txBox="1">
            <a:spLocks/>
          </p:cNvSpPr>
          <p:nvPr/>
        </p:nvSpPr>
        <p:spPr>
          <a:xfrm>
            <a:off x="228600" y="3733927"/>
            <a:ext cx="4419600" cy="1066800"/>
          </a:xfrm>
          <a:prstGeom prst="rect">
            <a:avLst/>
          </a:prstGeom>
        </p:spPr>
        <p:txBody>
          <a:bodyPr vert="horz" lIns="91440" tIns="45720" rIns="91440" bIns="45720" rtlCol="0">
            <a:noAutofit/>
          </a:bodyPr>
          <a:lstStyle>
            <a:lvl1pPr marL="0" indent="0" algn="l" defTabSz="914400" rtl="0" eaLnBrk="1" latinLnBrk="0" hangingPunct="1">
              <a:spcBef>
                <a:spcPct val="20000"/>
              </a:spcBef>
              <a:buClr>
                <a:schemeClr val="accent1">
                  <a:lumMod val="60000"/>
                  <a:lumOff val="40000"/>
                </a:schemeClr>
              </a:buClr>
              <a:buFont typeface="Arial" pitchFamily="34" charset="0"/>
              <a:buNone/>
              <a:defRPr sz="2200" kern="1200">
                <a:solidFill>
                  <a:srgbClr val="FFFFFF"/>
                </a:solidFill>
                <a:latin typeface="+mn-lt"/>
                <a:ea typeface="+mn-ea"/>
                <a:cs typeface="+mn-cs"/>
              </a:defRPr>
            </a:lvl1pPr>
            <a:lvl2pPr marL="457200" indent="0" algn="ctr" defTabSz="914400" rtl="0" eaLnBrk="1" latinLnBrk="0" hangingPunct="1">
              <a:spcBef>
                <a:spcPct val="20000"/>
              </a:spcBef>
              <a:buClr>
                <a:schemeClr val="accent1">
                  <a:lumMod val="60000"/>
                  <a:lumOff val="40000"/>
                </a:schemeClr>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2"/>
              </a:buClr>
              <a:buFont typeface="Arial"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3"/>
              </a:buClr>
              <a:buFont typeface="Arial"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4"/>
              </a:buClr>
              <a:buFont typeface="Arial" pitchFamily="34" charset="0"/>
              <a:buNone/>
              <a:defRPr sz="16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5"/>
              </a:buClr>
              <a:buFont typeface="Arial" pitchFamily="34" charset="0"/>
              <a:buNone/>
              <a:defRPr sz="16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6"/>
              </a:buClr>
              <a:buFont typeface="Arial" pitchFamily="34" charset="0"/>
              <a:buNone/>
              <a:defRPr sz="16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6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6"/>
              </a:buClr>
              <a:buFont typeface="Arial" pitchFamily="34" charset="0"/>
              <a:buNone/>
              <a:defRPr sz="1600" kern="1200">
                <a:solidFill>
                  <a:schemeClr val="tx1">
                    <a:tint val="75000"/>
                  </a:schemeClr>
                </a:solidFill>
                <a:latin typeface="+mn-lt"/>
                <a:ea typeface="+mn-ea"/>
                <a:cs typeface="+mn-cs"/>
              </a:defRPr>
            </a:lvl9pPr>
          </a:lstStyle>
          <a:p>
            <a:r>
              <a:rPr lang="en-CA" sz="1600" dirty="0" smtClean="0"/>
              <a:t>Big Blue’s announcement raises questions!</a:t>
            </a:r>
          </a:p>
        </p:txBody>
      </p:sp>
    </p:spTree>
    <p:extLst>
      <p:ext uri="{BB962C8B-B14F-4D97-AF65-F5344CB8AC3E}">
        <p14:creationId xmlns:p14="http://schemas.microsoft.com/office/powerpoint/2010/main" val="3959966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1+#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1000" fill="hold"/>
                                        <p:tgtEl>
                                          <p:spTgt spid="5"/>
                                        </p:tgtEl>
                                        <p:attrNameLst>
                                          <p:attrName>ppt_x</p:attrName>
                                        </p:attrNameLst>
                                      </p:cBhvr>
                                      <p:tavLst>
                                        <p:tav tm="0">
                                          <p:val>
                                            <p:strVal val="1+#ppt_w/2"/>
                                          </p:val>
                                        </p:tav>
                                        <p:tav tm="100000">
                                          <p:val>
                                            <p:strVal val="#ppt_x"/>
                                          </p:val>
                                        </p:tav>
                                      </p:tavLst>
                                    </p:anim>
                                    <p:anim calcmode="lin" valueType="num">
                                      <p:cBhvr additive="base">
                                        <p:cTn id="14" dur="1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3" y="1371597"/>
            <a:ext cx="7005635" cy="509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CA" dirty="0" smtClean="0"/>
              <a:t>Timing Questions</a:t>
            </a:r>
            <a:endParaRPr lang="en-CA" dirty="0"/>
          </a:p>
        </p:txBody>
      </p:sp>
      <p:sp>
        <p:nvSpPr>
          <p:cNvPr id="3" name="Content Placeholder 2"/>
          <p:cNvSpPr>
            <a:spLocks noGrp="1"/>
          </p:cNvSpPr>
          <p:nvPr>
            <p:ph idx="1"/>
          </p:nvPr>
        </p:nvSpPr>
        <p:spPr>
          <a:xfrm>
            <a:off x="4191000" y="152400"/>
            <a:ext cx="4800600" cy="1143000"/>
          </a:xfrm>
        </p:spPr>
        <p:txBody>
          <a:bodyPr anchor="b" anchorCtr="0">
            <a:normAutofit fontScale="92500" lnSpcReduction="10000"/>
          </a:bodyPr>
          <a:lstStyle/>
          <a:p>
            <a:r>
              <a:rPr lang="en-CA" dirty="0" smtClean="0"/>
              <a:t>IBM won’t predict future withdrawal dates (of course).</a:t>
            </a:r>
            <a:endParaRPr lang="en-CA" dirty="0"/>
          </a:p>
          <a:p>
            <a:r>
              <a:rPr lang="en-CA" dirty="0" smtClean="0"/>
              <a:t>… or we can be more generous.</a:t>
            </a:r>
          </a:p>
        </p:txBody>
      </p:sp>
      <p:sp>
        <p:nvSpPr>
          <p:cNvPr id="4" name="Date Placeholder 3"/>
          <p:cNvSpPr>
            <a:spLocks noGrp="1"/>
          </p:cNvSpPr>
          <p:nvPr>
            <p:ph type="dt" sz="half" idx="10"/>
          </p:nvPr>
        </p:nvSpPr>
        <p:spPr/>
        <p:txBody>
          <a:bodyPr/>
          <a:lstStyle/>
          <a:p>
            <a:r>
              <a:rPr lang="en-US" smtClean="0"/>
              <a:t>CMG Canada: 2015-04-14</a:t>
            </a:r>
            <a:endParaRPr lang="en-CA"/>
          </a:p>
        </p:txBody>
      </p:sp>
      <p:sp>
        <p:nvSpPr>
          <p:cNvPr id="5" name="Footer Placeholder 4"/>
          <p:cNvSpPr>
            <a:spLocks noGrp="1"/>
          </p:cNvSpPr>
          <p:nvPr>
            <p:ph type="ftr" sz="quarter" idx="11"/>
          </p:nvPr>
        </p:nvSpPr>
        <p:spPr/>
        <p:txBody>
          <a:bodyPr/>
          <a:lstStyle/>
          <a:p>
            <a:r>
              <a:rPr lang="en-CA" smtClean="0"/>
              <a:t>Copyright © Jonathan Gladstone, 2015</a:t>
            </a:r>
            <a:endParaRPr lang="en-CA"/>
          </a:p>
        </p:txBody>
      </p:sp>
      <p:sp>
        <p:nvSpPr>
          <p:cNvPr id="6" name="Slide Number Placeholder 5"/>
          <p:cNvSpPr>
            <a:spLocks noGrp="1"/>
          </p:cNvSpPr>
          <p:nvPr>
            <p:ph type="sldNum" sz="quarter" idx="12"/>
          </p:nvPr>
        </p:nvSpPr>
        <p:spPr/>
        <p:txBody>
          <a:bodyPr/>
          <a:lstStyle/>
          <a:p>
            <a:fld id="{4C777E2C-BB05-4B6F-B13F-8DCDAD1DCD7A}" type="slidenum">
              <a:rPr lang="en-CA" smtClean="0"/>
              <a:t>10</a:t>
            </a:fld>
            <a:endParaRPr lang="en-CA"/>
          </a:p>
        </p:txBody>
      </p:sp>
      <p:sp>
        <p:nvSpPr>
          <p:cNvPr id="7" name="Explosion 1 6"/>
          <p:cNvSpPr/>
          <p:nvPr/>
        </p:nvSpPr>
        <p:spPr>
          <a:xfrm rot="20394114">
            <a:off x="7025122" y="3624424"/>
            <a:ext cx="1905000" cy="1828800"/>
          </a:xfrm>
          <a:prstGeom prst="irregularSeal1">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dirty="0" smtClean="0">
                <a:solidFill>
                  <a:srgbClr val="FF0000"/>
                </a:solidFill>
              </a:rPr>
              <a:t>But it’s still pretty bad!</a:t>
            </a:r>
            <a:endParaRPr lang="en-CA" sz="1600" dirty="0">
              <a:solidFill>
                <a:srgbClr val="FF0000"/>
              </a:solidFill>
            </a:endParaRPr>
          </a:p>
        </p:txBody>
      </p:sp>
    </p:spTree>
    <p:extLst>
      <p:ext uri="{BB962C8B-B14F-4D97-AF65-F5344CB8AC3E}">
        <p14:creationId xmlns:p14="http://schemas.microsoft.com/office/powerpoint/2010/main" val="1276537696"/>
      </p:ext>
    </p:extLst>
  </p:cSld>
  <p:clrMapOvr>
    <a:masterClrMapping/>
  </p:clrMapOvr>
  <mc:AlternateContent xmlns:mc="http://schemas.openxmlformats.org/markup-compatibility/2006" xmlns:p14="http://schemas.microsoft.com/office/powerpoint/2010/main">
    <mc:Choice Requires="p14">
      <p:transition spd="slow" p14:dur="350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iterate type="lt">
                                    <p:tmPct val="0"/>
                                  </p:iterate>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par>
                          <p:cTn id="8" fill="hold">
                            <p:stCondLst>
                              <p:cond delay="2000"/>
                            </p:stCondLst>
                            <p:childTnLst>
                              <p:par>
                                <p:cTn id="9" presetID="32" presetClass="emph" presetSubtype="0" fill="hold" grpId="1" nodeType="afterEffect">
                                  <p:stCondLst>
                                    <p:cond delay="0"/>
                                  </p:stCondLst>
                                  <p:iterate type="lt">
                                    <p:tmPct val="0"/>
                                  </p:iterate>
                                  <p:childTnLst>
                                    <p:animRot by="120000">
                                      <p:cBhvr>
                                        <p:cTn id="10" dur="100" fill="hold">
                                          <p:stCondLst>
                                            <p:cond delay="0"/>
                                          </p:stCondLst>
                                        </p:cTn>
                                        <p:tgtEl>
                                          <p:spTgt spid="7"/>
                                        </p:tgtEl>
                                        <p:attrNameLst>
                                          <p:attrName>r</p:attrName>
                                        </p:attrNameLst>
                                      </p:cBhvr>
                                    </p:animRot>
                                    <p:animRot by="-240000">
                                      <p:cBhvr>
                                        <p:cTn id="11" dur="200" fill="hold">
                                          <p:stCondLst>
                                            <p:cond delay="200"/>
                                          </p:stCondLst>
                                        </p:cTn>
                                        <p:tgtEl>
                                          <p:spTgt spid="7"/>
                                        </p:tgtEl>
                                        <p:attrNameLst>
                                          <p:attrName>r</p:attrName>
                                        </p:attrNameLst>
                                      </p:cBhvr>
                                    </p:animRot>
                                    <p:animRot by="240000">
                                      <p:cBhvr>
                                        <p:cTn id="12" dur="200" fill="hold">
                                          <p:stCondLst>
                                            <p:cond delay="400"/>
                                          </p:stCondLst>
                                        </p:cTn>
                                        <p:tgtEl>
                                          <p:spTgt spid="7"/>
                                        </p:tgtEl>
                                        <p:attrNameLst>
                                          <p:attrName>r</p:attrName>
                                        </p:attrNameLst>
                                      </p:cBhvr>
                                    </p:animRot>
                                    <p:animRot by="-240000">
                                      <p:cBhvr>
                                        <p:cTn id="13" dur="200" fill="hold">
                                          <p:stCondLst>
                                            <p:cond delay="600"/>
                                          </p:stCondLst>
                                        </p:cTn>
                                        <p:tgtEl>
                                          <p:spTgt spid="7"/>
                                        </p:tgtEl>
                                        <p:attrNameLst>
                                          <p:attrName>r</p:attrName>
                                        </p:attrNameLst>
                                      </p:cBhvr>
                                    </p:animRot>
                                    <p:animRot by="120000">
                                      <p:cBhvr>
                                        <p:cTn id="14" dur="200" fill="hold">
                                          <p:stCondLst>
                                            <p:cond delay="800"/>
                                          </p:stCondLst>
                                        </p:cTn>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Questions?</a:t>
            </a:r>
            <a:endParaRPr lang="en-CA" dirty="0"/>
          </a:p>
        </p:txBody>
      </p:sp>
      <p:grpSp>
        <p:nvGrpSpPr>
          <p:cNvPr id="62" name="Group 61"/>
          <p:cNvGrpSpPr/>
          <p:nvPr/>
        </p:nvGrpSpPr>
        <p:grpSpPr>
          <a:xfrm>
            <a:off x="3109913" y="1719263"/>
            <a:ext cx="2892426" cy="3413126"/>
            <a:chOff x="3109913" y="1719263"/>
            <a:chExt cx="2892426" cy="3413126"/>
          </a:xfrm>
        </p:grpSpPr>
        <p:sp>
          <p:nvSpPr>
            <p:cNvPr id="5" name="Freeform 77"/>
            <p:cNvSpPr>
              <a:spLocks/>
            </p:cNvSpPr>
            <p:nvPr/>
          </p:nvSpPr>
          <p:spPr bwMode="auto">
            <a:xfrm>
              <a:off x="3109913" y="2195513"/>
              <a:ext cx="2892425" cy="1958975"/>
            </a:xfrm>
            <a:custGeom>
              <a:avLst/>
              <a:gdLst>
                <a:gd name="T0" fmla="*/ 1608 w 3644"/>
                <a:gd name="T1" fmla="*/ 1234 h 2467"/>
                <a:gd name="T2" fmla="*/ 61 w 3644"/>
                <a:gd name="T3" fmla="*/ 1163 h 2467"/>
                <a:gd name="T4" fmla="*/ 0 w 3644"/>
                <a:gd name="T5" fmla="*/ 0 h 2467"/>
                <a:gd name="T6" fmla="*/ 1822 w 3644"/>
                <a:gd name="T7" fmla="*/ 347 h 2467"/>
                <a:gd name="T8" fmla="*/ 1608 w 3644"/>
                <a:gd name="T9" fmla="*/ 1234 h 2467"/>
                <a:gd name="T10" fmla="*/ 1608 w 3644"/>
                <a:gd name="T11" fmla="*/ 1234 h 246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44" h="2467">
                  <a:moveTo>
                    <a:pt x="3216" y="2467"/>
                  </a:moveTo>
                  <a:lnTo>
                    <a:pt x="122" y="2325"/>
                  </a:lnTo>
                  <a:lnTo>
                    <a:pt x="0" y="0"/>
                  </a:lnTo>
                  <a:lnTo>
                    <a:pt x="3644" y="694"/>
                  </a:lnTo>
                  <a:lnTo>
                    <a:pt x="3216" y="2467"/>
                  </a:lnTo>
                  <a:close/>
                </a:path>
              </a:pathLst>
            </a:custGeom>
            <a:solidFill>
              <a:srgbClr val="F4E4E4"/>
            </a:solidFill>
            <a:ln>
              <a:noFill/>
            </a:ln>
            <a:extLst/>
          </p:spPr>
          <p:txBody>
            <a:bodyPr/>
            <a:lstStyle/>
            <a:p>
              <a:endParaRPr lang="en-CA"/>
            </a:p>
          </p:txBody>
        </p:sp>
        <p:sp>
          <p:nvSpPr>
            <p:cNvPr id="6" name="Freeform 78"/>
            <p:cNvSpPr>
              <a:spLocks/>
            </p:cNvSpPr>
            <p:nvPr/>
          </p:nvSpPr>
          <p:spPr bwMode="auto">
            <a:xfrm>
              <a:off x="3343276" y="2016126"/>
              <a:ext cx="361950" cy="1323975"/>
            </a:xfrm>
            <a:custGeom>
              <a:avLst/>
              <a:gdLst>
                <a:gd name="T0" fmla="*/ 11 w 456"/>
                <a:gd name="T1" fmla="*/ 12 h 1667"/>
                <a:gd name="T2" fmla="*/ 66 w 456"/>
                <a:gd name="T3" fmla="*/ 166 h 1667"/>
                <a:gd name="T4" fmla="*/ 0 w 456"/>
                <a:gd name="T5" fmla="*/ 184 h 1667"/>
                <a:gd name="T6" fmla="*/ 43 w 456"/>
                <a:gd name="T7" fmla="*/ 344 h 1667"/>
                <a:gd name="T8" fmla="*/ 83 w 456"/>
                <a:gd name="T9" fmla="*/ 553 h 1667"/>
                <a:gd name="T10" fmla="*/ 111 w 456"/>
                <a:gd name="T11" fmla="*/ 727 h 1667"/>
                <a:gd name="T12" fmla="*/ 163 w 456"/>
                <a:gd name="T13" fmla="*/ 834 h 1667"/>
                <a:gd name="T14" fmla="*/ 197 w 456"/>
                <a:gd name="T15" fmla="*/ 799 h 1667"/>
                <a:gd name="T16" fmla="*/ 226 w 456"/>
                <a:gd name="T17" fmla="*/ 710 h 1667"/>
                <a:gd name="T18" fmla="*/ 228 w 456"/>
                <a:gd name="T19" fmla="*/ 562 h 1667"/>
                <a:gd name="T20" fmla="*/ 191 w 456"/>
                <a:gd name="T21" fmla="*/ 356 h 1667"/>
                <a:gd name="T22" fmla="*/ 140 w 456"/>
                <a:gd name="T23" fmla="*/ 161 h 1667"/>
                <a:gd name="T24" fmla="*/ 108 w 456"/>
                <a:gd name="T25" fmla="*/ 0 h 1667"/>
                <a:gd name="T26" fmla="*/ 11 w 456"/>
                <a:gd name="T27" fmla="*/ 12 h 1667"/>
                <a:gd name="T28" fmla="*/ 11 w 456"/>
                <a:gd name="T29" fmla="*/ 12 h 166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56" h="1667">
                  <a:moveTo>
                    <a:pt x="22" y="24"/>
                  </a:moveTo>
                  <a:lnTo>
                    <a:pt x="131" y="332"/>
                  </a:lnTo>
                  <a:lnTo>
                    <a:pt x="0" y="367"/>
                  </a:lnTo>
                  <a:lnTo>
                    <a:pt x="85" y="688"/>
                  </a:lnTo>
                  <a:lnTo>
                    <a:pt x="165" y="1106"/>
                  </a:lnTo>
                  <a:lnTo>
                    <a:pt x="222" y="1454"/>
                  </a:lnTo>
                  <a:lnTo>
                    <a:pt x="325" y="1667"/>
                  </a:lnTo>
                  <a:lnTo>
                    <a:pt x="393" y="1598"/>
                  </a:lnTo>
                  <a:lnTo>
                    <a:pt x="452" y="1420"/>
                  </a:lnTo>
                  <a:lnTo>
                    <a:pt x="456" y="1123"/>
                  </a:lnTo>
                  <a:lnTo>
                    <a:pt x="382" y="711"/>
                  </a:lnTo>
                  <a:lnTo>
                    <a:pt x="279" y="321"/>
                  </a:lnTo>
                  <a:lnTo>
                    <a:pt x="216" y="0"/>
                  </a:lnTo>
                  <a:lnTo>
                    <a:pt x="22" y="24"/>
                  </a:lnTo>
                  <a:close/>
                </a:path>
              </a:pathLst>
            </a:custGeom>
            <a:solidFill>
              <a:srgbClr val="FF994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7" name="Freeform 79"/>
            <p:cNvSpPr>
              <a:spLocks/>
            </p:cNvSpPr>
            <p:nvPr/>
          </p:nvSpPr>
          <p:spPr bwMode="auto">
            <a:xfrm>
              <a:off x="3502026" y="1763713"/>
              <a:ext cx="1389063" cy="708025"/>
            </a:xfrm>
            <a:custGeom>
              <a:avLst/>
              <a:gdLst>
                <a:gd name="T0" fmla="*/ 0 w 1749"/>
                <a:gd name="T1" fmla="*/ 0 h 894"/>
                <a:gd name="T2" fmla="*/ 6 w 1749"/>
                <a:gd name="T3" fmla="*/ 111 h 894"/>
                <a:gd name="T4" fmla="*/ 12 w 1749"/>
                <a:gd name="T5" fmla="*/ 163 h 894"/>
                <a:gd name="T6" fmla="*/ 57 w 1749"/>
                <a:gd name="T7" fmla="*/ 446 h 894"/>
                <a:gd name="T8" fmla="*/ 77 w 1749"/>
                <a:gd name="T9" fmla="*/ 303 h 894"/>
                <a:gd name="T10" fmla="*/ 86 w 1749"/>
                <a:gd name="T11" fmla="*/ 157 h 894"/>
                <a:gd name="T12" fmla="*/ 172 w 1749"/>
                <a:gd name="T13" fmla="*/ 160 h 894"/>
                <a:gd name="T14" fmla="*/ 369 w 1749"/>
                <a:gd name="T15" fmla="*/ 172 h 894"/>
                <a:gd name="T16" fmla="*/ 569 w 1749"/>
                <a:gd name="T17" fmla="*/ 181 h 894"/>
                <a:gd name="T18" fmla="*/ 826 w 1749"/>
                <a:gd name="T19" fmla="*/ 178 h 894"/>
                <a:gd name="T20" fmla="*/ 875 w 1749"/>
                <a:gd name="T21" fmla="*/ 140 h 894"/>
                <a:gd name="T22" fmla="*/ 618 w 1749"/>
                <a:gd name="T23" fmla="*/ 111 h 894"/>
                <a:gd name="T24" fmla="*/ 278 w 1749"/>
                <a:gd name="T25" fmla="*/ 68 h 894"/>
                <a:gd name="T26" fmla="*/ 0 w 1749"/>
                <a:gd name="T27" fmla="*/ 0 h 894"/>
                <a:gd name="T28" fmla="*/ 0 w 1749"/>
                <a:gd name="T29" fmla="*/ 0 h 89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749" h="894">
                  <a:moveTo>
                    <a:pt x="0" y="0"/>
                  </a:moveTo>
                  <a:lnTo>
                    <a:pt x="12" y="223"/>
                  </a:lnTo>
                  <a:lnTo>
                    <a:pt x="23" y="327"/>
                  </a:lnTo>
                  <a:lnTo>
                    <a:pt x="114" y="894"/>
                  </a:lnTo>
                  <a:lnTo>
                    <a:pt x="154" y="607"/>
                  </a:lnTo>
                  <a:lnTo>
                    <a:pt x="171" y="314"/>
                  </a:lnTo>
                  <a:lnTo>
                    <a:pt x="344" y="320"/>
                  </a:lnTo>
                  <a:lnTo>
                    <a:pt x="738" y="344"/>
                  </a:lnTo>
                  <a:lnTo>
                    <a:pt x="1137" y="362"/>
                  </a:lnTo>
                  <a:lnTo>
                    <a:pt x="1652" y="356"/>
                  </a:lnTo>
                  <a:lnTo>
                    <a:pt x="1749" y="280"/>
                  </a:lnTo>
                  <a:lnTo>
                    <a:pt x="1236" y="223"/>
                  </a:lnTo>
                  <a:lnTo>
                    <a:pt x="555" y="137"/>
                  </a:lnTo>
                  <a:lnTo>
                    <a:pt x="0" y="0"/>
                  </a:lnTo>
                  <a:close/>
                </a:path>
              </a:pathLst>
            </a:custGeom>
            <a:solidFill>
              <a:srgbClr val="FFD97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8" name="Freeform 80"/>
            <p:cNvSpPr>
              <a:spLocks/>
            </p:cNvSpPr>
            <p:nvPr/>
          </p:nvSpPr>
          <p:spPr bwMode="auto">
            <a:xfrm>
              <a:off x="3614738" y="1835151"/>
              <a:ext cx="2138363" cy="1563688"/>
            </a:xfrm>
            <a:custGeom>
              <a:avLst/>
              <a:gdLst>
                <a:gd name="T0" fmla="*/ 26 w 2693"/>
                <a:gd name="T1" fmla="*/ 91 h 1969"/>
                <a:gd name="T2" fmla="*/ 14 w 2693"/>
                <a:gd name="T3" fmla="*/ 189 h 1969"/>
                <a:gd name="T4" fmla="*/ 9 w 2693"/>
                <a:gd name="T5" fmla="*/ 332 h 1969"/>
                <a:gd name="T6" fmla="*/ 43 w 2693"/>
                <a:gd name="T7" fmla="*/ 535 h 1969"/>
                <a:gd name="T8" fmla="*/ 57 w 2693"/>
                <a:gd name="T9" fmla="*/ 707 h 1969"/>
                <a:gd name="T10" fmla="*/ 55 w 2693"/>
                <a:gd name="T11" fmla="*/ 838 h 1969"/>
                <a:gd name="T12" fmla="*/ 0 w 2693"/>
                <a:gd name="T13" fmla="*/ 956 h 1969"/>
                <a:gd name="T14" fmla="*/ 115 w 2693"/>
                <a:gd name="T15" fmla="*/ 976 h 1969"/>
                <a:gd name="T16" fmla="*/ 383 w 2693"/>
                <a:gd name="T17" fmla="*/ 928 h 1969"/>
                <a:gd name="T18" fmla="*/ 449 w 2693"/>
                <a:gd name="T19" fmla="*/ 925 h 1969"/>
                <a:gd name="T20" fmla="*/ 569 w 2693"/>
                <a:gd name="T21" fmla="*/ 925 h 1969"/>
                <a:gd name="T22" fmla="*/ 763 w 2693"/>
                <a:gd name="T23" fmla="*/ 951 h 1969"/>
                <a:gd name="T24" fmla="*/ 918 w 2693"/>
                <a:gd name="T25" fmla="*/ 985 h 1969"/>
                <a:gd name="T26" fmla="*/ 1061 w 2693"/>
                <a:gd name="T27" fmla="*/ 985 h 1969"/>
                <a:gd name="T28" fmla="*/ 1155 w 2693"/>
                <a:gd name="T29" fmla="*/ 928 h 1969"/>
                <a:gd name="T30" fmla="*/ 1239 w 2693"/>
                <a:gd name="T31" fmla="*/ 727 h 1969"/>
                <a:gd name="T32" fmla="*/ 1267 w 2693"/>
                <a:gd name="T33" fmla="*/ 527 h 1969"/>
                <a:gd name="T34" fmla="*/ 1273 w 2693"/>
                <a:gd name="T35" fmla="*/ 306 h 1969"/>
                <a:gd name="T36" fmla="*/ 1296 w 2693"/>
                <a:gd name="T37" fmla="*/ 164 h 1969"/>
                <a:gd name="T38" fmla="*/ 1347 w 2693"/>
                <a:gd name="T39" fmla="*/ 0 h 1969"/>
                <a:gd name="T40" fmla="*/ 1158 w 2693"/>
                <a:gd name="T41" fmla="*/ 17 h 1969"/>
                <a:gd name="T42" fmla="*/ 947 w 2693"/>
                <a:gd name="T43" fmla="*/ 9 h 1969"/>
                <a:gd name="T44" fmla="*/ 867 w 2693"/>
                <a:gd name="T45" fmla="*/ 97 h 1969"/>
                <a:gd name="T46" fmla="*/ 684 w 2693"/>
                <a:gd name="T47" fmla="*/ 135 h 1969"/>
                <a:gd name="T48" fmla="*/ 392 w 2693"/>
                <a:gd name="T49" fmla="*/ 132 h 1969"/>
                <a:gd name="T50" fmla="*/ 175 w 2693"/>
                <a:gd name="T51" fmla="*/ 106 h 1969"/>
                <a:gd name="T52" fmla="*/ 26 w 2693"/>
                <a:gd name="T53" fmla="*/ 91 h 1969"/>
                <a:gd name="T54" fmla="*/ 26 w 2693"/>
                <a:gd name="T55" fmla="*/ 91 h 1969"/>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693" h="1969">
                  <a:moveTo>
                    <a:pt x="51" y="182"/>
                  </a:moveTo>
                  <a:lnTo>
                    <a:pt x="28" y="378"/>
                  </a:lnTo>
                  <a:lnTo>
                    <a:pt x="17" y="663"/>
                  </a:lnTo>
                  <a:lnTo>
                    <a:pt x="85" y="1070"/>
                  </a:lnTo>
                  <a:lnTo>
                    <a:pt x="114" y="1414"/>
                  </a:lnTo>
                  <a:lnTo>
                    <a:pt x="110" y="1676"/>
                  </a:lnTo>
                  <a:lnTo>
                    <a:pt x="0" y="1912"/>
                  </a:lnTo>
                  <a:lnTo>
                    <a:pt x="230" y="1952"/>
                  </a:lnTo>
                  <a:lnTo>
                    <a:pt x="766" y="1855"/>
                  </a:lnTo>
                  <a:lnTo>
                    <a:pt x="897" y="1849"/>
                  </a:lnTo>
                  <a:lnTo>
                    <a:pt x="1138" y="1849"/>
                  </a:lnTo>
                  <a:lnTo>
                    <a:pt x="1526" y="1901"/>
                  </a:lnTo>
                  <a:lnTo>
                    <a:pt x="1836" y="1969"/>
                  </a:lnTo>
                  <a:lnTo>
                    <a:pt x="2121" y="1969"/>
                  </a:lnTo>
                  <a:lnTo>
                    <a:pt x="2309" y="1855"/>
                  </a:lnTo>
                  <a:lnTo>
                    <a:pt x="2477" y="1454"/>
                  </a:lnTo>
                  <a:lnTo>
                    <a:pt x="2534" y="1053"/>
                  </a:lnTo>
                  <a:lnTo>
                    <a:pt x="2545" y="612"/>
                  </a:lnTo>
                  <a:lnTo>
                    <a:pt x="2591" y="327"/>
                  </a:lnTo>
                  <a:lnTo>
                    <a:pt x="2693" y="0"/>
                  </a:lnTo>
                  <a:lnTo>
                    <a:pt x="2315" y="34"/>
                  </a:lnTo>
                  <a:lnTo>
                    <a:pt x="1893" y="17"/>
                  </a:lnTo>
                  <a:lnTo>
                    <a:pt x="1733" y="194"/>
                  </a:lnTo>
                  <a:lnTo>
                    <a:pt x="1367" y="270"/>
                  </a:lnTo>
                  <a:lnTo>
                    <a:pt x="783" y="264"/>
                  </a:lnTo>
                  <a:lnTo>
                    <a:pt x="350" y="211"/>
                  </a:lnTo>
                  <a:lnTo>
                    <a:pt x="51" y="182"/>
                  </a:lnTo>
                  <a:close/>
                </a:path>
              </a:pathLst>
            </a:custGeom>
            <a:solidFill>
              <a:srgbClr val="FFFAE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9" name="Freeform 81"/>
            <p:cNvSpPr>
              <a:spLocks/>
            </p:cNvSpPr>
            <p:nvPr/>
          </p:nvSpPr>
          <p:spPr bwMode="auto">
            <a:xfrm>
              <a:off x="4119563" y="2127251"/>
              <a:ext cx="1035050" cy="971550"/>
            </a:xfrm>
            <a:custGeom>
              <a:avLst/>
              <a:gdLst>
                <a:gd name="T0" fmla="*/ 29 w 1304"/>
                <a:gd name="T1" fmla="*/ 218 h 1224"/>
                <a:gd name="T2" fmla="*/ 0 w 1304"/>
                <a:gd name="T3" fmla="*/ 295 h 1224"/>
                <a:gd name="T4" fmla="*/ 11 w 1304"/>
                <a:gd name="T5" fmla="*/ 412 h 1224"/>
                <a:gd name="T6" fmla="*/ 57 w 1304"/>
                <a:gd name="T7" fmla="*/ 515 h 1224"/>
                <a:gd name="T8" fmla="*/ 178 w 1304"/>
                <a:gd name="T9" fmla="*/ 584 h 1224"/>
                <a:gd name="T10" fmla="*/ 357 w 1304"/>
                <a:gd name="T11" fmla="*/ 612 h 1224"/>
                <a:gd name="T12" fmla="*/ 486 w 1304"/>
                <a:gd name="T13" fmla="*/ 564 h 1224"/>
                <a:gd name="T14" fmla="*/ 612 w 1304"/>
                <a:gd name="T15" fmla="*/ 449 h 1224"/>
                <a:gd name="T16" fmla="*/ 646 w 1304"/>
                <a:gd name="T17" fmla="*/ 326 h 1224"/>
                <a:gd name="T18" fmla="*/ 652 w 1304"/>
                <a:gd name="T19" fmla="*/ 226 h 1224"/>
                <a:gd name="T20" fmla="*/ 624 w 1304"/>
                <a:gd name="T21" fmla="*/ 145 h 1224"/>
                <a:gd name="T22" fmla="*/ 543 w 1304"/>
                <a:gd name="T23" fmla="*/ 74 h 1224"/>
                <a:gd name="T24" fmla="*/ 449 w 1304"/>
                <a:gd name="T25" fmla="*/ 20 h 1224"/>
                <a:gd name="T26" fmla="*/ 343 w 1304"/>
                <a:gd name="T27" fmla="*/ 0 h 1224"/>
                <a:gd name="T28" fmla="*/ 241 w 1304"/>
                <a:gd name="T29" fmla="*/ 9 h 1224"/>
                <a:gd name="T30" fmla="*/ 141 w 1304"/>
                <a:gd name="T31" fmla="*/ 60 h 1224"/>
                <a:gd name="T32" fmla="*/ 69 w 1304"/>
                <a:gd name="T33" fmla="*/ 128 h 1224"/>
                <a:gd name="T34" fmla="*/ 29 w 1304"/>
                <a:gd name="T35" fmla="*/ 218 h 1224"/>
                <a:gd name="T36" fmla="*/ 29 w 1304"/>
                <a:gd name="T37" fmla="*/ 218 h 122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304" h="1224">
                  <a:moveTo>
                    <a:pt x="57" y="435"/>
                  </a:moveTo>
                  <a:lnTo>
                    <a:pt x="0" y="589"/>
                  </a:lnTo>
                  <a:lnTo>
                    <a:pt x="22" y="823"/>
                  </a:lnTo>
                  <a:lnTo>
                    <a:pt x="114" y="1030"/>
                  </a:lnTo>
                  <a:lnTo>
                    <a:pt x="355" y="1167"/>
                  </a:lnTo>
                  <a:lnTo>
                    <a:pt x="714" y="1224"/>
                  </a:lnTo>
                  <a:lnTo>
                    <a:pt x="971" y="1127"/>
                  </a:lnTo>
                  <a:lnTo>
                    <a:pt x="1224" y="897"/>
                  </a:lnTo>
                  <a:lnTo>
                    <a:pt x="1292" y="652"/>
                  </a:lnTo>
                  <a:lnTo>
                    <a:pt x="1304" y="452"/>
                  </a:lnTo>
                  <a:lnTo>
                    <a:pt x="1247" y="290"/>
                  </a:lnTo>
                  <a:lnTo>
                    <a:pt x="1085" y="148"/>
                  </a:lnTo>
                  <a:lnTo>
                    <a:pt x="897" y="39"/>
                  </a:lnTo>
                  <a:lnTo>
                    <a:pt x="686" y="0"/>
                  </a:lnTo>
                  <a:lnTo>
                    <a:pt x="481" y="17"/>
                  </a:lnTo>
                  <a:lnTo>
                    <a:pt x="281" y="119"/>
                  </a:lnTo>
                  <a:lnTo>
                    <a:pt x="137" y="256"/>
                  </a:lnTo>
                  <a:lnTo>
                    <a:pt x="57" y="435"/>
                  </a:lnTo>
                  <a:close/>
                </a:path>
              </a:pathLst>
            </a:custGeom>
            <a:solidFill>
              <a:srgbClr val="B2E5E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10" name="Freeform 82"/>
            <p:cNvSpPr>
              <a:spLocks/>
            </p:cNvSpPr>
            <p:nvPr/>
          </p:nvSpPr>
          <p:spPr bwMode="auto">
            <a:xfrm>
              <a:off x="4322763" y="2325688"/>
              <a:ext cx="627063" cy="582613"/>
            </a:xfrm>
            <a:custGeom>
              <a:avLst/>
              <a:gdLst>
                <a:gd name="T0" fmla="*/ 392 w 789"/>
                <a:gd name="T1" fmla="*/ 127 h 734"/>
                <a:gd name="T2" fmla="*/ 346 w 789"/>
                <a:gd name="T3" fmla="*/ 49 h 734"/>
                <a:gd name="T4" fmla="*/ 249 w 789"/>
                <a:gd name="T5" fmla="*/ 3 h 734"/>
                <a:gd name="T6" fmla="*/ 158 w 789"/>
                <a:gd name="T7" fmla="*/ 0 h 734"/>
                <a:gd name="T8" fmla="*/ 87 w 789"/>
                <a:gd name="T9" fmla="*/ 26 h 734"/>
                <a:gd name="T10" fmla="*/ 36 w 789"/>
                <a:gd name="T11" fmla="*/ 76 h 734"/>
                <a:gd name="T12" fmla="*/ 3 w 789"/>
                <a:gd name="T13" fmla="*/ 155 h 734"/>
                <a:gd name="T14" fmla="*/ 0 w 789"/>
                <a:gd name="T15" fmla="*/ 224 h 734"/>
                <a:gd name="T16" fmla="*/ 27 w 789"/>
                <a:gd name="T17" fmla="*/ 292 h 734"/>
                <a:gd name="T18" fmla="*/ 115 w 789"/>
                <a:gd name="T19" fmla="*/ 346 h 734"/>
                <a:gd name="T20" fmla="*/ 215 w 789"/>
                <a:gd name="T21" fmla="*/ 367 h 734"/>
                <a:gd name="T22" fmla="*/ 315 w 789"/>
                <a:gd name="T23" fmla="*/ 329 h 734"/>
                <a:gd name="T24" fmla="*/ 363 w 789"/>
                <a:gd name="T25" fmla="*/ 264 h 734"/>
                <a:gd name="T26" fmla="*/ 395 w 789"/>
                <a:gd name="T27" fmla="*/ 204 h 734"/>
                <a:gd name="T28" fmla="*/ 392 w 789"/>
                <a:gd name="T29" fmla="*/ 127 h 734"/>
                <a:gd name="T30" fmla="*/ 392 w 789"/>
                <a:gd name="T31" fmla="*/ 127 h 73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789" h="734">
                  <a:moveTo>
                    <a:pt x="783" y="253"/>
                  </a:moveTo>
                  <a:lnTo>
                    <a:pt x="692" y="97"/>
                  </a:lnTo>
                  <a:lnTo>
                    <a:pt x="498" y="6"/>
                  </a:lnTo>
                  <a:lnTo>
                    <a:pt x="316" y="0"/>
                  </a:lnTo>
                  <a:lnTo>
                    <a:pt x="173" y="52"/>
                  </a:lnTo>
                  <a:lnTo>
                    <a:pt x="71" y="151"/>
                  </a:lnTo>
                  <a:lnTo>
                    <a:pt x="6" y="310"/>
                  </a:lnTo>
                  <a:lnTo>
                    <a:pt x="0" y="447"/>
                  </a:lnTo>
                  <a:lnTo>
                    <a:pt x="54" y="584"/>
                  </a:lnTo>
                  <a:lnTo>
                    <a:pt x="230" y="692"/>
                  </a:lnTo>
                  <a:lnTo>
                    <a:pt x="430" y="734"/>
                  </a:lnTo>
                  <a:lnTo>
                    <a:pt x="629" y="658"/>
                  </a:lnTo>
                  <a:lnTo>
                    <a:pt x="726" y="527"/>
                  </a:lnTo>
                  <a:lnTo>
                    <a:pt x="789" y="407"/>
                  </a:lnTo>
                  <a:lnTo>
                    <a:pt x="783" y="25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11" name="Freeform 83"/>
            <p:cNvSpPr>
              <a:spLocks/>
            </p:cNvSpPr>
            <p:nvPr/>
          </p:nvSpPr>
          <p:spPr bwMode="auto">
            <a:xfrm>
              <a:off x="4500563" y="2490788"/>
              <a:ext cx="271463" cy="249238"/>
            </a:xfrm>
            <a:custGeom>
              <a:avLst/>
              <a:gdLst>
                <a:gd name="T0" fmla="*/ 120 w 342"/>
                <a:gd name="T1" fmla="*/ 0 h 313"/>
                <a:gd name="T2" fmla="*/ 40 w 342"/>
                <a:gd name="T3" fmla="*/ 9 h 313"/>
                <a:gd name="T4" fmla="*/ 9 w 342"/>
                <a:gd name="T5" fmla="*/ 46 h 313"/>
                <a:gd name="T6" fmla="*/ 0 w 342"/>
                <a:gd name="T7" fmla="*/ 97 h 313"/>
                <a:gd name="T8" fmla="*/ 34 w 342"/>
                <a:gd name="T9" fmla="*/ 151 h 313"/>
                <a:gd name="T10" fmla="*/ 106 w 342"/>
                <a:gd name="T11" fmla="*/ 157 h 313"/>
                <a:gd name="T12" fmla="*/ 163 w 342"/>
                <a:gd name="T13" fmla="*/ 114 h 313"/>
                <a:gd name="T14" fmla="*/ 171 w 342"/>
                <a:gd name="T15" fmla="*/ 68 h 313"/>
                <a:gd name="T16" fmla="*/ 163 w 342"/>
                <a:gd name="T17" fmla="*/ 29 h 313"/>
                <a:gd name="T18" fmla="*/ 120 w 342"/>
                <a:gd name="T19" fmla="*/ 0 h 313"/>
                <a:gd name="T20" fmla="*/ 120 w 342"/>
                <a:gd name="T21" fmla="*/ 0 h 31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42" h="313">
                  <a:moveTo>
                    <a:pt x="239" y="0"/>
                  </a:moveTo>
                  <a:lnTo>
                    <a:pt x="79" y="17"/>
                  </a:lnTo>
                  <a:lnTo>
                    <a:pt x="17" y="91"/>
                  </a:lnTo>
                  <a:lnTo>
                    <a:pt x="0" y="194"/>
                  </a:lnTo>
                  <a:lnTo>
                    <a:pt x="68" y="302"/>
                  </a:lnTo>
                  <a:lnTo>
                    <a:pt x="211" y="313"/>
                  </a:lnTo>
                  <a:lnTo>
                    <a:pt x="325" y="228"/>
                  </a:lnTo>
                  <a:lnTo>
                    <a:pt x="342" y="136"/>
                  </a:lnTo>
                  <a:lnTo>
                    <a:pt x="325" y="57"/>
                  </a:lnTo>
                  <a:lnTo>
                    <a:pt x="239" y="0"/>
                  </a:lnTo>
                  <a:close/>
                </a:path>
              </a:pathLst>
            </a:custGeom>
            <a:solidFill>
              <a:srgbClr val="FF4D4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12" name="Freeform 84"/>
            <p:cNvSpPr>
              <a:spLocks/>
            </p:cNvSpPr>
            <p:nvPr/>
          </p:nvSpPr>
          <p:spPr bwMode="auto">
            <a:xfrm>
              <a:off x="3538538" y="3789363"/>
              <a:ext cx="309563" cy="314325"/>
            </a:xfrm>
            <a:custGeom>
              <a:avLst/>
              <a:gdLst>
                <a:gd name="T0" fmla="*/ 195 w 390"/>
                <a:gd name="T1" fmla="*/ 0 h 396"/>
                <a:gd name="T2" fmla="*/ 74 w 390"/>
                <a:gd name="T3" fmla="*/ 103 h 396"/>
                <a:gd name="T4" fmla="*/ 0 w 390"/>
                <a:gd name="T5" fmla="*/ 160 h 396"/>
                <a:gd name="T6" fmla="*/ 3 w 390"/>
                <a:gd name="T7" fmla="*/ 198 h 396"/>
                <a:gd name="T8" fmla="*/ 60 w 390"/>
                <a:gd name="T9" fmla="*/ 181 h 396"/>
                <a:gd name="T10" fmla="*/ 100 w 390"/>
                <a:gd name="T11" fmla="*/ 132 h 396"/>
                <a:gd name="T12" fmla="*/ 195 w 390"/>
                <a:gd name="T13" fmla="*/ 0 h 396"/>
                <a:gd name="T14" fmla="*/ 195 w 390"/>
                <a:gd name="T15" fmla="*/ 0 h 39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90" h="396">
                  <a:moveTo>
                    <a:pt x="390" y="0"/>
                  </a:moveTo>
                  <a:lnTo>
                    <a:pt x="148" y="206"/>
                  </a:lnTo>
                  <a:lnTo>
                    <a:pt x="0" y="320"/>
                  </a:lnTo>
                  <a:lnTo>
                    <a:pt x="6" y="396"/>
                  </a:lnTo>
                  <a:lnTo>
                    <a:pt x="120" y="361"/>
                  </a:lnTo>
                  <a:lnTo>
                    <a:pt x="199" y="263"/>
                  </a:lnTo>
                  <a:lnTo>
                    <a:pt x="390" y="0"/>
                  </a:lnTo>
                  <a:close/>
                </a:path>
              </a:pathLst>
            </a:custGeom>
            <a:solidFill>
              <a:srgbClr val="3FA5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13" name="Freeform 85"/>
            <p:cNvSpPr>
              <a:spLocks/>
            </p:cNvSpPr>
            <p:nvPr/>
          </p:nvSpPr>
          <p:spPr bwMode="auto">
            <a:xfrm>
              <a:off x="4930776" y="3698876"/>
              <a:ext cx="236538" cy="361950"/>
            </a:xfrm>
            <a:custGeom>
              <a:avLst/>
              <a:gdLst>
                <a:gd name="T0" fmla="*/ 0 w 299"/>
                <a:gd name="T1" fmla="*/ 0 h 456"/>
                <a:gd name="T2" fmla="*/ 123 w 299"/>
                <a:gd name="T3" fmla="*/ 132 h 456"/>
                <a:gd name="T4" fmla="*/ 149 w 299"/>
                <a:gd name="T5" fmla="*/ 186 h 456"/>
                <a:gd name="T6" fmla="*/ 135 w 299"/>
                <a:gd name="T7" fmla="*/ 228 h 456"/>
                <a:gd name="T8" fmla="*/ 92 w 299"/>
                <a:gd name="T9" fmla="*/ 206 h 456"/>
                <a:gd name="T10" fmla="*/ 58 w 299"/>
                <a:gd name="T11" fmla="*/ 114 h 456"/>
                <a:gd name="T12" fmla="*/ 0 w 299"/>
                <a:gd name="T13" fmla="*/ 29 h 456"/>
                <a:gd name="T14" fmla="*/ 0 w 299"/>
                <a:gd name="T15" fmla="*/ 0 h 456"/>
                <a:gd name="T16" fmla="*/ 0 w 299"/>
                <a:gd name="T17" fmla="*/ 0 h 45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99" h="456">
                  <a:moveTo>
                    <a:pt x="0" y="0"/>
                  </a:moveTo>
                  <a:lnTo>
                    <a:pt x="247" y="263"/>
                  </a:lnTo>
                  <a:lnTo>
                    <a:pt x="299" y="371"/>
                  </a:lnTo>
                  <a:lnTo>
                    <a:pt x="270" y="456"/>
                  </a:lnTo>
                  <a:lnTo>
                    <a:pt x="185" y="411"/>
                  </a:lnTo>
                  <a:lnTo>
                    <a:pt x="116" y="228"/>
                  </a:lnTo>
                  <a:lnTo>
                    <a:pt x="0" y="57"/>
                  </a:lnTo>
                  <a:lnTo>
                    <a:pt x="0" y="0"/>
                  </a:lnTo>
                  <a:close/>
                </a:path>
              </a:pathLst>
            </a:custGeom>
            <a:solidFill>
              <a:srgbClr val="3FA5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14" name="Freeform 86"/>
            <p:cNvSpPr>
              <a:spLocks/>
            </p:cNvSpPr>
            <p:nvPr/>
          </p:nvSpPr>
          <p:spPr bwMode="auto">
            <a:xfrm>
              <a:off x="3457576" y="4302126"/>
              <a:ext cx="2219325" cy="804863"/>
            </a:xfrm>
            <a:custGeom>
              <a:avLst/>
              <a:gdLst>
                <a:gd name="T0" fmla="*/ 526 w 2796"/>
                <a:gd name="T1" fmla="*/ 0 h 1013"/>
                <a:gd name="T2" fmla="*/ 418 w 2796"/>
                <a:gd name="T3" fmla="*/ 124 h 1013"/>
                <a:gd name="T4" fmla="*/ 198 w 2796"/>
                <a:gd name="T5" fmla="*/ 272 h 1013"/>
                <a:gd name="T6" fmla="*/ 43 w 2796"/>
                <a:gd name="T7" fmla="*/ 384 h 1013"/>
                <a:gd name="T8" fmla="*/ 0 w 2796"/>
                <a:gd name="T9" fmla="*/ 455 h 1013"/>
                <a:gd name="T10" fmla="*/ 29 w 2796"/>
                <a:gd name="T11" fmla="*/ 495 h 1013"/>
                <a:gd name="T12" fmla="*/ 221 w 2796"/>
                <a:gd name="T13" fmla="*/ 498 h 1013"/>
                <a:gd name="T14" fmla="*/ 566 w 2796"/>
                <a:gd name="T15" fmla="*/ 501 h 1013"/>
                <a:gd name="T16" fmla="*/ 772 w 2796"/>
                <a:gd name="T17" fmla="*/ 507 h 1013"/>
                <a:gd name="T18" fmla="*/ 1189 w 2796"/>
                <a:gd name="T19" fmla="*/ 484 h 1013"/>
                <a:gd name="T20" fmla="*/ 1398 w 2796"/>
                <a:gd name="T21" fmla="*/ 475 h 1013"/>
                <a:gd name="T22" fmla="*/ 1332 w 2796"/>
                <a:gd name="T23" fmla="*/ 384 h 1013"/>
                <a:gd name="T24" fmla="*/ 1218 w 2796"/>
                <a:gd name="T25" fmla="*/ 269 h 1013"/>
                <a:gd name="T26" fmla="*/ 915 w 2796"/>
                <a:gd name="T27" fmla="*/ 108 h 1013"/>
                <a:gd name="T28" fmla="*/ 772 w 2796"/>
                <a:gd name="T29" fmla="*/ 54 h 1013"/>
                <a:gd name="T30" fmla="*/ 526 w 2796"/>
                <a:gd name="T31" fmla="*/ 0 h 1013"/>
                <a:gd name="T32" fmla="*/ 526 w 2796"/>
                <a:gd name="T33" fmla="*/ 0 h 101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796" h="1013">
                  <a:moveTo>
                    <a:pt x="1051" y="0"/>
                  </a:moveTo>
                  <a:lnTo>
                    <a:pt x="835" y="247"/>
                  </a:lnTo>
                  <a:lnTo>
                    <a:pt x="396" y="543"/>
                  </a:lnTo>
                  <a:lnTo>
                    <a:pt x="86" y="767"/>
                  </a:lnTo>
                  <a:lnTo>
                    <a:pt x="0" y="910"/>
                  </a:lnTo>
                  <a:lnTo>
                    <a:pt x="57" y="990"/>
                  </a:lnTo>
                  <a:lnTo>
                    <a:pt x="441" y="996"/>
                  </a:lnTo>
                  <a:lnTo>
                    <a:pt x="1131" y="1001"/>
                  </a:lnTo>
                  <a:lnTo>
                    <a:pt x="1544" y="1013"/>
                  </a:lnTo>
                  <a:lnTo>
                    <a:pt x="2378" y="967"/>
                  </a:lnTo>
                  <a:lnTo>
                    <a:pt x="2796" y="950"/>
                  </a:lnTo>
                  <a:lnTo>
                    <a:pt x="2663" y="767"/>
                  </a:lnTo>
                  <a:lnTo>
                    <a:pt x="2435" y="537"/>
                  </a:lnTo>
                  <a:lnTo>
                    <a:pt x="1829" y="216"/>
                  </a:lnTo>
                  <a:lnTo>
                    <a:pt x="1544" y="108"/>
                  </a:lnTo>
                  <a:lnTo>
                    <a:pt x="1051" y="0"/>
                  </a:lnTo>
                  <a:close/>
                </a:path>
              </a:pathLst>
            </a:custGeom>
            <a:solidFill>
              <a:srgbClr val="66997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15" name="Freeform 87"/>
            <p:cNvSpPr>
              <a:spLocks/>
            </p:cNvSpPr>
            <p:nvPr/>
          </p:nvSpPr>
          <p:spPr bwMode="auto">
            <a:xfrm>
              <a:off x="4264026" y="4387851"/>
              <a:ext cx="817563" cy="719138"/>
            </a:xfrm>
            <a:custGeom>
              <a:avLst/>
              <a:gdLst>
                <a:gd name="T0" fmla="*/ 0 w 1030"/>
                <a:gd name="T1" fmla="*/ 0 h 905"/>
                <a:gd name="T2" fmla="*/ 50 w 1030"/>
                <a:gd name="T3" fmla="*/ 164 h 905"/>
                <a:gd name="T4" fmla="*/ 107 w 1030"/>
                <a:gd name="T5" fmla="*/ 344 h 905"/>
                <a:gd name="T6" fmla="*/ 115 w 1030"/>
                <a:gd name="T7" fmla="*/ 447 h 905"/>
                <a:gd name="T8" fmla="*/ 355 w 1030"/>
                <a:gd name="T9" fmla="*/ 453 h 905"/>
                <a:gd name="T10" fmla="*/ 515 w 1030"/>
                <a:gd name="T11" fmla="*/ 450 h 905"/>
                <a:gd name="T12" fmla="*/ 501 w 1030"/>
                <a:gd name="T13" fmla="*/ 367 h 905"/>
                <a:gd name="T14" fmla="*/ 395 w 1030"/>
                <a:gd name="T15" fmla="*/ 218 h 905"/>
                <a:gd name="T16" fmla="*/ 278 w 1030"/>
                <a:gd name="T17" fmla="*/ 46 h 905"/>
                <a:gd name="T18" fmla="*/ 246 w 1030"/>
                <a:gd name="T19" fmla="*/ 167 h 905"/>
                <a:gd name="T20" fmla="*/ 187 w 1030"/>
                <a:gd name="T21" fmla="*/ 155 h 905"/>
                <a:gd name="T22" fmla="*/ 73 w 1030"/>
                <a:gd name="T23" fmla="*/ 60 h 905"/>
                <a:gd name="T24" fmla="*/ 0 w 1030"/>
                <a:gd name="T25" fmla="*/ 0 h 905"/>
                <a:gd name="T26" fmla="*/ 0 w 1030"/>
                <a:gd name="T27" fmla="*/ 0 h 90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030" h="905">
                  <a:moveTo>
                    <a:pt x="0" y="0"/>
                  </a:moveTo>
                  <a:lnTo>
                    <a:pt x="99" y="327"/>
                  </a:lnTo>
                  <a:lnTo>
                    <a:pt x="213" y="688"/>
                  </a:lnTo>
                  <a:lnTo>
                    <a:pt x="230" y="893"/>
                  </a:lnTo>
                  <a:lnTo>
                    <a:pt x="709" y="905"/>
                  </a:lnTo>
                  <a:lnTo>
                    <a:pt x="1030" y="899"/>
                  </a:lnTo>
                  <a:lnTo>
                    <a:pt x="1002" y="734"/>
                  </a:lnTo>
                  <a:lnTo>
                    <a:pt x="789" y="435"/>
                  </a:lnTo>
                  <a:lnTo>
                    <a:pt x="555" y="91"/>
                  </a:lnTo>
                  <a:lnTo>
                    <a:pt x="492" y="333"/>
                  </a:lnTo>
                  <a:lnTo>
                    <a:pt x="373" y="310"/>
                  </a:lnTo>
                  <a:lnTo>
                    <a:pt x="145" y="120"/>
                  </a:lnTo>
                  <a:lnTo>
                    <a:pt x="0" y="0"/>
                  </a:lnTo>
                  <a:close/>
                </a:path>
              </a:pathLst>
            </a:custGeom>
            <a:solidFill>
              <a:srgbClr val="FFFAE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16" name="Freeform 88"/>
            <p:cNvSpPr>
              <a:spLocks/>
            </p:cNvSpPr>
            <p:nvPr/>
          </p:nvSpPr>
          <p:spPr bwMode="auto">
            <a:xfrm>
              <a:off x="4614863" y="4684713"/>
              <a:ext cx="311150" cy="427038"/>
            </a:xfrm>
            <a:custGeom>
              <a:avLst/>
              <a:gdLst>
                <a:gd name="T0" fmla="*/ 0 w 394"/>
                <a:gd name="T1" fmla="*/ 0 h 538"/>
                <a:gd name="T2" fmla="*/ 88 w 394"/>
                <a:gd name="T3" fmla="*/ 269 h 538"/>
                <a:gd name="T4" fmla="*/ 196 w 394"/>
                <a:gd name="T5" fmla="*/ 267 h 538"/>
                <a:gd name="T6" fmla="*/ 139 w 394"/>
                <a:gd name="T7" fmla="*/ 192 h 538"/>
                <a:gd name="T8" fmla="*/ 68 w 394"/>
                <a:gd name="T9" fmla="*/ 83 h 538"/>
                <a:gd name="T10" fmla="*/ 0 w 394"/>
                <a:gd name="T11" fmla="*/ 0 h 538"/>
                <a:gd name="T12" fmla="*/ 0 w 394"/>
                <a:gd name="T13" fmla="*/ 0 h 53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94" h="538">
                  <a:moveTo>
                    <a:pt x="0" y="0"/>
                  </a:moveTo>
                  <a:lnTo>
                    <a:pt x="177" y="538"/>
                  </a:lnTo>
                  <a:lnTo>
                    <a:pt x="394" y="533"/>
                  </a:lnTo>
                  <a:lnTo>
                    <a:pt x="280" y="384"/>
                  </a:lnTo>
                  <a:lnTo>
                    <a:pt x="137" y="166"/>
                  </a:lnTo>
                  <a:lnTo>
                    <a:pt x="0" y="0"/>
                  </a:lnTo>
                  <a:close/>
                </a:path>
              </a:pathLst>
            </a:custGeom>
            <a:solidFill>
              <a:srgbClr val="66997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17" name="Freeform 89"/>
            <p:cNvSpPr>
              <a:spLocks/>
            </p:cNvSpPr>
            <p:nvPr/>
          </p:nvSpPr>
          <p:spPr bwMode="auto">
            <a:xfrm>
              <a:off x="4291013" y="3270251"/>
              <a:ext cx="481013" cy="1422400"/>
            </a:xfrm>
            <a:custGeom>
              <a:avLst/>
              <a:gdLst>
                <a:gd name="T0" fmla="*/ 20 w 607"/>
                <a:gd name="T1" fmla="*/ 0 h 1793"/>
                <a:gd name="T2" fmla="*/ 47 w 607"/>
                <a:gd name="T3" fmla="*/ 172 h 1793"/>
                <a:gd name="T4" fmla="*/ 43 w 607"/>
                <a:gd name="T5" fmla="*/ 516 h 1793"/>
                <a:gd name="T6" fmla="*/ 0 w 607"/>
                <a:gd name="T7" fmla="*/ 733 h 1793"/>
                <a:gd name="T8" fmla="*/ 92 w 607"/>
                <a:gd name="T9" fmla="*/ 796 h 1793"/>
                <a:gd name="T10" fmla="*/ 218 w 607"/>
                <a:gd name="T11" fmla="*/ 896 h 1793"/>
                <a:gd name="T12" fmla="*/ 246 w 607"/>
                <a:gd name="T13" fmla="*/ 796 h 1793"/>
                <a:gd name="T14" fmla="*/ 246 w 607"/>
                <a:gd name="T15" fmla="*/ 664 h 1793"/>
                <a:gd name="T16" fmla="*/ 232 w 607"/>
                <a:gd name="T17" fmla="*/ 475 h 1793"/>
                <a:gd name="T18" fmla="*/ 303 w 607"/>
                <a:gd name="T19" fmla="*/ 472 h 1793"/>
                <a:gd name="T20" fmla="*/ 269 w 607"/>
                <a:gd name="T21" fmla="*/ 404 h 1793"/>
                <a:gd name="T22" fmla="*/ 186 w 607"/>
                <a:gd name="T23" fmla="*/ 152 h 1793"/>
                <a:gd name="T24" fmla="*/ 166 w 607"/>
                <a:gd name="T25" fmla="*/ 24 h 1793"/>
                <a:gd name="T26" fmla="*/ 55 w 607"/>
                <a:gd name="T27" fmla="*/ 7 h 1793"/>
                <a:gd name="T28" fmla="*/ 20 w 607"/>
                <a:gd name="T29" fmla="*/ 0 h 1793"/>
                <a:gd name="T30" fmla="*/ 20 w 607"/>
                <a:gd name="T31" fmla="*/ 0 h 179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07" h="1793">
                  <a:moveTo>
                    <a:pt x="40" y="0"/>
                  </a:moveTo>
                  <a:lnTo>
                    <a:pt x="94" y="344"/>
                  </a:lnTo>
                  <a:lnTo>
                    <a:pt x="86" y="1033"/>
                  </a:lnTo>
                  <a:lnTo>
                    <a:pt x="0" y="1466"/>
                  </a:lnTo>
                  <a:lnTo>
                    <a:pt x="185" y="1593"/>
                  </a:lnTo>
                  <a:lnTo>
                    <a:pt x="436" y="1793"/>
                  </a:lnTo>
                  <a:lnTo>
                    <a:pt x="493" y="1593"/>
                  </a:lnTo>
                  <a:lnTo>
                    <a:pt x="493" y="1329"/>
                  </a:lnTo>
                  <a:lnTo>
                    <a:pt x="464" y="951"/>
                  </a:lnTo>
                  <a:lnTo>
                    <a:pt x="607" y="945"/>
                  </a:lnTo>
                  <a:lnTo>
                    <a:pt x="538" y="808"/>
                  </a:lnTo>
                  <a:lnTo>
                    <a:pt x="373" y="304"/>
                  </a:lnTo>
                  <a:lnTo>
                    <a:pt x="333" y="48"/>
                  </a:lnTo>
                  <a:lnTo>
                    <a:pt x="111" y="14"/>
                  </a:lnTo>
                  <a:lnTo>
                    <a:pt x="40" y="0"/>
                  </a:lnTo>
                  <a:close/>
                </a:path>
              </a:pathLst>
            </a:custGeom>
            <a:solidFill>
              <a:srgbClr val="FEF6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18" name="Freeform 90"/>
            <p:cNvSpPr>
              <a:spLocks/>
            </p:cNvSpPr>
            <p:nvPr/>
          </p:nvSpPr>
          <p:spPr bwMode="auto">
            <a:xfrm>
              <a:off x="4041776" y="3475038"/>
              <a:ext cx="722313" cy="414338"/>
            </a:xfrm>
            <a:custGeom>
              <a:avLst/>
              <a:gdLst>
                <a:gd name="T0" fmla="*/ 94 w 908"/>
                <a:gd name="T1" fmla="*/ 172 h 521"/>
                <a:gd name="T2" fmla="*/ 26 w 908"/>
                <a:gd name="T3" fmla="*/ 218 h 521"/>
                <a:gd name="T4" fmla="*/ 0 w 908"/>
                <a:gd name="T5" fmla="*/ 169 h 521"/>
                <a:gd name="T6" fmla="*/ 37 w 908"/>
                <a:gd name="T7" fmla="*/ 120 h 521"/>
                <a:gd name="T8" fmla="*/ 91 w 908"/>
                <a:gd name="T9" fmla="*/ 100 h 521"/>
                <a:gd name="T10" fmla="*/ 31 w 908"/>
                <a:gd name="T11" fmla="*/ 80 h 521"/>
                <a:gd name="T12" fmla="*/ 14 w 908"/>
                <a:gd name="T13" fmla="*/ 49 h 521"/>
                <a:gd name="T14" fmla="*/ 83 w 908"/>
                <a:gd name="T15" fmla="*/ 0 h 521"/>
                <a:gd name="T16" fmla="*/ 134 w 908"/>
                <a:gd name="T17" fmla="*/ 57 h 521"/>
                <a:gd name="T18" fmla="*/ 163 w 908"/>
                <a:gd name="T19" fmla="*/ 71 h 521"/>
                <a:gd name="T20" fmla="*/ 241 w 908"/>
                <a:gd name="T21" fmla="*/ 54 h 521"/>
                <a:gd name="T22" fmla="*/ 318 w 908"/>
                <a:gd name="T23" fmla="*/ 43 h 521"/>
                <a:gd name="T24" fmla="*/ 375 w 908"/>
                <a:gd name="T25" fmla="*/ 46 h 521"/>
                <a:gd name="T26" fmla="*/ 412 w 908"/>
                <a:gd name="T27" fmla="*/ 57 h 521"/>
                <a:gd name="T28" fmla="*/ 426 w 908"/>
                <a:gd name="T29" fmla="*/ 115 h 521"/>
                <a:gd name="T30" fmla="*/ 455 w 908"/>
                <a:gd name="T31" fmla="*/ 147 h 521"/>
                <a:gd name="T32" fmla="*/ 424 w 908"/>
                <a:gd name="T33" fmla="*/ 243 h 521"/>
                <a:gd name="T34" fmla="*/ 352 w 908"/>
                <a:gd name="T35" fmla="*/ 249 h 521"/>
                <a:gd name="T36" fmla="*/ 284 w 908"/>
                <a:gd name="T37" fmla="*/ 261 h 521"/>
                <a:gd name="T38" fmla="*/ 235 w 908"/>
                <a:gd name="T39" fmla="*/ 249 h 521"/>
                <a:gd name="T40" fmla="*/ 151 w 908"/>
                <a:gd name="T41" fmla="*/ 209 h 521"/>
                <a:gd name="T42" fmla="*/ 94 w 908"/>
                <a:gd name="T43" fmla="*/ 172 h 521"/>
                <a:gd name="T44" fmla="*/ 94 w 908"/>
                <a:gd name="T45" fmla="*/ 172 h 52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908" h="521">
                  <a:moveTo>
                    <a:pt x="188" y="344"/>
                  </a:moveTo>
                  <a:lnTo>
                    <a:pt x="51" y="435"/>
                  </a:lnTo>
                  <a:lnTo>
                    <a:pt x="0" y="338"/>
                  </a:lnTo>
                  <a:lnTo>
                    <a:pt x="74" y="239"/>
                  </a:lnTo>
                  <a:lnTo>
                    <a:pt x="182" y="199"/>
                  </a:lnTo>
                  <a:lnTo>
                    <a:pt x="62" y="160"/>
                  </a:lnTo>
                  <a:lnTo>
                    <a:pt x="28" y="97"/>
                  </a:lnTo>
                  <a:lnTo>
                    <a:pt x="165" y="0"/>
                  </a:lnTo>
                  <a:lnTo>
                    <a:pt x="268" y="114"/>
                  </a:lnTo>
                  <a:lnTo>
                    <a:pt x="325" y="142"/>
                  </a:lnTo>
                  <a:lnTo>
                    <a:pt x="481" y="108"/>
                  </a:lnTo>
                  <a:lnTo>
                    <a:pt x="635" y="85"/>
                  </a:lnTo>
                  <a:lnTo>
                    <a:pt x="749" y="91"/>
                  </a:lnTo>
                  <a:lnTo>
                    <a:pt x="823" y="114"/>
                  </a:lnTo>
                  <a:lnTo>
                    <a:pt x="851" y="230"/>
                  </a:lnTo>
                  <a:lnTo>
                    <a:pt x="908" y="293"/>
                  </a:lnTo>
                  <a:lnTo>
                    <a:pt x="846" y="486"/>
                  </a:lnTo>
                  <a:lnTo>
                    <a:pt x="703" y="498"/>
                  </a:lnTo>
                  <a:lnTo>
                    <a:pt x="566" y="521"/>
                  </a:lnTo>
                  <a:lnTo>
                    <a:pt x="469" y="498"/>
                  </a:lnTo>
                  <a:lnTo>
                    <a:pt x="302" y="418"/>
                  </a:lnTo>
                  <a:lnTo>
                    <a:pt x="188" y="344"/>
                  </a:lnTo>
                  <a:close/>
                </a:path>
              </a:pathLst>
            </a:custGeom>
            <a:solidFill>
              <a:srgbClr val="FF7F7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19" name="Freeform 91"/>
            <p:cNvSpPr>
              <a:spLocks/>
            </p:cNvSpPr>
            <p:nvPr/>
          </p:nvSpPr>
          <p:spPr bwMode="auto">
            <a:xfrm>
              <a:off x="3216276" y="4294188"/>
              <a:ext cx="1254125" cy="806450"/>
            </a:xfrm>
            <a:custGeom>
              <a:avLst/>
              <a:gdLst>
                <a:gd name="T0" fmla="*/ 273 w 1582"/>
                <a:gd name="T1" fmla="*/ 508 h 1017"/>
                <a:gd name="T2" fmla="*/ 178 w 1582"/>
                <a:gd name="T3" fmla="*/ 508 h 1017"/>
                <a:gd name="T4" fmla="*/ 92 w 1582"/>
                <a:gd name="T5" fmla="*/ 499 h 1017"/>
                <a:gd name="T6" fmla="*/ 28 w 1582"/>
                <a:gd name="T7" fmla="*/ 494 h 1017"/>
                <a:gd name="T8" fmla="*/ 5 w 1582"/>
                <a:gd name="T9" fmla="*/ 484 h 1017"/>
                <a:gd name="T10" fmla="*/ 0 w 1582"/>
                <a:gd name="T11" fmla="*/ 469 h 1017"/>
                <a:gd name="T12" fmla="*/ 0 w 1582"/>
                <a:gd name="T13" fmla="*/ 452 h 1017"/>
                <a:gd name="T14" fmla="*/ 14 w 1582"/>
                <a:gd name="T15" fmla="*/ 440 h 1017"/>
                <a:gd name="T16" fmla="*/ 41 w 1582"/>
                <a:gd name="T17" fmla="*/ 435 h 1017"/>
                <a:gd name="T18" fmla="*/ 97 w 1582"/>
                <a:gd name="T19" fmla="*/ 427 h 1017"/>
                <a:gd name="T20" fmla="*/ 146 w 1582"/>
                <a:gd name="T21" fmla="*/ 421 h 1017"/>
                <a:gd name="T22" fmla="*/ 156 w 1582"/>
                <a:gd name="T23" fmla="*/ 410 h 1017"/>
                <a:gd name="T24" fmla="*/ 182 w 1582"/>
                <a:gd name="T25" fmla="*/ 381 h 1017"/>
                <a:gd name="T26" fmla="*/ 219 w 1582"/>
                <a:gd name="T27" fmla="*/ 345 h 1017"/>
                <a:gd name="T28" fmla="*/ 278 w 1582"/>
                <a:gd name="T29" fmla="*/ 300 h 1017"/>
                <a:gd name="T30" fmla="*/ 361 w 1582"/>
                <a:gd name="T31" fmla="*/ 244 h 1017"/>
                <a:gd name="T32" fmla="*/ 417 w 1582"/>
                <a:gd name="T33" fmla="*/ 205 h 1017"/>
                <a:gd name="T34" fmla="*/ 473 w 1582"/>
                <a:gd name="T35" fmla="*/ 171 h 1017"/>
                <a:gd name="T36" fmla="*/ 538 w 1582"/>
                <a:gd name="T37" fmla="*/ 127 h 1017"/>
                <a:gd name="T38" fmla="*/ 592 w 1582"/>
                <a:gd name="T39" fmla="*/ 78 h 1017"/>
                <a:gd name="T40" fmla="*/ 639 w 1582"/>
                <a:gd name="T41" fmla="*/ 22 h 1017"/>
                <a:gd name="T42" fmla="*/ 673 w 1582"/>
                <a:gd name="T43" fmla="*/ 0 h 1017"/>
                <a:gd name="T44" fmla="*/ 705 w 1582"/>
                <a:gd name="T45" fmla="*/ 0 h 1017"/>
                <a:gd name="T46" fmla="*/ 700 w 1582"/>
                <a:gd name="T47" fmla="*/ 46 h 1017"/>
                <a:gd name="T48" fmla="*/ 687 w 1582"/>
                <a:gd name="T49" fmla="*/ 73 h 1017"/>
                <a:gd name="T50" fmla="*/ 712 w 1582"/>
                <a:gd name="T51" fmla="*/ 146 h 1017"/>
                <a:gd name="T52" fmla="*/ 734 w 1582"/>
                <a:gd name="T53" fmla="*/ 232 h 1017"/>
                <a:gd name="T54" fmla="*/ 759 w 1582"/>
                <a:gd name="T55" fmla="*/ 330 h 1017"/>
                <a:gd name="T56" fmla="*/ 776 w 1582"/>
                <a:gd name="T57" fmla="*/ 386 h 1017"/>
                <a:gd name="T58" fmla="*/ 781 w 1582"/>
                <a:gd name="T59" fmla="*/ 443 h 1017"/>
                <a:gd name="T60" fmla="*/ 790 w 1582"/>
                <a:gd name="T61" fmla="*/ 494 h 1017"/>
                <a:gd name="T62" fmla="*/ 751 w 1582"/>
                <a:gd name="T63" fmla="*/ 494 h 1017"/>
                <a:gd name="T64" fmla="*/ 736 w 1582"/>
                <a:gd name="T65" fmla="*/ 410 h 1017"/>
                <a:gd name="T66" fmla="*/ 724 w 1582"/>
                <a:gd name="T67" fmla="*/ 337 h 1017"/>
                <a:gd name="T68" fmla="*/ 702 w 1582"/>
                <a:gd name="T69" fmla="*/ 249 h 1017"/>
                <a:gd name="T70" fmla="*/ 680 w 1582"/>
                <a:gd name="T71" fmla="*/ 161 h 1017"/>
                <a:gd name="T72" fmla="*/ 666 w 1582"/>
                <a:gd name="T73" fmla="*/ 95 h 1017"/>
                <a:gd name="T74" fmla="*/ 658 w 1582"/>
                <a:gd name="T75" fmla="*/ 63 h 1017"/>
                <a:gd name="T76" fmla="*/ 624 w 1582"/>
                <a:gd name="T77" fmla="*/ 102 h 1017"/>
                <a:gd name="T78" fmla="*/ 566 w 1582"/>
                <a:gd name="T79" fmla="*/ 154 h 1017"/>
                <a:gd name="T80" fmla="*/ 475 w 1582"/>
                <a:gd name="T81" fmla="*/ 213 h 1017"/>
                <a:gd name="T82" fmla="*/ 395 w 1582"/>
                <a:gd name="T83" fmla="*/ 264 h 1017"/>
                <a:gd name="T84" fmla="*/ 331 w 1582"/>
                <a:gd name="T85" fmla="*/ 308 h 1017"/>
                <a:gd name="T86" fmla="*/ 273 w 1582"/>
                <a:gd name="T87" fmla="*/ 351 h 1017"/>
                <a:gd name="T88" fmla="*/ 234 w 1582"/>
                <a:gd name="T89" fmla="*/ 384 h 1017"/>
                <a:gd name="T90" fmla="*/ 197 w 1582"/>
                <a:gd name="T91" fmla="*/ 437 h 1017"/>
                <a:gd name="T92" fmla="*/ 170 w 1582"/>
                <a:gd name="T93" fmla="*/ 472 h 1017"/>
                <a:gd name="T94" fmla="*/ 219 w 1582"/>
                <a:gd name="T95" fmla="*/ 477 h 1017"/>
                <a:gd name="T96" fmla="*/ 273 w 1582"/>
                <a:gd name="T97" fmla="*/ 479 h 1017"/>
                <a:gd name="T98" fmla="*/ 283 w 1582"/>
                <a:gd name="T99" fmla="*/ 488 h 1017"/>
                <a:gd name="T100" fmla="*/ 285 w 1582"/>
                <a:gd name="T101" fmla="*/ 499 h 1017"/>
                <a:gd name="T102" fmla="*/ 273 w 1582"/>
                <a:gd name="T103" fmla="*/ 508 h 1017"/>
                <a:gd name="T104" fmla="*/ 273 w 1582"/>
                <a:gd name="T105" fmla="*/ 508 h 1017"/>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582" h="1017">
                  <a:moveTo>
                    <a:pt x="546" y="1017"/>
                  </a:moveTo>
                  <a:lnTo>
                    <a:pt x="356" y="1017"/>
                  </a:lnTo>
                  <a:lnTo>
                    <a:pt x="184" y="998"/>
                  </a:lnTo>
                  <a:lnTo>
                    <a:pt x="57" y="989"/>
                  </a:lnTo>
                  <a:lnTo>
                    <a:pt x="10" y="968"/>
                  </a:lnTo>
                  <a:lnTo>
                    <a:pt x="0" y="939"/>
                  </a:lnTo>
                  <a:lnTo>
                    <a:pt x="0" y="905"/>
                  </a:lnTo>
                  <a:lnTo>
                    <a:pt x="29" y="880"/>
                  </a:lnTo>
                  <a:lnTo>
                    <a:pt x="82" y="871"/>
                  </a:lnTo>
                  <a:lnTo>
                    <a:pt x="194" y="855"/>
                  </a:lnTo>
                  <a:lnTo>
                    <a:pt x="293" y="842"/>
                  </a:lnTo>
                  <a:lnTo>
                    <a:pt x="312" y="821"/>
                  </a:lnTo>
                  <a:lnTo>
                    <a:pt x="365" y="762"/>
                  </a:lnTo>
                  <a:lnTo>
                    <a:pt x="439" y="690"/>
                  </a:lnTo>
                  <a:lnTo>
                    <a:pt x="557" y="601"/>
                  </a:lnTo>
                  <a:lnTo>
                    <a:pt x="722" y="489"/>
                  </a:lnTo>
                  <a:lnTo>
                    <a:pt x="835" y="411"/>
                  </a:lnTo>
                  <a:lnTo>
                    <a:pt x="947" y="342"/>
                  </a:lnTo>
                  <a:lnTo>
                    <a:pt x="1078" y="255"/>
                  </a:lnTo>
                  <a:lnTo>
                    <a:pt x="1186" y="156"/>
                  </a:lnTo>
                  <a:lnTo>
                    <a:pt x="1279" y="44"/>
                  </a:lnTo>
                  <a:lnTo>
                    <a:pt x="1348" y="0"/>
                  </a:lnTo>
                  <a:lnTo>
                    <a:pt x="1411" y="0"/>
                  </a:lnTo>
                  <a:lnTo>
                    <a:pt x="1401" y="93"/>
                  </a:lnTo>
                  <a:lnTo>
                    <a:pt x="1376" y="146"/>
                  </a:lnTo>
                  <a:lnTo>
                    <a:pt x="1426" y="293"/>
                  </a:lnTo>
                  <a:lnTo>
                    <a:pt x="1469" y="464"/>
                  </a:lnTo>
                  <a:lnTo>
                    <a:pt x="1519" y="660"/>
                  </a:lnTo>
                  <a:lnTo>
                    <a:pt x="1553" y="772"/>
                  </a:lnTo>
                  <a:lnTo>
                    <a:pt x="1563" y="886"/>
                  </a:lnTo>
                  <a:lnTo>
                    <a:pt x="1582" y="989"/>
                  </a:lnTo>
                  <a:lnTo>
                    <a:pt x="1504" y="989"/>
                  </a:lnTo>
                  <a:lnTo>
                    <a:pt x="1473" y="821"/>
                  </a:lnTo>
                  <a:lnTo>
                    <a:pt x="1450" y="675"/>
                  </a:lnTo>
                  <a:lnTo>
                    <a:pt x="1405" y="498"/>
                  </a:lnTo>
                  <a:lnTo>
                    <a:pt x="1361" y="323"/>
                  </a:lnTo>
                  <a:lnTo>
                    <a:pt x="1333" y="190"/>
                  </a:lnTo>
                  <a:lnTo>
                    <a:pt x="1317" y="127"/>
                  </a:lnTo>
                  <a:lnTo>
                    <a:pt x="1249" y="205"/>
                  </a:lnTo>
                  <a:lnTo>
                    <a:pt x="1133" y="308"/>
                  </a:lnTo>
                  <a:lnTo>
                    <a:pt x="952" y="426"/>
                  </a:lnTo>
                  <a:lnTo>
                    <a:pt x="791" y="529"/>
                  </a:lnTo>
                  <a:lnTo>
                    <a:pt x="663" y="616"/>
                  </a:lnTo>
                  <a:lnTo>
                    <a:pt x="546" y="703"/>
                  </a:lnTo>
                  <a:lnTo>
                    <a:pt x="468" y="768"/>
                  </a:lnTo>
                  <a:lnTo>
                    <a:pt x="395" y="875"/>
                  </a:lnTo>
                  <a:lnTo>
                    <a:pt x="340" y="945"/>
                  </a:lnTo>
                  <a:lnTo>
                    <a:pt x="439" y="954"/>
                  </a:lnTo>
                  <a:lnTo>
                    <a:pt x="546" y="958"/>
                  </a:lnTo>
                  <a:lnTo>
                    <a:pt x="567" y="977"/>
                  </a:lnTo>
                  <a:lnTo>
                    <a:pt x="570" y="998"/>
                  </a:lnTo>
                  <a:lnTo>
                    <a:pt x="546" y="101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20" name="Freeform 92"/>
            <p:cNvSpPr>
              <a:spLocks/>
            </p:cNvSpPr>
            <p:nvPr/>
          </p:nvSpPr>
          <p:spPr bwMode="auto">
            <a:xfrm>
              <a:off x="4305301" y="3276601"/>
              <a:ext cx="76200" cy="315913"/>
            </a:xfrm>
            <a:custGeom>
              <a:avLst/>
              <a:gdLst>
                <a:gd name="T0" fmla="*/ 0 w 97"/>
                <a:gd name="T1" fmla="*/ 17 h 397"/>
                <a:gd name="T2" fmla="*/ 16 w 97"/>
                <a:gd name="T3" fmla="*/ 78 h 397"/>
                <a:gd name="T4" fmla="*/ 22 w 97"/>
                <a:gd name="T5" fmla="*/ 123 h 397"/>
                <a:gd name="T6" fmla="*/ 19 w 97"/>
                <a:gd name="T7" fmla="*/ 199 h 397"/>
                <a:gd name="T8" fmla="*/ 46 w 97"/>
                <a:gd name="T9" fmla="*/ 191 h 397"/>
                <a:gd name="T10" fmla="*/ 48 w 97"/>
                <a:gd name="T11" fmla="*/ 149 h 397"/>
                <a:gd name="T12" fmla="*/ 46 w 97"/>
                <a:gd name="T13" fmla="*/ 108 h 397"/>
                <a:gd name="T14" fmla="*/ 44 w 97"/>
                <a:gd name="T15" fmla="*/ 73 h 397"/>
                <a:gd name="T16" fmla="*/ 34 w 97"/>
                <a:gd name="T17" fmla="*/ 0 h 397"/>
                <a:gd name="T18" fmla="*/ 0 w 97"/>
                <a:gd name="T19" fmla="*/ 17 h 397"/>
                <a:gd name="T20" fmla="*/ 0 w 97"/>
                <a:gd name="T21" fmla="*/ 17 h 39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97" h="397">
                  <a:moveTo>
                    <a:pt x="0" y="34"/>
                  </a:moveTo>
                  <a:lnTo>
                    <a:pt x="33" y="156"/>
                  </a:lnTo>
                  <a:lnTo>
                    <a:pt x="44" y="245"/>
                  </a:lnTo>
                  <a:lnTo>
                    <a:pt x="39" y="397"/>
                  </a:lnTo>
                  <a:lnTo>
                    <a:pt x="92" y="382"/>
                  </a:lnTo>
                  <a:lnTo>
                    <a:pt x="97" y="298"/>
                  </a:lnTo>
                  <a:lnTo>
                    <a:pt x="92" y="215"/>
                  </a:lnTo>
                  <a:lnTo>
                    <a:pt x="88" y="146"/>
                  </a:lnTo>
                  <a:lnTo>
                    <a:pt x="69" y="0"/>
                  </a:lnTo>
                  <a:lnTo>
                    <a:pt x="0" y="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21" name="Freeform 93"/>
            <p:cNvSpPr>
              <a:spLocks/>
            </p:cNvSpPr>
            <p:nvPr/>
          </p:nvSpPr>
          <p:spPr bwMode="auto">
            <a:xfrm>
              <a:off x="4540251" y="3308351"/>
              <a:ext cx="69850" cy="239713"/>
            </a:xfrm>
            <a:custGeom>
              <a:avLst/>
              <a:gdLst>
                <a:gd name="T0" fmla="*/ 0 w 87"/>
                <a:gd name="T1" fmla="*/ 0 h 302"/>
                <a:gd name="T2" fmla="*/ 10 w 87"/>
                <a:gd name="T3" fmla="*/ 49 h 302"/>
                <a:gd name="T4" fmla="*/ 15 w 87"/>
                <a:gd name="T5" fmla="*/ 93 h 302"/>
                <a:gd name="T6" fmla="*/ 15 w 87"/>
                <a:gd name="T7" fmla="*/ 147 h 302"/>
                <a:gd name="T8" fmla="*/ 44 w 87"/>
                <a:gd name="T9" fmla="*/ 151 h 302"/>
                <a:gd name="T10" fmla="*/ 44 w 87"/>
                <a:gd name="T11" fmla="*/ 112 h 302"/>
                <a:gd name="T12" fmla="*/ 42 w 87"/>
                <a:gd name="T13" fmla="*/ 58 h 302"/>
                <a:gd name="T14" fmla="*/ 34 w 87"/>
                <a:gd name="T15" fmla="*/ 0 h 302"/>
                <a:gd name="T16" fmla="*/ 0 w 87"/>
                <a:gd name="T17" fmla="*/ 0 h 302"/>
                <a:gd name="T18" fmla="*/ 0 w 87"/>
                <a:gd name="T19" fmla="*/ 0 h 30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7" h="302">
                  <a:moveTo>
                    <a:pt x="0" y="0"/>
                  </a:moveTo>
                  <a:lnTo>
                    <a:pt x="19" y="97"/>
                  </a:lnTo>
                  <a:lnTo>
                    <a:pt x="30" y="186"/>
                  </a:lnTo>
                  <a:lnTo>
                    <a:pt x="30" y="293"/>
                  </a:lnTo>
                  <a:lnTo>
                    <a:pt x="87" y="302"/>
                  </a:lnTo>
                  <a:lnTo>
                    <a:pt x="87" y="224"/>
                  </a:lnTo>
                  <a:lnTo>
                    <a:pt x="84" y="116"/>
                  </a:lnTo>
                  <a:lnTo>
                    <a:pt x="68"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22" name="Freeform 94"/>
            <p:cNvSpPr>
              <a:spLocks/>
            </p:cNvSpPr>
            <p:nvPr/>
          </p:nvSpPr>
          <p:spPr bwMode="auto">
            <a:xfrm>
              <a:off x="4273551" y="3827463"/>
              <a:ext cx="100013" cy="614363"/>
            </a:xfrm>
            <a:custGeom>
              <a:avLst/>
              <a:gdLst>
                <a:gd name="T0" fmla="*/ 0 w 127"/>
                <a:gd name="T1" fmla="*/ 314 h 773"/>
                <a:gd name="T2" fmla="*/ 17 w 127"/>
                <a:gd name="T3" fmla="*/ 267 h 773"/>
                <a:gd name="T4" fmla="*/ 26 w 127"/>
                <a:gd name="T5" fmla="*/ 216 h 773"/>
                <a:gd name="T6" fmla="*/ 39 w 127"/>
                <a:gd name="T7" fmla="*/ 149 h 773"/>
                <a:gd name="T8" fmla="*/ 43 w 127"/>
                <a:gd name="T9" fmla="*/ 98 h 773"/>
                <a:gd name="T10" fmla="*/ 39 w 127"/>
                <a:gd name="T11" fmla="*/ 54 h 773"/>
                <a:gd name="T12" fmla="*/ 31 w 127"/>
                <a:gd name="T13" fmla="*/ 0 h 773"/>
                <a:gd name="T14" fmla="*/ 51 w 127"/>
                <a:gd name="T15" fmla="*/ 11 h 773"/>
                <a:gd name="T16" fmla="*/ 63 w 127"/>
                <a:gd name="T17" fmla="*/ 54 h 773"/>
                <a:gd name="T18" fmla="*/ 63 w 127"/>
                <a:gd name="T19" fmla="*/ 101 h 773"/>
                <a:gd name="T20" fmla="*/ 60 w 127"/>
                <a:gd name="T21" fmla="*/ 174 h 773"/>
                <a:gd name="T22" fmla="*/ 54 w 127"/>
                <a:gd name="T23" fmla="*/ 235 h 773"/>
                <a:gd name="T24" fmla="*/ 43 w 127"/>
                <a:gd name="T25" fmla="*/ 299 h 773"/>
                <a:gd name="T26" fmla="*/ 34 w 127"/>
                <a:gd name="T27" fmla="*/ 357 h 773"/>
                <a:gd name="T28" fmla="*/ 19 w 127"/>
                <a:gd name="T29" fmla="*/ 387 h 773"/>
                <a:gd name="T30" fmla="*/ 0 w 127"/>
                <a:gd name="T31" fmla="*/ 314 h 773"/>
                <a:gd name="T32" fmla="*/ 0 w 127"/>
                <a:gd name="T33" fmla="*/ 314 h 77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27" h="773">
                  <a:moveTo>
                    <a:pt x="0" y="627"/>
                  </a:moveTo>
                  <a:lnTo>
                    <a:pt x="34" y="534"/>
                  </a:lnTo>
                  <a:lnTo>
                    <a:pt x="53" y="431"/>
                  </a:lnTo>
                  <a:lnTo>
                    <a:pt x="78" y="298"/>
                  </a:lnTo>
                  <a:lnTo>
                    <a:pt x="87" y="196"/>
                  </a:lnTo>
                  <a:lnTo>
                    <a:pt x="78" y="108"/>
                  </a:lnTo>
                  <a:lnTo>
                    <a:pt x="62" y="0"/>
                  </a:lnTo>
                  <a:lnTo>
                    <a:pt x="102" y="21"/>
                  </a:lnTo>
                  <a:lnTo>
                    <a:pt x="127" y="108"/>
                  </a:lnTo>
                  <a:lnTo>
                    <a:pt x="127" y="201"/>
                  </a:lnTo>
                  <a:lnTo>
                    <a:pt x="121" y="348"/>
                  </a:lnTo>
                  <a:lnTo>
                    <a:pt x="108" y="469"/>
                  </a:lnTo>
                  <a:lnTo>
                    <a:pt x="87" y="597"/>
                  </a:lnTo>
                  <a:lnTo>
                    <a:pt x="68" y="714"/>
                  </a:lnTo>
                  <a:lnTo>
                    <a:pt x="39" y="773"/>
                  </a:lnTo>
                  <a:lnTo>
                    <a:pt x="0" y="6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23" name="Freeform 95"/>
            <p:cNvSpPr>
              <a:spLocks/>
            </p:cNvSpPr>
            <p:nvPr/>
          </p:nvSpPr>
          <p:spPr bwMode="auto">
            <a:xfrm>
              <a:off x="3505201" y="4278313"/>
              <a:ext cx="601663" cy="476250"/>
            </a:xfrm>
            <a:custGeom>
              <a:avLst/>
              <a:gdLst>
                <a:gd name="T0" fmla="*/ 0 w 758"/>
                <a:gd name="T1" fmla="*/ 288 h 601"/>
                <a:gd name="T2" fmla="*/ 13 w 758"/>
                <a:gd name="T3" fmla="*/ 300 h 601"/>
                <a:gd name="T4" fmla="*/ 37 w 758"/>
                <a:gd name="T5" fmla="*/ 300 h 601"/>
                <a:gd name="T6" fmla="*/ 62 w 758"/>
                <a:gd name="T7" fmla="*/ 283 h 601"/>
                <a:gd name="T8" fmla="*/ 79 w 758"/>
                <a:gd name="T9" fmla="*/ 269 h 601"/>
                <a:gd name="T10" fmla="*/ 84 w 758"/>
                <a:gd name="T11" fmla="*/ 258 h 601"/>
                <a:gd name="T12" fmla="*/ 128 w 758"/>
                <a:gd name="T13" fmla="*/ 252 h 601"/>
                <a:gd name="T14" fmla="*/ 142 w 758"/>
                <a:gd name="T15" fmla="*/ 235 h 601"/>
                <a:gd name="T16" fmla="*/ 159 w 758"/>
                <a:gd name="T17" fmla="*/ 207 h 601"/>
                <a:gd name="T18" fmla="*/ 176 w 758"/>
                <a:gd name="T19" fmla="*/ 197 h 601"/>
                <a:gd name="T20" fmla="*/ 206 w 758"/>
                <a:gd name="T21" fmla="*/ 190 h 601"/>
                <a:gd name="T22" fmla="*/ 240 w 758"/>
                <a:gd name="T23" fmla="*/ 180 h 601"/>
                <a:gd name="T24" fmla="*/ 257 w 758"/>
                <a:gd name="T25" fmla="*/ 161 h 601"/>
                <a:gd name="T26" fmla="*/ 272 w 758"/>
                <a:gd name="T27" fmla="*/ 132 h 601"/>
                <a:gd name="T28" fmla="*/ 286 w 758"/>
                <a:gd name="T29" fmla="*/ 112 h 601"/>
                <a:gd name="T30" fmla="*/ 322 w 758"/>
                <a:gd name="T31" fmla="*/ 95 h 601"/>
                <a:gd name="T32" fmla="*/ 355 w 758"/>
                <a:gd name="T33" fmla="*/ 73 h 601"/>
                <a:gd name="T34" fmla="*/ 377 w 758"/>
                <a:gd name="T35" fmla="*/ 44 h 601"/>
                <a:gd name="T36" fmla="*/ 379 w 758"/>
                <a:gd name="T37" fmla="*/ 14 h 601"/>
                <a:gd name="T38" fmla="*/ 369 w 758"/>
                <a:gd name="T39" fmla="*/ 0 h 601"/>
                <a:gd name="T40" fmla="*/ 355 w 758"/>
                <a:gd name="T41" fmla="*/ 0 h 601"/>
                <a:gd name="T42" fmla="*/ 352 w 758"/>
                <a:gd name="T43" fmla="*/ 26 h 601"/>
                <a:gd name="T44" fmla="*/ 335 w 758"/>
                <a:gd name="T45" fmla="*/ 53 h 601"/>
                <a:gd name="T46" fmla="*/ 296 w 758"/>
                <a:gd name="T47" fmla="*/ 82 h 601"/>
                <a:gd name="T48" fmla="*/ 266 w 758"/>
                <a:gd name="T49" fmla="*/ 93 h 601"/>
                <a:gd name="T50" fmla="*/ 247 w 758"/>
                <a:gd name="T51" fmla="*/ 112 h 601"/>
                <a:gd name="T52" fmla="*/ 223 w 758"/>
                <a:gd name="T53" fmla="*/ 144 h 601"/>
                <a:gd name="T54" fmla="*/ 204 w 758"/>
                <a:gd name="T55" fmla="*/ 156 h 601"/>
                <a:gd name="T56" fmla="*/ 165 w 758"/>
                <a:gd name="T57" fmla="*/ 168 h 601"/>
                <a:gd name="T58" fmla="*/ 132 w 758"/>
                <a:gd name="T59" fmla="*/ 180 h 601"/>
                <a:gd name="T60" fmla="*/ 108 w 758"/>
                <a:gd name="T61" fmla="*/ 207 h 601"/>
                <a:gd name="T62" fmla="*/ 86 w 758"/>
                <a:gd name="T63" fmla="*/ 227 h 601"/>
                <a:gd name="T64" fmla="*/ 64 w 758"/>
                <a:gd name="T65" fmla="*/ 232 h 601"/>
                <a:gd name="T66" fmla="*/ 50 w 758"/>
                <a:gd name="T67" fmla="*/ 252 h 601"/>
                <a:gd name="T68" fmla="*/ 23 w 758"/>
                <a:gd name="T69" fmla="*/ 271 h 601"/>
                <a:gd name="T70" fmla="*/ 0 w 758"/>
                <a:gd name="T71" fmla="*/ 288 h 601"/>
                <a:gd name="T72" fmla="*/ 0 w 758"/>
                <a:gd name="T73" fmla="*/ 288 h 601"/>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758" h="601">
                  <a:moveTo>
                    <a:pt x="0" y="576"/>
                  </a:moveTo>
                  <a:lnTo>
                    <a:pt x="25" y="601"/>
                  </a:lnTo>
                  <a:lnTo>
                    <a:pt x="74" y="601"/>
                  </a:lnTo>
                  <a:lnTo>
                    <a:pt x="124" y="567"/>
                  </a:lnTo>
                  <a:lnTo>
                    <a:pt x="158" y="538"/>
                  </a:lnTo>
                  <a:lnTo>
                    <a:pt x="167" y="517"/>
                  </a:lnTo>
                  <a:lnTo>
                    <a:pt x="255" y="504"/>
                  </a:lnTo>
                  <a:lnTo>
                    <a:pt x="283" y="470"/>
                  </a:lnTo>
                  <a:lnTo>
                    <a:pt x="317" y="414"/>
                  </a:lnTo>
                  <a:lnTo>
                    <a:pt x="352" y="395"/>
                  </a:lnTo>
                  <a:lnTo>
                    <a:pt x="411" y="380"/>
                  </a:lnTo>
                  <a:lnTo>
                    <a:pt x="479" y="361"/>
                  </a:lnTo>
                  <a:lnTo>
                    <a:pt x="513" y="323"/>
                  </a:lnTo>
                  <a:lnTo>
                    <a:pt x="544" y="264"/>
                  </a:lnTo>
                  <a:lnTo>
                    <a:pt x="572" y="224"/>
                  </a:lnTo>
                  <a:lnTo>
                    <a:pt x="644" y="190"/>
                  </a:lnTo>
                  <a:lnTo>
                    <a:pt x="709" y="146"/>
                  </a:lnTo>
                  <a:lnTo>
                    <a:pt x="753" y="88"/>
                  </a:lnTo>
                  <a:lnTo>
                    <a:pt x="758" y="29"/>
                  </a:lnTo>
                  <a:lnTo>
                    <a:pt x="738" y="0"/>
                  </a:lnTo>
                  <a:lnTo>
                    <a:pt x="709" y="0"/>
                  </a:lnTo>
                  <a:lnTo>
                    <a:pt x="703" y="53"/>
                  </a:lnTo>
                  <a:lnTo>
                    <a:pt x="669" y="107"/>
                  </a:lnTo>
                  <a:lnTo>
                    <a:pt x="591" y="165"/>
                  </a:lnTo>
                  <a:lnTo>
                    <a:pt x="532" y="186"/>
                  </a:lnTo>
                  <a:lnTo>
                    <a:pt x="494" y="224"/>
                  </a:lnTo>
                  <a:lnTo>
                    <a:pt x="445" y="289"/>
                  </a:lnTo>
                  <a:lnTo>
                    <a:pt x="407" y="312"/>
                  </a:lnTo>
                  <a:lnTo>
                    <a:pt x="329" y="337"/>
                  </a:lnTo>
                  <a:lnTo>
                    <a:pt x="264" y="361"/>
                  </a:lnTo>
                  <a:lnTo>
                    <a:pt x="215" y="414"/>
                  </a:lnTo>
                  <a:lnTo>
                    <a:pt x="171" y="454"/>
                  </a:lnTo>
                  <a:lnTo>
                    <a:pt x="127" y="464"/>
                  </a:lnTo>
                  <a:lnTo>
                    <a:pt x="99" y="504"/>
                  </a:lnTo>
                  <a:lnTo>
                    <a:pt x="46" y="542"/>
                  </a:lnTo>
                  <a:lnTo>
                    <a:pt x="0" y="57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24" name="Freeform 96"/>
            <p:cNvSpPr>
              <a:spLocks/>
            </p:cNvSpPr>
            <p:nvPr/>
          </p:nvSpPr>
          <p:spPr bwMode="auto">
            <a:xfrm>
              <a:off x="3497263" y="3773488"/>
              <a:ext cx="358775" cy="365125"/>
            </a:xfrm>
            <a:custGeom>
              <a:avLst/>
              <a:gdLst>
                <a:gd name="T0" fmla="*/ 137 w 450"/>
                <a:gd name="T1" fmla="*/ 138 h 460"/>
                <a:gd name="T2" fmla="*/ 106 w 450"/>
                <a:gd name="T3" fmla="*/ 184 h 460"/>
                <a:gd name="T4" fmla="*/ 88 w 450"/>
                <a:gd name="T5" fmla="*/ 213 h 460"/>
                <a:gd name="T6" fmla="*/ 64 w 450"/>
                <a:gd name="T7" fmla="*/ 230 h 460"/>
                <a:gd name="T8" fmla="*/ 29 w 450"/>
                <a:gd name="T9" fmla="*/ 230 h 460"/>
                <a:gd name="T10" fmla="*/ 5 w 450"/>
                <a:gd name="T11" fmla="*/ 218 h 460"/>
                <a:gd name="T12" fmla="*/ 0 w 450"/>
                <a:gd name="T13" fmla="*/ 191 h 460"/>
                <a:gd name="T14" fmla="*/ 12 w 450"/>
                <a:gd name="T15" fmla="*/ 167 h 460"/>
                <a:gd name="T16" fmla="*/ 28 w 450"/>
                <a:gd name="T17" fmla="*/ 150 h 460"/>
                <a:gd name="T18" fmla="*/ 61 w 450"/>
                <a:gd name="T19" fmla="*/ 128 h 460"/>
                <a:gd name="T20" fmla="*/ 123 w 450"/>
                <a:gd name="T21" fmla="*/ 87 h 460"/>
                <a:gd name="T22" fmla="*/ 192 w 450"/>
                <a:gd name="T23" fmla="*/ 30 h 460"/>
                <a:gd name="T24" fmla="*/ 226 w 450"/>
                <a:gd name="T25" fmla="*/ 0 h 460"/>
                <a:gd name="T26" fmla="*/ 226 w 450"/>
                <a:gd name="T27" fmla="*/ 18 h 460"/>
                <a:gd name="T28" fmla="*/ 198 w 450"/>
                <a:gd name="T29" fmla="*/ 50 h 460"/>
                <a:gd name="T30" fmla="*/ 159 w 450"/>
                <a:gd name="T31" fmla="*/ 84 h 460"/>
                <a:gd name="T32" fmla="*/ 123 w 450"/>
                <a:gd name="T33" fmla="*/ 114 h 460"/>
                <a:gd name="T34" fmla="*/ 81 w 450"/>
                <a:gd name="T35" fmla="*/ 145 h 460"/>
                <a:gd name="T36" fmla="*/ 51 w 450"/>
                <a:gd name="T37" fmla="*/ 171 h 460"/>
                <a:gd name="T38" fmla="*/ 44 w 450"/>
                <a:gd name="T39" fmla="*/ 187 h 460"/>
                <a:gd name="T40" fmla="*/ 56 w 450"/>
                <a:gd name="T41" fmla="*/ 189 h 460"/>
                <a:gd name="T42" fmla="*/ 78 w 450"/>
                <a:gd name="T43" fmla="*/ 177 h 460"/>
                <a:gd name="T44" fmla="*/ 95 w 450"/>
                <a:gd name="T45" fmla="*/ 150 h 460"/>
                <a:gd name="T46" fmla="*/ 116 w 450"/>
                <a:gd name="T47" fmla="*/ 133 h 460"/>
                <a:gd name="T48" fmla="*/ 137 w 450"/>
                <a:gd name="T49" fmla="*/ 138 h 460"/>
                <a:gd name="T50" fmla="*/ 137 w 450"/>
                <a:gd name="T51" fmla="*/ 138 h 46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450" h="460">
                  <a:moveTo>
                    <a:pt x="273" y="276"/>
                  </a:moveTo>
                  <a:lnTo>
                    <a:pt x="211" y="367"/>
                  </a:lnTo>
                  <a:lnTo>
                    <a:pt x="176" y="426"/>
                  </a:lnTo>
                  <a:lnTo>
                    <a:pt x="127" y="460"/>
                  </a:lnTo>
                  <a:lnTo>
                    <a:pt x="58" y="460"/>
                  </a:lnTo>
                  <a:lnTo>
                    <a:pt x="9" y="436"/>
                  </a:lnTo>
                  <a:lnTo>
                    <a:pt x="0" y="382"/>
                  </a:lnTo>
                  <a:lnTo>
                    <a:pt x="24" y="333"/>
                  </a:lnTo>
                  <a:lnTo>
                    <a:pt x="55" y="299"/>
                  </a:lnTo>
                  <a:lnTo>
                    <a:pt x="121" y="255"/>
                  </a:lnTo>
                  <a:lnTo>
                    <a:pt x="245" y="173"/>
                  </a:lnTo>
                  <a:lnTo>
                    <a:pt x="382" y="59"/>
                  </a:lnTo>
                  <a:lnTo>
                    <a:pt x="450" y="0"/>
                  </a:lnTo>
                  <a:lnTo>
                    <a:pt x="450" y="35"/>
                  </a:lnTo>
                  <a:lnTo>
                    <a:pt x="395" y="99"/>
                  </a:lnTo>
                  <a:lnTo>
                    <a:pt x="317" y="168"/>
                  </a:lnTo>
                  <a:lnTo>
                    <a:pt x="245" y="227"/>
                  </a:lnTo>
                  <a:lnTo>
                    <a:pt x="161" y="289"/>
                  </a:lnTo>
                  <a:lnTo>
                    <a:pt x="102" y="342"/>
                  </a:lnTo>
                  <a:lnTo>
                    <a:pt x="87" y="373"/>
                  </a:lnTo>
                  <a:lnTo>
                    <a:pt x="112" y="377"/>
                  </a:lnTo>
                  <a:lnTo>
                    <a:pt x="155" y="354"/>
                  </a:lnTo>
                  <a:lnTo>
                    <a:pt x="190" y="299"/>
                  </a:lnTo>
                  <a:lnTo>
                    <a:pt x="230" y="265"/>
                  </a:lnTo>
                  <a:lnTo>
                    <a:pt x="273" y="27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25" name="Freeform 97"/>
            <p:cNvSpPr>
              <a:spLocks/>
            </p:cNvSpPr>
            <p:nvPr/>
          </p:nvSpPr>
          <p:spPr bwMode="auto">
            <a:xfrm>
              <a:off x="3633788" y="3471863"/>
              <a:ext cx="150813" cy="68263"/>
            </a:xfrm>
            <a:custGeom>
              <a:avLst/>
              <a:gdLst>
                <a:gd name="T0" fmla="*/ 95 w 190"/>
                <a:gd name="T1" fmla="*/ 9 h 88"/>
                <a:gd name="T2" fmla="*/ 84 w 190"/>
                <a:gd name="T3" fmla="*/ 0 h 88"/>
                <a:gd name="T4" fmla="*/ 64 w 190"/>
                <a:gd name="T5" fmla="*/ 9 h 88"/>
                <a:gd name="T6" fmla="*/ 42 w 190"/>
                <a:gd name="T7" fmla="*/ 9 h 88"/>
                <a:gd name="T8" fmla="*/ 22 w 190"/>
                <a:gd name="T9" fmla="*/ 7 h 88"/>
                <a:gd name="T10" fmla="*/ 5 w 190"/>
                <a:gd name="T11" fmla="*/ 5 h 88"/>
                <a:gd name="T12" fmla="*/ 0 w 190"/>
                <a:gd name="T13" fmla="*/ 23 h 88"/>
                <a:gd name="T14" fmla="*/ 20 w 190"/>
                <a:gd name="T15" fmla="*/ 38 h 88"/>
                <a:gd name="T16" fmla="*/ 44 w 190"/>
                <a:gd name="T17" fmla="*/ 43 h 88"/>
                <a:gd name="T18" fmla="*/ 64 w 190"/>
                <a:gd name="T19" fmla="*/ 35 h 88"/>
                <a:gd name="T20" fmla="*/ 84 w 190"/>
                <a:gd name="T21" fmla="*/ 29 h 88"/>
                <a:gd name="T22" fmla="*/ 95 w 190"/>
                <a:gd name="T23" fmla="*/ 9 h 88"/>
                <a:gd name="T24" fmla="*/ 95 w 190"/>
                <a:gd name="T25" fmla="*/ 9 h 8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90" h="88">
                  <a:moveTo>
                    <a:pt x="190" y="19"/>
                  </a:moveTo>
                  <a:lnTo>
                    <a:pt x="167" y="0"/>
                  </a:lnTo>
                  <a:lnTo>
                    <a:pt x="127" y="19"/>
                  </a:lnTo>
                  <a:lnTo>
                    <a:pt x="83" y="19"/>
                  </a:lnTo>
                  <a:lnTo>
                    <a:pt x="43" y="15"/>
                  </a:lnTo>
                  <a:lnTo>
                    <a:pt x="9" y="10"/>
                  </a:lnTo>
                  <a:lnTo>
                    <a:pt x="0" y="48"/>
                  </a:lnTo>
                  <a:lnTo>
                    <a:pt x="40" y="78"/>
                  </a:lnTo>
                  <a:lnTo>
                    <a:pt x="87" y="88"/>
                  </a:lnTo>
                  <a:lnTo>
                    <a:pt x="127" y="72"/>
                  </a:lnTo>
                  <a:lnTo>
                    <a:pt x="167" y="59"/>
                  </a:lnTo>
                  <a:lnTo>
                    <a:pt x="190" y="1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26" name="Freeform 98"/>
            <p:cNvSpPr>
              <a:spLocks/>
            </p:cNvSpPr>
            <p:nvPr/>
          </p:nvSpPr>
          <p:spPr bwMode="auto">
            <a:xfrm>
              <a:off x="3971926" y="3743326"/>
              <a:ext cx="293688" cy="476250"/>
            </a:xfrm>
            <a:custGeom>
              <a:avLst/>
              <a:gdLst>
                <a:gd name="T0" fmla="*/ 63 w 371"/>
                <a:gd name="T1" fmla="*/ 300 h 601"/>
                <a:gd name="T2" fmla="*/ 58 w 371"/>
                <a:gd name="T3" fmla="*/ 266 h 601"/>
                <a:gd name="T4" fmla="*/ 58 w 371"/>
                <a:gd name="T5" fmla="*/ 225 h 601"/>
                <a:gd name="T6" fmla="*/ 61 w 371"/>
                <a:gd name="T7" fmla="*/ 200 h 601"/>
                <a:gd name="T8" fmla="*/ 75 w 371"/>
                <a:gd name="T9" fmla="*/ 171 h 601"/>
                <a:gd name="T10" fmla="*/ 100 w 371"/>
                <a:gd name="T11" fmla="*/ 154 h 601"/>
                <a:gd name="T12" fmla="*/ 129 w 371"/>
                <a:gd name="T13" fmla="*/ 146 h 601"/>
                <a:gd name="T14" fmla="*/ 151 w 371"/>
                <a:gd name="T15" fmla="*/ 132 h 601"/>
                <a:gd name="T16" fmla="*/ 156 w 371"/>
                <a:gd name="T17" fmla="*/ 120 h 601"/>
                <a:gd name="T18" fmla="*/ 136 w 371"/>
                <a:gd name="T19" fmla="*/ 117 h 601"/>
                <a:gd name="T20" fmla="*/ 90 w 371"/>
                <a:gd name="T21" fmla="*/ 142 h 601"/>
                <a:gd name="T22" fmla="*/ 58 w 371"/>
                <a:gd name="T23" fmla="*/ 166 h 601"/>
                <a:gd name="T24" fmla="*/ 44 w 371"/>
                <a:gd name="T25" fmla="*/ 196 h 601"/>
                <a:gd name="T26" fmla="*/ 36 w 371"/>
                <a:gd name="T27" fmla="*/ 230 h 601"/>
                <a:gd name="T28" fmla="*/ 24 w 371"/>
                <a:gd name="T29" fmla="*/ 254 h 601"/>
                <a:gd name="T30" fmla="*/ 11 w 371"/>
                <a:gd name="T31" fmla="*/ 274 h 601"/>
                <a:gd name="T32" fmla="*/ 0 w 371"/>
                <a:gd name="T33" fmla="*/ 266 h 601"/>
                <a:gd name="T34" fmla="*/ 2 w 371"/>
                <a:gd name="T35" fmla="*/ 239 h 601"/>
                <a:gd name="T36" fmla="*/ 9 w 371"/>
                <a:gd name="T37" fmla="*/ 202 h 601"/>
                <a:gd name="T38" fmla="*/ 7 w 371"/>
                <a:gd name="T39" fmla="*/ 176 h 601"/>
                <a:gd name="T40" fmla="*/ 14 w 371"/>
                <a:gd name="T41" fmla="*/ 157 h 601"/>
                <a:gd name="T42" fmla="*/ 41 w 371"/>
                <a:gd name="T43" fmla="*/ 137 h 601"/>
                <a:gd name="T44" fmla="*/ 75 w 371"/>
                <a:gd name="T45" fmla="*/ 122 h 601"/>
                <a:gd name="T46" fmla="*/ 104 w 371"/>
                <a:gd name="T47" fmla="*/ 103 h 601"/>
                <a:gd name="T48" fmla="*/ 122 w 371"/>
                <a:gd name="T49" fmla="*/ 78 h 601"/>
                <a:gd name="T50" fmla="*/ 126 w 371"/>
                <a:gd name="T51" fmla="*/ 51 h 601"/>
                <a:gd name="T52" fmla="*/ 131 w 371"/>
                <a:gd name="T53" fmla="*/ 0 h 601"/>
                <a:gd name="T54" fmla="*/ 185 w 371"/>
                <a:gd name="T55" fmla="*/ 17 h 601"/>
                <a:gd name="T56" fmla="*/ 182 w 371"/>
                <a:gd name="T57" fmla="*/ 73 h 601"/>
                <a:gd name="T58" fmla="*/ 182 w 371"/>
                <a:gd name="T59" fmla="*/ 112 h 601"/>
                <a:gd name="T60" fmla="*/ 181 w 371"/>
                <a:gd name="T61" fmla="*/ 137 h 601"/>
                <a:gd name="T62" fmla="*/ 168 w 371"/>
                <a:gd name="T63" fmla="*/ 159 h 601"/>
                <a:gd name="T64" fmla="*/ 139 w 371"/>
                <a:gd name="T65" fmla="*/ 173 h 601"/>
                <a:gd name="T66" fmla="*/ 114 w 371"/>
                <a:gd name="T67" fmla="*/ 188 h 601"/>
                <a:gd name="T68" fmla="*/ 97 w 371"/>
                <a:gd name="T69" fmla="*/ 200 h 601"/>
                <a:gd name="T70" fmla="*/ 90 w 371"/>
                <a:gd name="T71" fmla="*/ 230 h 601"/>
                <a:gd name="T72" fmla="*/ 90 w 371"/>
                <a:gd name="T73" fmla="*/ 266 h 601"/>
                <a:gd name="T74" fmla="*/ 85 w 371"/>
                <a:gd name="T75" fmla="*/ 286 h 601"/>
                <a:gd name="T76" fmla="*/ 83 w 371"/>
                <a:gd name="T77" fmla="*/ 298 h 601"/>
                <a:gd name="T78" fmla="*/ 63 w 371"/>
                <a:gd name="T79" fmla="*/ 300 h 601"/>
                <a:gd name="T80" fmla="*/ 63 w 371"/>
                <a:gd name="T81" fmla="*/ 300 h 60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371" h="601">
                  <a:moveTo>
                    <a:pt x="126" y="601"/>
                  </a:moveTo>
                  <a:lnTo>
                    <a:pt x="116" y="533"/>
                  </a:lnTo>
                  <a:lnTo>
                    <a:pt x="116" y="451"/>
                  </a:lnTo>
                  <a:lnTo>
                    <a:pt x="122" y="401"/>
                  </a:lnTo>
                  <a:lnTo>
                    <a:pt x="151" y="342"/>
                  </a:lnTo>
                  <a:lnTo>
                    <a:pt x="200" y="308"/>
                  </a:lnTo>
                  <a:lnTo>
                    <a:pt x="259" y="293"/>
                  </a:lnTo>
                  <a:lnTo>
                    <a:pt x="303" y="265"/>
                  </a:lnTo>
                  <a:lnTo>
                    <a:pt x="312" y="240"/>
                  </a:lnTo>
                  <a:lnTo>
                    <a:pt x="272" y="234"/>
                  </a:lnTo>
                  <a:lnTo>
                    <a:pt x="181" y="284"/>
                  </a:lnTo>
                  <a:lnTo>
                    <a:pt x="116" y="333"/>
                  </a:lnTo>
                  <a:lnTo>
                    <a:pt x="88" y="392"/>
                  </a:lnTo>
                  <a:lnTo>
                    <a:pt x="73" y="460"/>
                  </a:lnTo>
                  <a:lnTo>
                    <a:pt x="48" y="508"/>
                  </a:lnTo>
                  <a:lnTo>
                    <a:pt x="23" y="548"/>
                  </a:lnTo>
                  <a:lnTo>
                    <a:pt x="0" y="533"/>
                  </a:lnTo>
                  <a:lnTo>
                    <a:pt x="4" y="479"/>
                  </a:lnTo>
                  <a:lnTo>
                    <a:pt x="19" y="405"/>
                  </a:lnTo>
                  <a:lnTo>
                    <a:pt x="14" y="352"/>
                  </a:lnTo>
                  <a:lnTo>
                    <a:pt x="29" y="314"/>
                  </a:lnTo>
                  <a:lnTo>
                    <a:pt x="82" y="274"/>
                  </a:lnTo>
                  <a:lnTo>
                    <a:pt x="151" y="244"/>
                  </a:lnTo>
                  <a:lnTo>
                    <a:pt x="209" y="206"/>
                  </a:lnTo>
                  <a:lnTo>
                    <a:pt x="244" y="156"/>
                  </a:lnTo>
                  <a:lnTo>
                    <a:pt x="253" y="103"/>
                  </a:lnTo>
                  <a:lnTo>
                    <a:pt x="263" y="0"/>
                  </a:lnTo>
                  <a:lnTo>
                    <a:pt x="371" y="35"/>
                  </a:lnTo>
                  <a:lnTo>
                    <a:pt x="365" y="147"/>
                  </a:lnTo>
                  <a:lnTo>
                    <a:pt x="365" y="225"/>
                  </a:lnTo>
                  <a:lnTo>
                    <a:pt x="362" y="274"/>
                  </a:lnTo>
                  <a:lnTo>
                    <a:pt x="337" y="318"/>
                  </a:lnTo>
                  <a:lnTo>
                    <a:pt x="278" y="346"/>
                  </a:lnTo>
                  <a:lnTo>
                    <a:pt x="229" y="377"/>
                  </a:lnTo>
                  <a:lnTo>
                    <a:pt x="194" y="401"/>
                  </a:lnTo>
                  <a:lnTo>
                    <a:pt x="181" y="460"/>
                  </a:lnTo>
                  <a:lnTo>
                    <a:pt x="181" y="533"/>
                  </a:lnTo>
                  <a:lnTo>
                    <a:pt x="171" y="572"/>
                  </a:lnTo>
                  <a:lnTo>
                    <a:pt x="166" y="597"/>
                  </a:lnTo>
                  <a:lnTo>
                    <a:pt x="126" y="60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27" name="Freeform 99"/>
            <p:cNvSpPr>
              <a:spLocks/>
            </p:cNvSpPr>
            <p:nvPr/>
          </p:nvSpPr>
          <p:spPr bwMode="auto">
            <a:xfrm>
              <a:off x="4281488" y="4425951"/>
              <a:ext cx="658813" cy="666750"/>
            </a:xfrm>
            <a:custGeom>
              <a:avLst/>
              <a:gdLst>
                <a:gd name="T0" fmla="*/ 269 w 831"/>
                <a:gd name="T1" fmla="*/ 386 h 841"/>
                <a:gd name="T2" fmla="*/ 256 w 831"/>
                <a:gd name="T3" fmla="*/ 337 h 841"/>
                <a:gd name="T4" fmla="*/ 244 w 831"/>
                <a:gd name="T5" fmla="*/ 291 h 841"/>
                <a:gd name="T6" fmla="*/ 230 w 831"/>
                <a:gd name="T7" fmla="*/ 249 h 841"/>
                <a:gd name="T8" fmla="*/ 210 w 831"/>
                <a:gd name="T9" fmla="*/ 198 h 841"/>
                <a:gd name="T10" fmla="*/ 188 w 831"/>
                <a:gd name="T11" fmla="*/ 161 h 841"/>
                <a:gd name="T12" fmla="*/ 154 w 831"/>
                <a:gd name="T13" fmla="*/ 124 h 841"/>
                <a:gd name="T14" fmla="*/ 107 w 831"/>
                <a:gd name="T15" fmla="*/ 85 h 841"/>
                <a:gd name="T16" fmla="*/ 71 w 831"/>
                <a:gd name="T17" fmla="*/ 53 h 841"/>
                <a:gd name="T18" fmla="*/ 20 w 831"/>
                <a:gd name="T19" fmla="*/ 34 h 841"/>
                <a:gd name="T20" fmla="*/ 0 w 831"/>
                <a:gd name="T21" fmla="*/ 0 h 841"/>
                <a:gd name="T22" fmla="*/ 46 w 831"/>
                <a:gd name="T23" fmla="*/ 14 h 841"/>
                <a:gd name="T24" fmla="*/ 93 w 831"/>
                <a:gd name="T25" fmla="*/ 41 h 841"/>
                <a:gd name="T26" fmla="*/ 139 w 831"/>
                <a:gd name="T27" fmla="*/ 73 h 841"/>
                <a:gd name="T28" fmla="*/ 190 w 831"/>
                <a:gd name="T29" fmla="*/ 114 h 841"/>
                <a:gd name="T30" fmla="*/ 219 w 831"/>
                <a:gd name="T31" fmla="*/ 143 h 841"/>
                <a:gd name="T32" fmla="*/ 271 w 831"/>
                <a:gd name="T33" fmla="*/ 202 h 841"/>
                <a:gd name="T34" fmla="*/ 308 w 831"/>
                <a:gd name="T35" fmla="*/ 246 h 841"/>
                <a:gd name="T36" fmla="*/ 349 w 831"/>
                <a:gd name="T37" fmla="*/ 315 h 841"/>
                <a:gd name="T38" fmla="*/ 383 w 831"/>
                <a:gd name="T39" fmla="*/ 381 h 841"/>
                <a:gd name="T40" fmla="*/ 415 w 831"/>
                <a:gd name="T41" fmla="*/ 417 h 841"/>
                <a:gd name="T42" fmla="*/ 386 w 831"/>
                <a:gd name="T43" fmla="*/ 420 h 841"/>
                <a:gd name="T44" fmla="*/ 354 w 831"/>
                <a:gd name="T45" fmla="*/ 381 h 841"/>
                <a:gd name="T46" fmla="*/ 327 w 831"/>
                <a:gd name="T47" fmla="*/ 334 h 841"/>
                <a:gd name="T48" fmla="*/ 293 w 831"/>
                <a:gd name="T49" fmla="*/ 285 h 841"/>
                <a:gd name="T50" fmla="*/ 246 w 831"/>
                <a:gd name="T51" fmla="*/ 219 h 841"/>
                <a:gd name="T52" fmla="*/ 274 w 831"/>
                <a:gd name="T53" fmla="*/ 285 h 841"/>
                <a:gd name="T54" fmla="*/ 298 w 831"/>
                <a:gd name="T55" fmla="*/ 347 h 841"/>
                <a:gd name="T56" fmla="*/ 320 w 831"/>
                <a:gd name="T57" fmla="*/ 381 h 841"/>
                <a:gd name="T58" fmla="*/ 314 w 831"/>
                <a:gd name="T59" fmla="*/ 393 h 841"/>
                <a:gd name="T60" fmla="*/ 293 w 831"/>
                <a:gd name="T61" fmla="*/ 393 h 841"/>
                <a:gd name="T62" fmla="*/ 269 w 831"/>
                <a:gd name="T63" fmla="*/ 386 h 841"/>
                <a:gd name="T64" fmla="*/ 269 w 831"/>
                <a:gd name="T65" fmla="*/ 386 h 84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831" h="841">
                  <a:moveTo>
                    <a:pt x="538" y="772"/>
                  </a:moveTo>
                  <a:lnTo>
                    <a:pt x="513" y="675"/>
                  </a:lnTo>
                  <a:lnTo>
                    <a:pt x="489" y="582"/>
                  </a:lnTo>
                  <a:lnTo>
                    <a:pt x="460" y="498"/>
                  </a:lnTo>
                  <a:lnTo>
                    <a:pt x="420" y="396"/>
                  </a:lnTo>
                  <a:lnTo>
                    <a:pt x="376" y="322"/>
                  </a:lnTo>
                  <a:lnTo>
                    <a:pt x="308" y="249"/>
                  </a:lnTo>
                  <a:lnTo>
                    <a:pt x="215" y="171"/>
                  </a:lnTo>
                  <a:lnTo>
                    <a:pt x="143" y="107"/>
                  </a:lnTo>
                  <a:lnTo>
                    <a:pt x="40" y="69"/>
                  </a:lnTo>
                  <a:lnTo>
                    <a:pt x="0" y="0"/>
                  </a:lnTo>
                  <a:lnTo>
                    <a:pt x="93" y="29"/>
                  </a:lnTo>
                  <a:lnTo>
                    <a:pt x="186" y="82"/>
                  </a:lnTo>
                  <a:lnTo>
                    <a:pt x="278" y="147"/>
                  </a:lnTo>
                  <a:lnTo>
                    <a:pt x="380" y="228"/>
                  </a:lnTo>
                  <a:lnTo>
                    <a:pt x="439" y="287"/>
                  </a:lnTo>
                  <a:lnTo>
                    <a:pt x="542" y="405"/>
                  </a:lnTo>
                  <a:lnTo>
                    <a:pt x="616" y="493"/>
                  </a:lnTo>
                  <a:lnTo>
                    <a:pt x="698" y="630"/>
                  </a:lnTo>
                  <a:lnTo>
                    <a:pt x="766" y="763"/>
                  </a:lnTo>
                  <a:lnTo>
                    <a:pt x="831" y="835"/>
                  </a:lnTo>
                  <a:lnTo>
                    <a:pt x="772" y="841"/>
                  </a:lnTo>
                  <a:lnTo>
                    <a:pt x="709" y="763"/>
                  </a:lnTo>
                  <a:lnTo>
                    <a:pt x="654" y="669"/>
                  </a:lnTo>
                  <a:lnTo>
                    <a:pt x="586" y="571"/>
                  </a:lnTo>
                  <a:lnTo>
                    <a:pt x="492" y="439"/>
                  </a:lnTo>
                  <a:lnTo>
                    <a:pt x="548" y="571"/>
                  </a:lnTo>
                  <a:lnTo>
                    <a:pt x="597" y="694"/>
                  </a:lnTo>
                  <a:lnTo>
                    <a:pt x="641" y="763"/>
                  </a:lnTo>
                  <a:lnTo>
                    <a:pt x="629" y="787"/>
                  </a:lnTo>
                  <a:lnTo>
                    <a:pt x="586" y="787"/>
                  </a:lnTo>
                  <a:lnTo>
                    <a:pt x="538" y="77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28" name="Freeform 100"/>
            <p:cNvSpPr>
              <a:spLocks/>
            </p:cNvSpPr>
            <p:nvPr/>
          </p:nvSpPr>
          <p:spPr bwMode="auto">
            <a:xfrm>
              <a:off x="4491038" y="3544888"/>
              <a:ext cx="312738" cy="508000"/>
            </a:xfrm>
            <a:custGeom>
              <a:avLst/>
              <a:gdLst>
                <a:gd name="T0" fmla="*/ 7 w 396"/>
                <a:gd name="T1" fmla="*/ 286 h 641"/>
                <a:gd name="T2" fmla="*/ 46 w 396"/>
                <a:gd name="T3" fmla="*/ 303 h 641"/>
                <a:gd name="T4" fmla="*/ 81 w 396"/>
                <a:gd name="T5" fmla="*/ 313 h 641"/>
                <a:gd name="T6" fmla="*/ 119 w 396"/>
                <a:gd name="T7" fmla="*/ 317 h 641"/>
                <a:gd name="T8" fmla="*/ 168 w 396"/>
                <a:gd name="T9" fmla="*/ 320 h 641"/>
                <a:gd name="T10" fmla="*/ 189 w 396"/>
                <a:gd name="T11" fmla="*/ 314 h 641"/>
                <a:gd name="T12" fmla="*/ 197 w 396"/>
                <a:gd name="T13" fmla="*/ 300 h 641"/>
                <a:gd name="T14" fmla="*/ 188 w 396"/>
                <a:gd name="T15" fmla="*/ 276 h 641"/>
                <a:gd name="T16" fmla="*/ 168 w 396"/>
                <a:gd name="T17" fmla="*/ 254 h 641"/>
                <a:gd name="T18" fmla="*/ 153 w 396"/>
                <a:gd name="T19" fmla="*/ 227 h 641"/>
                <a:gd name="T20" fmla="*/ 168 w 396"/>
                <a:gd name="T21" fmla="*/ 193 h 641"/>
                <a:gd name="T22" fmla="*/ 182 w 396"/>
                <a:gd name="T23" fmla="*/ 163 h 641"/>
                <a:gd name="T24" fmla="*/ 194 w 396"/>
                <a:gd name="T25" fmla="*/ 137 h 641"/>
                <a:gd name="T26" fmla="*/ 197 w 396"/>
                <a:gd name="T27" fmla="*/ 115 h 641"/>
                <a:gd name="T28" fmla="*/ 189 w 396"/>
                <a:gd name="T29" fmla="*/ 87 h 641"/>
                <a:gd name="T30" fmla="*/ 172 w 396"/>
                <a:gd name="T31" fmla="*/ 70 h 641"/>
                <a:gd name="T32" fmla="*/ 153 w 396"/>
                <a:gd name="T33" fmla="*/ 58 h 641"/>
                <a:gd name="T34" fmla="*/ 151 w 396"/>
                <a:gd name="T35" fmla="*/ 27 h 641"/>
                <a:gd name="T36" fmla="*/ 143 w 396"/>
                <a:gd name="T37" fmla="*/ 7 h 641"/>
                <a:gd name="T38" fmla="*/ 124 w 396"/>
                <a:gd name="T39" fmla="*/ 0 h 641"/>
                <a:gd name="T40" fmla="*/ 116 w 396"/>
                <a:gd name="T41" fmla="*/ 14 h 641"/>
                <a:gd name="T42" fmla="*/ 119 w 396"/>
                <a:gd name="T43" fmla="*/ 44 h 641"/>
                <a:gd name="T44" fmla="*/ 121 w 396"/>
                <a:gd name="T45" fmla="*/ 70 h 641"/>
                <a:gd name="T46" fmla="*/ 133 w 396"/>
                <a:gd name="T47" fmla="*/ 90 h 641"/>
                <a:gd name="T48" fmla="*/ 149 w 396"/>
                <a:gd name="T49" fmla="*/ 103 h 641"/>
                <a:gd name="T50" fmla="*/ 146 w 396"/>
                <a:gd name="T51" fmla="*/ 122 h 641"/>
                <a:gd name="T52" fmla="*/ 136 w 396"/>
                <a:gd name="T53" fmla="*/ 143 h 641"/>
                <a:gd name="T54" fmla="*/ 132 w 396"/>
                <a:gd name="T55" fmla="*/ 171 h 641"/>
                <a:gd name="T56" fmla="*/ 121 w 396"/>
                <a:gd name="T57" fmla="*/ 193 h 641"/>
                <a:gd name="T58" fmla="*/ 104 w 396"/>
                <a:gd name="T59" fmla="*/ 185 h 641"/>
                <a:gd name="T60" fmla="*/ 75 w 396"/>
                <a:gd name="T61" fmla="*/ 185 h 641"/>
                <a:gd name="T62" fmla="*/ 56 w 396"/>
                <a:gd name="T63" fmla="*/ 193 h 641"/>
                <a:gd name="T64" fmla="*/ 29 w 396"/>
                <a:gd name="T65" fmla="*/ 200 h 641"/>
                <a:gd name="T66" fmla="*/ 17 w 396"/>
                <a:gd name="T67" fmla="*/ 210 h 641"/>
                <a:gd name="T68" fmla="*/ 0 w 396"/>
                <a:gd name="T69" fmla="*/ 222 h 641"/>
                <a:gd name="T70" fmla="*/ 34 w 396"/>
                <a:gd name="T71" fmla="*/ 224 h 641"/>
                <a:gd name="T72" fmla="*/ 78 w 396"/>
                <a:gd name="T73" fmla="*/ 218 h 641"/>
                <a:gd name="T74" fmla="*/ 102 w 396"/>
                <a:gd name="T75" fmla="*/ 215 h 641"/>
                <a:gd name="T76" fmla="*/ 121 w 396"/>
                <a:gd name="T77" fmla="*/ 239 h 641"/>
                <a:gd name="T78" fmla="*/ 149 w 396"/>
                <a:gd name="T79" fmla="*/ 269 h 641"/>
                <a:gd name="T80" fmla="*/ 158 w 396"/>
                <a:gd name="T81" fmla="*/ 291 h 641"/>
                <a:gd name="T82" fmla="*/ 121 w 396"/>
                <a:gd name="T83" fmla="*/ 286 h 641"/>
                <a:gd name="T84" fmla="*/ 85 w 396"/>
                <a:gd name="T85" fmla="*/ 283 h 641"/>
                <a:gd name="T86" fmla="*/ 48 w 396"/>
                <a:gd name="T87" fmla="*/ 269 h 641"/>
                <a:gd name="T88" fmla="*/ 29 w 396"/>
                <a:gd name="T89" fmla="*/ 261 h 641"/>
                <a:gd name="T90" fmla="*/ 9 w 396"/>
                <a:gd name="T91" fmla="*/ 263 h 641"/>
                <a:gd name="T92" fmla="*/ 0 w 396"/>
                <a:gd name="T93" fmla="*/ 271 h 641"/>
                <a:gd name="T94" fmla="*/ 7 w 396"/>
                <a:gd name="T95" fmla="*/ 286 h 641"/>
                <a:gd name="T96" fmla="*/ 7 w 396"/>
                <a:gd name="T97" fmla="*/ 286 h 641"/>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396" h="641">
                  <a:moveTo>
                    <a:pt x="14" y="572"/>
                  </a:moveTo>
                  <a:lnTo>
                    <a:pt x="93" y="607"/>
                  </a:lnTo>
                  <a:lnTo>
                    <a:pt x="162" y="626"/>
                  </a:lnTo>
                  <a:lnTo>
                    <a:pt x="240" y="635"/>
                  </a:lnTo>
                  <a:lnTo>
                    <a:pt x="337" y="641"/>
                  </a:lnTo>
                  <a:lnTo>
                    <a:pt x="380" y="629"/>
                  </a:lnTo>
                  <a:lnTo>
                    <a:pt x="396" y="601"/>
                  </a:lnTo>
                  <a:lnTo>
                    <a:pt x="377" y="552"/>
                  </a:lnTo>
                  <a:lnTo>
                    <a:pt x="337" y="508"/>
                  </a:lnTo>
                  <a:lnTo>
                    <a:pt x="308" y="455"/>
                  </a:lnTo>
                  <a:lnTo>
                    <a:pt x="337" y="386"/>
                  </a:lnTo>
                  <a:lnTo>
                    <a:pt x="365" y="327"/>
                  </a:lnTo>
                  <a:lnTo>
                    <a:pt x="390" y="274"/>
                  </a:lnTo>
                  <a:lnTo>
                    <a:pt x="396" y="230"/>
                  </a:lnTo>
                  <a:lnTo>
                    <a:pt x="380" y="175"/>
                  </a:lnTo>
                  <a:lnTo>
                    <a:pt x="346" y="141"/>
                  </a:lnTo>
                  <a:lnTo>
                    <a:pt x="308" y="116"/>
                  </a:lnTo>
                  <a:lnTo>
                    <a:pt x="303" y="54"/>
                  </a:lnTo>
                  <a:lnTo>
                    <a:pt x="287" y="14"/>
                  </a:lnTo>
                  <a:lnTo>
                    <a:pt x="249" y="0"/>
                  </a:lnTo>
                  <a:lnTo>
                    <a:pt x="234" y="29"/>
                  </a:lnTo>
                  <a:lnTo>
                    <a:pt x="240" y="88"/>
                  </a:lnTo>
                  <a:lnTo>
                    <a:pt x="244" y="141"/>
                  </a:lnTo>
                  <a:lnTo>
                    <a:pt x="268" y="181"/>
                  </a:lnTo>
                  <a:lnTo>
                    <a:pt x="299" y="206"/>
                  </a:lnTo>
                  <a:lnTo>
                    <a:pt x="293" y="244"/>
                  </a:lnTo>
                  <a:lnTo>
                    <a:pt x="274" y="287"/>
                  </a:lnTo>
                  <a:lnTo>
                    <a:pt x="265" y="342"/>
                  </a:lnTo>
                  <a:lnTo>
                    <a:pt x="244" y="386"/>
                  </a:lnTo>
                  <a:lnTo>
                    <a:pt x="209" y="371"/>
                  </a:lnTo>
                  <a:lnTo>
                    <a:pt x="150" y="371"/>
                  </a:lnTo>
                  <a:lnTo>
                    <a:pt x="112" y="386"/>
                  </a:lnTo>
                  <a:lnTo>
                    <a:pt x="59" y="401"/>
                  </a:lnTo>
                  <a:lnTo>
                    <a:pt x="35" y="420"/>
                  </a:lnTo>
                  <a:lnTo>
                    <a:pt x="0" y="445"/>
                  </a:lnTo>
                  <a:lnTo>
                    <a:pt x="69" y="449"/>
                  </a:lnTo>
                  <a:lnTo>
                    <a:pt x="156" y="436"/>
                  </a:lnTo>
                  <a:lnTo>
                    <a:pt x="206" y="430"/>
                  </a:lnTo>
                  <a:lnTo>
                    <a:pt x="244" y="479"/>
                  </a:lnTo>
                  <a:lnTo>
                    <a:pt x="299" y="538"/>
                  </a:lnTo>
                  <a:lnTo>
                    <a:pt x="318" y="582"/>
                  </a:lnTo>
                  <a:lnTo>
                    <a:pt x="244" y="572"/>
                  </a:lnTo>
                  <a:lnTo>
                    <a:pt x="171" y="567"/>
                  </a:lnTo>
                  <a:lnTo>
                    <a:pt x="97" y="538"/>
                  </a:lnTo>
                  <a:lnTo>
                    <a:pt x="59" y="523"/>
                  </a:lnTo>
                  <a:lnTo>
                    <a:pt x="19" y="527"/>
                  </a:lnTo>
                  <a:lnTo>
                    <a:pt x="0" y="542"/>
                  </a:lnTo>
                  <a:lnTo>
                    <a:pt x="14" y="57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29" name="Freeform 101"/>
            <p:cNvSpPr>
              <a:spLocks/>
            </p:cNvSpPr>
            <p:nvPr/>
          </p:nvSpPr>
          <p:spPr bwMode="auto">
            <a:xfrm>
              <a:off x="4614863" y="4021138"/>
              <a:ext cx="100013" cy="700088"/>
            </a:xfrm>
            <a:custGeom>
              <a:avLst/>
              <a:gdLst>
                <a:gd name="T0" fmla="*/ 0 w 128"/>
                <a:gd name="T1" fmla="*/ 407 h 880"/>
                <a:gd name="T2" fmla="*/ 12 w 128"/>
                <a:gd name="T3" fmla="*/ 358 h 880"/>
                <a:gd name="T4" fmla="*/ 20 w 128"/>
                <a:gd name="T5" fmla="*/ 309 h 880"/>
                <a:gd name="T6" fmla="*/ 26 w 128"/>
                <a:gd name="T7" fmla="*/ 253 h 880"/>
                <a:gd name="T8" fmla="*/ 26 w 128"/>
                <a:gd name="T9" fmla="*/ 186 h 880"/>
                <a:gd name="T10" fmla="*/ 26 w 128"/>
                <a:gd name="T11" fmla="*/ 103 h 880"/>
                <a:gd name="T12" fmla="*/ 15 w 128"/>
                <a:gd name="T13" fmla="*/ 0 h 880"/>
                <a:gd name="T14" fmla="*/ 43 w 128"/>
                <a:gd name="T15" fmla="*/ 0 h 880"/>
                <a:gd name="T16" fmla="*/ 55 w 128"/>
                <a:gd name="T17" fmla="*/ 110 h 880"/>
                <a:gd name="T18" fmla="*/ 63 w 128"/>
                <a:gd name="T19" fmla="*/ 208 h 880"/>
                <a:gd name="T20" fmla="*/ 63 w 128"/>
                <a:gd name="T21" fmla="*/ 262 h 880"/>
                <a:gd name="T22" fmla="*/ 60 w 128"/>
                <a:gd name="T23" fmla="*/ 318 h 880"/>
                <a:gd name="T24" fmla="*/ 46 w 128"/>
                <a:gd name="T25" fmla="*/ 392 h 880"/>
                <a:gd name="T26" fmla="*/ 41 w 128"/>
                <a:gd name="T27" fmla="*/ 416 h 880"/>
                <a:gd name="T28" fmla="*/ 26 w 128"/>
                <a:gd name="T29" fmla="*/ 441 h 880"/>
                <a:gd name="T30" fmla="*/ 0 w 128"/>
                <a:gd name="T31" fmla="*/ 407 h 880"/>
                <a:gd name="T32" fmla="*/ 0 w 128"/>
                <a:gd name="T33" fmla="*/ 407 h 88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28" h="880">
                  <a:moveTo>
                    <a:pt x="0" y="812"/>
                  </a:moveTo>
                  <a:lnTo>
                    <a:pt x="25" y="715"/>
                  </a:lnTo>
                  <a:lnTo>
                    <a:pt x="40" y="616"/>
                  </a:lnTo>
                  <a:lnTo>
                    <a:pt x="53" y="504"/>
                  </a:lnTo>
                  <a:lnTo>
                    <a:pt x="53" y="371"/>
                  </a:lnTo>
                  <a:lnTo>
                    <a:pt x="53" y="205"/>
                  </a:lnTo>
                  <a:lnTo>
                    <a:pt x="31" y="0"/>
                  </a:lnTo>
                  <a:lnTo>
                    <a:pt x="88" y="0"/>
                  </a:lnTo>
                  <a:lnTo>
                    <a:pt x="112" y="220"/>
                  </a:lnTo>
                  <a:lnTo>
                    <a:pt x="128" y="416"/>
                  </a:lnTo>
                  <a:lnTo>
                    <a:pt x="128" y="523"/>
                  </a:lnTo>
                  <a:lnTo>
                    <a:pt x="122" y="635"/>
                  </a:lnTo>
                  <a:lnTo>
                    <a:pt x="93" y="783"/>
                  </a:lnTo>
                  <a:lnTo>
                    <a:pt x="84" y="831"/>
                  </a:lnTo>
                  <a:lnTo>
                    <a:pt x="53" y="880"/>
                  </a:lnTo>
                  <a:lnTo>
                    <a:pt x="0" y="8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30" name="Freeform 102"/>
            <p:cNvSpPr>
              <a:spLocks/>
            </p:cNvSpPr>
            <p:nvPr/>
          </p:nvSpPr>
          <p:spPr bwMode="auto">
            <a:xfrm>
              <a:off x="4311651" y="3673476"/>
              <a:ext cx="214313" cy="44450"/>
            </a:xfrm>
            <a:custGeom>
              <a:avLst/>
              <a:gdLst>
                <a:gd name="T0" fmla="*/ 2 w 268"/>
                <a:gd name="T1" fmla="*/ 28 h 57"/>
                <a:gd name="T2" fmla="*/ 49 w 268"/>
                <a:gd name="T3" fmla="*/ 26 h 57"/>
                <a:gd name="T4" fmla="*/ 88 w 268"/>
                <a:gd name="T5" fmla="*/ 28 h 57"/>
                <a:gd name="T6" fmla="*/ 135 w 268"/>
                <a:gd name="T7" fmla="*/ 28 h 57"/>
                <a:gd name="T8" fmla="*/ 120 w 268"/>
                <a:gd name="T9" fmla="*/ 14 h 57"/>
                <a:gd name="T10" fmla="*/ 56 w 268"/>
                <a:gd name="T11" fmla="*/ 4 h 57"/>
                <a:gd name="T12" fmla="*/ 19 w 268"/>
                <a:gd name="T13" fmla="*/ 0 h 57"/>
                <a:gd name="T14" fmla="*/ 0 w 268"/>
                <a:gd name="T15" fmla="*/ 4 h 57"/>
                <a:gd name="T16" fmla="*/ 2 w 268"/>
                <a:gd name="T17" fmla="*/ 28 h 57"/>
                <a:gd name="T18" fmla="*/ 2 w 268"/>
                <a:gd name="T19" fmla="*/ 28 h 5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68" h="57">
                  <a:moveTo>
                    <a:pt x="4" y="57"/>
                  </a:moveTo>
                  <a:lnTo>
                    <a:pt x="97" y="53"/>
                  </a:lnTo>
                  <a:lnTo>
                    <a:pt x="175" y="57"/>
                  </a:lnTo>
                  <a:lnTo>
                    <a:pt x="268" y="57"/>
                  </a:lnTo>
                  <a:lnTo>
                    <a:pt x="238" y="28"/>
                  </a:lnTo>
                  <a:lnTo>
                    <a:pt x="112" y="9"/>
                  </a:lnTo>
                  <a:lnTo>
                    <a:pt x="38" y="0"/>
                  </a:lnTo>
                  <a:lnTo>
                    <a:pt x="0" y="9"/>
                  </a:lnTo>
                  <a:lnTo>
                    <a:pt x="4" y="5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31" name="Freeform 103"/>
            <p:cNvSpPr>
              <a:spLocks/>
            </p:cNvSpPr>
            <p:nvPr/>
          </p:nvSpPr>
          <p:spPr bwMode="auto">
            <a:xfrm>
              <a:off x="4278313" y="3619501"/>
              <a:ext cx="390525" cy="53975"/>
            </a:xfrm>
            <a:custGeom>
              <a:avLst/>
              <a:gdLst>
                <a:gd name="T0" fmla="*/ 0 w 493"/>
                <a:gd name="T1" fmla="*/ 24 h 69"/>
                <a:gd name="T2" fmla="*/ 14 w 493"/>
                <a:gd name="T3" fmla="*/ 29 h 69"/>
                <a:gd name="T4" fmla="*/ 67 w 493"/>
                <a:gd name="T5" fmla="*/ 22 h 69"/>
                <a:gd name="T6" fmla="*/ 112 w 493"/>
                <a:gd name="T7" fmla="*/ 22 h 69"/>
                <a:gd name="T8" fmla="*/ 168 w 493"/>
                <a:gd name="T9" fmla="*/ 22 h 69"/>
                <a:gd name="T10" fmla="*/ 215 w 493"/>
                <a:gd name="T11" fmla="*/ 27 h 69"/>
                <a:gd name="T12" fmla="*/ 246 w 493"/>
                <a:gd name="T13" fmla="*/ 34 h 69"/>
                <a:gd name="T14" fmla="*/ 238 w 493"/>
                <a:gd name="T15" fmla="*/ 17 h 69"/>
                <a:gd name="T16" fmla="*/ 199 w 493"/>
                <a:gd name="T17" fmla="*/ 5 h 69"/>
                <a:gd name="T18" fmla="*/ 126 w 493"/>
                <a:gd name="T19" fmla="*/ 0 h 69"/>
                <a:gd name="T20" fmla="*/ 63 w 493"/>
                <a:gd name="T21" fmla="*/ 0 h 69"/>
                <a:gd name="T22" fmla="*/ 28 w 493"/>
                <a:gd name="T23" fmla="*/ 2 h 69"/>
                <a:gd name="T24" fmla="*/ 9 w 493"/>
                <a:gd name="T25" fmla="*/ 7 h 69"/>
                <a:gd name="T26" fmla="*/ 0 w 493"/>
                <a:gd name="T27" fmla="*/ 24 h 69"/>
                <a:gd name="T28" fmla="*/ 0 w 493"/>
                <a:gd name="T29" fmla="*/ 24 h 6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93" h="69">
                  <a:moveTo>
                    <a:pt x="0" y="48"/>
                  </a:moveTo>
                  <a:lnTo>
                    <a:pt x="29" y="59"/>
                  </a:lnTo>
                  <a:lnTo>
                    <a:pt x="135" y="44"/>
                  </a:lnTo>
                  <a:lnTo>
                    <a:pt x="225" y="44"/>
                  </a:lnTo>
                  <a:lnTo>
                    <a:pt x="337" y="44"/>
                  </a:lnTo>
                  <a:lnTo>
                    <a:pt x="430" y="54"/>
                  </a:lnTo>
                  <a:lnTo>
                    <a:pt x="493" y="69"/>
                  </a:lnTo>
                  <a:lnTo>
                    <a:pt x="477" y="35"/>
                  </a:lnTo>
                  <a:lnTo>
                    <a:pt x="399" y="10"/>
                  </a:lnTo>
                  <a:lnTo>
                    <a:pt x="253" y="0"/>
                  </a:lnTo>
                  <a:lnTo>
                    <a:pt x="126" y="0"/>
                  </a:lnTo>
                  <a:lnTo>
                    <a:pt x="57" y="4"/>
                  </a:lnTo>
                  <a:lnTo>
                    <a:pt x="19" y="14"/>
                  </a:lnTo>
                  <a:lnTo>
                    <a:pt x="0" y="4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32" name="Freeform 104"/>
            <p:cNvSpPr>
              <a:spLocks/>
            </p:cNvSpPr>
            <p:nvPr/>
          </p:nvSpPr>
          <p:spPr bwMode="auto">
            <a:xfrm>
              <a:off x="4021138" y="3641726"/>
              <a:ext cx="457200" cy="258763"/>
            </a:xfrm>
            <a:custGeom>
              <a:avLst/>
              <a:gdLst>
                <a:gd name="T0" fmla="*/ 274 w 576"/>
                <a:gd name="T1" fmla="*/ 163 h 327"/>
                <a:gd name="T2" fmla="*/ 223 w 576"/>
                <a:gd name="T3" fmla="*/ 149 h 327"/>
                <a:gd name="T4" fmla="*/ 190 w 576"/>
                <a:gd name="T5" fmla="*/ 132 h 327"/>
                <a:gd name="T6" fmla="*/ 167 w 576"/>
                <a:gd name="T7" fmla="*/ 117 h 327"/>
                <a:gd name="T8" fmla="*/ 142 w 576"/>
                <a:gd name="T9" fmla="*/ 102 h 327"/>
                <a:gd name="T10" fmla="*/ 120 w 576"/>
                <a:gd name="T11" fmla="*/ 93 h 327"/>
                <a:gd name="T12" fmla="*/ 98 w 576"/>
                <a:gd name="T13" fmla="*/ 95 h 327"/>
                <a:gd name="T14" fmla="*/ 89 w 576"/>
                <a:gd name="T15" fmla="*/ 107 h 327"/>
                <a:gd name="T16" fmla="*/ 69 w 576"/>
                <a:gd name="T17" fmla="*/ 117 h 327"/>
                <a:gd name="T18" fmla="*/ 39 w 576"/>
                <a:gd name="T19" fmla="*/ 122 h 327"/>
                <a:gd name="T20" fmla="*/ 20 w 576"/>
                <a:gd name="T21" fmla="*/ 115 h 327"/>
                <a:gd name="T22" fmla="*/ 5 w 576"/>
                <a:gd name="T23" fmla="*/ 98 h 327"/>
                <a:gd name="T24" fmla="*/ 0 w 576"/>
                <a:gd name="T25" fmla="*/ 76 h 327"/>
                <a:gd name="T26" fmla="*/ 8 w 576"/>
                <a:gd name="T27" fmla="*/ 48 h 327"/>
                <a:gd name="T28" fmla="*/ 27 w 576"/>
                <a:gd name="T29" fmla="*/ 31 h 327"/>
                <a:gd name="T30" fmla="*/ 49 w 576"/>
                <a:gd name="T31" fmla="*/ 12 h 327"/>
                <a:gd name="T32" fmla="*/ 73 w 576"/>
                <a:gd name="T33" fmla="*/ 0 h 327"/>
                <a:gd name="T34" fmla="*/ 93 w 576"/>
                <a:gd name="T35" fmla="*/ 7 h 327"/>
                <a:gd name="T36" fmla="*/ 89 w 576"/>
                <a:gd name="T37" fmla="*/ 24 h 327"/>
                <a:gd name="T38" fmla="*/ 64 w 576"/>
                <a:gd name="T39" fmla="*/ 34 h 327"/>
                <a:gd name="T40" fmla="*/ 49 w 576"/>
                <a:gd name="T41" fmla="*/ 48 h 327"/>
                <a:gd name="T42" fmla="*/ 44 w 576"/>
                <a:gd name="T43" fmla="*/ 68 h 327"/>
                <a:gd name="T44" fmla="*/ 49 w 576"/>
                <a:gd name="T45" fmla="*/ 85 h 327"/>
                <a:gd name="T46" fmla="*/ 61 w 576"/>
                <a:gd name="T47" fmla="*/ 88 h 327"/>
                <a:gd name="T48" fmla="*/ 78 w 576"/>
                <a:gd name="T49" fmla="*/ 68 h 327"/>
                <a:gd name="T50" fmla="*/ 98 w 576"/>
                <a:gd name="T51" fmla="*/ 54 h 327"/>
                <a:gd name="T52" fmla="*/ 117 w 576"/>
                <a:gd name="T53" fmla="*/ 43 h 327"/>
                <a:gd name="T54" fmla="*/ 132 w 576"/>
                <a:gd name="T55" fmla="*/ 42 h 327"/>
                <a:gd name="T56" fmla="*/ 147 w 576"/>
                <a:gd name="T57" fmla="*/ 48 h 327"/>
                <a:gd name="T58" fmla="*/ 159 w 576"/>
                <a:gd name="T59" fmla="*/ 71 h 327"/>
                <a:gd name="T60" fmla="*/ 186 w 576"/>
                <a:gd name="T61" fmla="*/ 95 h 327"/>
                <a:gd name="T62" fmla="*/ 229 w 576"/>
                <a:gd name="T63" fmla="*/ 119 h 327"/>
                <a:gd name="T64" fmla="*/ 266 w 576"/>
                <a:gd name="T65" fmla="*/ 137 h 327"/>
                <a:gd name="T66" fmla="*/ 286 w 576"/>
                <a:gd name="T67" fmla="*/ 141 h 327"/>
                <a:gd name="T68" fmla="*/ 288 w 576"/>
                <a:gd name="T69" fmla="*/ 154 h 327"/>
                <a:gd name="T70" fmla="*/ 274 w 576"/>
                <a:gd name="T71" fmla="*/ 163 h 327"/>
                <a:gd name="T72" fmla="*/ 274 w 576"/>
                <a:gd name="T73" fmla="*/ 163 h 32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576" h="327">
                  <a:moveTo>
                    <a:pt x="548" y="327"/>
                  </a:moveTo>
                  <a:lnTo>
                    <a:pt x="445" y="298"/>
                  </a:lnTo>
                  <a:lnTo>
                    <a:pt x="380" y="264"/>
                  </a:lnTo>
                  <a:lnTo>
                    <a:pt x="333" y="234"/>
                  </a:lnTo>
                  <a:lnTo>
                    <a:pt x="283" y="205"/>
                  </a:lnTo>
                  <a:lnTo>
                    <a:pt x="240" y="186"/>
                  </a:lnTo>
                  <a:lnTo>
                    <a:pt x="196" y="190"/>
                  </a:lnTo>
                  <a:lnTo>
                    <a:pt x="177" y="215"/>
                  </a:lnTo>
                  <a:lnTo>
                    <a:pt x="137" y="234"/>
                  </a:lnTo>
                  <a:lnTo>
                    <a:pt x="78" y="245"/>
                  </a:lnTo>
                  <a:lnTo>
                    <a:pt x="40" y="230"/>
                  </a:lnTo>
                  <a:lnTo>
                    <a:pt x="10" y="196"/>
                  </a:lnTo>
                  <a:lnTo>
                    <a:pt x="0" y="152"/>
                  </a:lnTo>
                  <a:lnTo>
                    <a:pt x="15" y="97"/>
                  </a:lnTo>
                  <a:lnTo>
                    <a:pt x="53" y="63"/>
                  </a:lnTo>
                  <a:lnTo>
                    <a:pt x="97" y="25"/>
                  </a:lnTo>
                  <a:lnTo>
                    <a:pt x="146" y="0"/>
                  </a:lnTo>
                  <a:lnTo>
                    <a:pt x="186" y="15"/>
                  </a:lnTo>
                  <a:lnTo>
                    <a:pt x="177" y="49"/>
                  </a:lnTo>
                  <a:lnTo>
                    <a:pt x="127" y="68"/>
                  </a:lnTo>
                  <a:lnTo>
                    <a:pt x="97" y="97"/>
                  </a:lnTo>
                  <a:lnTo>
                    <a:pt x="88" y="137"/>
                  </a:lnTo>
                  <a:lnTo>
                    <a:pt x="97" y="171"/>
                  </a:lnTo>
                  <a:lnTo>
                    <a:pt x="122" y="177"/>
                  </a:lnTo>
                  <a:lnTo>
                    <a:pt x="156" y="137"/>
                  </a:lnTo>
                  <a:lnTo>
                    <a:pt x="196" y="108"/>
                  </a:lnTo>
                  <a:lnTo>
                    <a:pt x="234" y="87"/>
                  </a:lnTo>
                  <a:lnTo>
                    <a:pt x="264" y="84"/>
                  </a:lnTo>
                  <a:lnTo>
                    <a:pt x="293" y="97"/>
                  </a:lnTo>
                  <a:lnTo>
                    <a:pt x="318" y="143"/>
                  </a:lnTo>
                  <a:lnTo>
                    <a:pt x="371" y="190"/>
                  </a:lnTo>
                  <a:lnTo>
                    <a:pt x="458" y="239"/>
                  </a:lnTo>
                  <a:lnTo>
                    <a:pt x="532" y="274"/>
                  </a:lnTo>
                  <a:lnTo>
                    <a:pt x="572" y="283"/>
                  </a:lnTo>
                  <a:lnTo>
                    <a:pt x="576" y="308"/>
                  </a:lnTo>
                  <a:lnTo>
                    <a:pt x="548" y="3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33" name="Freeform 105"/>
            <p:cNvSpPr>
              <a:spLocks/>
            </p:cNvSpPr>
            <p:nvPr/>
          </p:nvSpPr>
          <p:spPr bwMode="auto">
            <a:xfrm>
              <a:off x="4013201" y="3451226"/>
              <a:ext cx="674688" cy="182563"/>
            </a:xfrm>
            <a:custGeom>
              <a:avLst/>
              <a:gdLst>
                <a:gd name="T0" fmla="*/ 425 w 849"/>
                <a:gd name="T1" fmla="*/ 72 h 230"/>
                <a:gd name="T2" fmla="*/ 386 w 849"/>
                <a:gd name="T3" fmla="*/ 66 h 230"/>
                <a:gd name="T4" fmla="*/ 337 w 849"/>
                <a:gd name="T5" fmla="*/ 72 h 230"/>
                <a:gd name="T6" fmla="*/ 283 w 849"/>
                <a:gd name="T7" fmla="*/ 78 h 230"/>
                <a:gd name="T8" fmla="*/ 249 w 849"/>
                <a:gd name="T9" fmla="*/ 86 h 230"/>
                <a:gd name="T10" fmla="*/ 210 w 849"/>
                <a:gd name="T11" fmla="*/ 96 h 230"/>
                <a:gd name="T12" fmla="*/ 176 w 849"/>
                <a:gd name="T13" fmla="*/ 106 h 230"/>
                <a:gd name="T14" fmla="*/ 161 w 849"/>
                <a:gd name="T15" fmla="*/ 111 h 230"/>
                <a:gd name="T16" fmla="*/ 154 w 849"/>
                <a:gd name="T17" fmla="*/ 89 h 230"/>
                <a:gd name="T18" fmla="*/ 137 w 849"/>
                <a:gd name="T19" fmla="*/ 66 h 230"/>
                <a:gd name="T20" fmla="*/ 122 w 849"/>
                <a:gd name="T21" fmla="*/ 47 h 230"/>
                <a:gd name="T22" fmla="*/ 103 w 849"/>
                <a:gd name="T23" fmla="*/ 42 h 230"/>
                <a:gd name="T24" fmla="*/ 81 w 849"/>
                <a:gd name="T25" fmla="*/ 55 h 230"/>
                <a:gd name="T26" fmla="*/ 61 w 849"/>
                <a:gd name="T27" fmla="*/ 66 h 230"/>
                <a:gd name="T28" fmla="*/ 49 w 849"/>
                <a:gd name="T29" fmla="*/ 78 h 230"/>
                <a:gd name="T30" fmla="*/ 68 w 849"/>
                <a:gd name="T31" fmla="*/ 86 h 230"/>
                <a:gd name="T32" fmla="*/ 93 w 849"/>
                <a:gd name="T33" fmla="*/ 89 h 230"/>
                <a:gd name="T34" fmla="*/ 122 w 849"/>
                <a:gd name="T35" fmla="*/ 96 h 230"/>
                <a:gd name="T36" fmla="*/ 132 w 849"/>
                <a:gd name="T37" fmla="*/ 111 h 230"/>
                <a:gd name="T38" fmla="*/ 120 w 849"/>
                <a:gd name="T39" fmla="*/ 115 h 230"/>
                <a:gd name="T40" fmla="*/ 78 w 849"/>
                <a:gd name="T41" fmla="*/ 111 h 230"/>
                <a:gd name="T42" fmla="*/ 39 w 849"/>
                <a:gd name="T43" fmla="*/ 100 h 230"/>
                <a:gd name="T44" fmla="*/ 12 w 849"/>
                <a:gd name="T45" fmla="*/ 94 h 230"/>
                <a:gd name="T46" fmla="*/ 0 w 849"/>
                <a:gd name="T47" fmla="*/ 81 h 230"/>
                <a:gd name="T48" fmla="*/ 2 w 849"/>
                <a:gd name="T49" fmla="*/ 66 h 230"/>
                <a:gd name="T50" fmla="*/ 30 w 849"/>
                <a:gd name="T51" fmla="*/ 52 h 230"/>
                <a:gd name="T52" fmla="*/ 59 w 849"/>
                <a:gd name="T53" fmla="*/ 32 h 230"/>
                <a:gd name="T54" fmla="*/ 81 w 849"/>
                <a:gd name="T55" fmla="*/ 15 h 230"/>
                <a:gd name="T56" fmla="*/ 98 w 849"/>
                <a:gd name="T57" fmla="*/ 0 h 230"/>
                <a:gd name="T58" fmla="*/ 117 w 849"/>
                <a:gd name="T59" fmla="*/ 8 h 230"/>
                <a:gd name="T60" fmla="*/ 146 w 849"/>
                <a:gd name="T61" fmla="*/ 39 h 230"/>
                <a:gd name="T62" fmla="*/ 181 w 849"/>
                <a:gd name="T63" fmla="*/ 72 h 230"/>
                <a:gd name="T64" fmla="*/ 190 w 849"/>
                <a:gd name="T65" fmla="*/ 78 h 230"/>
                <a:gd name="T66" fmla="*/ 232 w 849"/>
                <a:gd name="T67" fmla="*/ 61 h 230"/>
                <a:gd name="T68" fmla="*/ 291 w 849"/>
                <a:gd name="T69" fmla="*/ 47 h 230"/>
                <a:gd name="T70" fmla="*/ 361 w 849"/>
                <a:gd name="T71" fmla="*/ 49 h 230"/>
                <a:gd name="T72" fmla="*/ 405 w 849"/>
                <a:gd name="T73" fmla="*/ 57 h 230"/>
                <a:gd name="T74" fmla="*/ 425 w 849"/>
                <a:gd name="T75" fmla="*/ 72 h 230"/>
                <a:gd name="T76" fmla="*/ 425 w 849"/>
                <a:gd name="T77" fmla="*/ 72 h 23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849" h="230">
                  <a:moveTo>
                    <a:pt x="849" y="143"/>
                  </a:moveTo>
                  <a:lnTo>
                    <a:pt x="771" y="132"/>
                  </a:lnTo>
                  <a:lnTo>
                    <a:pt x="673" y="143"/>
                  </a:lnTo>
                  <a:lnTo>
                    <a:pt x="566" y="156"/>
                  </a:lnTo>
                  <a:lnTo>
                    <a:pt x="498" y="172"/>
                  </a:lnTo>
                  <a:lnTo>
                    <a:pt x="420" y="191"/>
                  </a:lnTo>
                  <a:lnTo>
                    <a:pt x="351" y="211"/>
                  </a:lnTo>
                  <a:lnTo>
                    <a:pt x="321" y="221"/>
                  </a:lnTo>
                  <a:lnTo>
                    <a:pt x="308" y="177"/>
                  </a:lnTo>
                  <a:lnTo>
                    <a:pt x="273" y="132"/>
                  </a:lnTo>
                  <a:lnTo>
                    <a:pt x="243" y="94"/>
                  </a:lnTo>
                  <a:lnTo>
                    <a:pt x="205" y="84"/>
                  </a:lnTo>
                  <a:lnTo>
                    <a:pt x="161" y="109"/>
                  </a:lnTo>
                  <a:lnTo>
                    <a:pt x="121" y="132"/>
                  </a:lnTo>
                  <a:lnTo>
                    <a:pt x="97" y="156"/>
                  </a:lnTo>
                  <a:lnTo>
                    <a:pt x="136" y="172"/>
                  </a:lnTo>
                  <a:lnTo>
                    <a:pt x="186" y="177"/>
                  </a:lnTo>
                  <a:lnTo>
                    <a:pt x="243" y="191"/>
                  </a:lnTo>
                  <a:lnTo>
                    <a:pt x="264" y="221"/>
                  </a:lnTo>
                  <a:lnTo>
                    <a:pt x="239" y="230"/>
                  </a:lnTo>
                  <a:lnTo>
                    <a:pt x="155" y="221"/>
                  </a:lnTo>
                  <a:lnTo>
                    <a:pt x="78" y="200"/>
                  </a:lnTo>
                  <a:lnTo>
                    <a:pt x="24" y="187"/>
                  </a:lnTo>
                  <a:lnTo>
                    <a:pt x="0" y="162"/>
                  </a:lnTo>
                  <a:lnTo>
                    <a:pt x="3" y="132"/>
                  </a:lnTo>
                  <a:lnTo>
                    <a:pt x="59" y="103"/>
                  </a:lnTo>
                  <a:lnTo>
                    <a:pt x="117" y="63"/>
                  </a:lnTo>
                  <a:lnTo>
                    <a:pt x="161" y="29"/>
                  </a:lnTo>
                  <a:lnTo>
                    <a:pt x="195" y="0"/>
                  </a:lnTo>
                  <a:lnTo>
                    <a:pt x="233" y="16"/>
                  </a:lnTo>
                  <a:lnTo>
                    <a:pt x="292" y="78"/>
                  </a:lnTo>
                  <a:lnTo>
                    <a:pt x="361" y="143"/>
                  </a:lnTo>
                  <a:lnTo>
                    <a:pt x="380" y="156"/>
                  </a:lnTo>
                  <a:lnTo>
                    <a:pt x="463" y="122"/>
                  </a:lnTo>
                  <a:lnTo>
                    <a:pt x="581" y="94"/>
                  </a:lnTo>
                  <a:lnTo>
                    <a:pt x="722" y="97"/>
                  </a:lnTo>
                  <a:lnTo>
                    <a:pt x="809" y="113"/>
                  </a:lnTo>
                  <a:lnTo>
                    <a:pt x="849" y="14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34" name="Freeform 106"/>
            <p:cNvSpPr>
              <a:spLocks/>
            </p:cNvSpPr>
            <p:nvPr/>
          </p:nvSpPr>
          <p:spPr bwMode="auto">
            <a:xfrm>
              <a:off x="4683126" y="4437063"/>
              <a:ext cx="442913" cy="644525"/>
            </a:xfrm>
            <a:custGeom>
              <a:avLst/>
              <a:gdLst>
                <a:gd name="T0" fmla="*/ 232 w 557"/>
                <a:gd name="T1" fmla="*/ 406 h 811"/>
                <a:gd name="T2" fmla="*/ 227 w 557"/>
                <a:gd name="T3" fmla="*/ 372 h 811"/>
                <a:gd name="T4" fmla="*/ 188 w 557"/>
                <a:gd name="T5" fmla="*/ 301 h 811"/>
                <a:gd name="T6" fmla="*/ 137 w 557"/>
                <a:gd name="T7" fmla="*/ 222 h 811"/>
                <a:gd name="T8" fmla="*/ 88 w 557"/>
                <a:gd name="T9" fmla="*/ 154 h 811"/>
                <a:gd name="T10" fmla="*/ 47 w 557"/>
                <a:gd name="T11" fmla="*/ 88 h 811"/>
                <a:gd name="T12" fmla="*/ 11 w 557"/>
                <a:gd name="T13" fmla="*/ 28 h 811"/>
                <a:gd name="T14" fmla="*/ 0 w 557"/>
                <a:gd name="T15" fmla="*/ 0 h 811"/>
                <a:gd name="T16" fmla="*/ 28 w 557"/>
                <a:gd name="T17" fmla="*/ 20 h 811"/>
                <a:gd name="T18" fmla="*/ 71 w 557"/>
                <a:gd name="T19" fmla="*/ 76 h 811"/>
                <a:gd name="T20" fmla="*/ 129 w 557"/>
                <a:gd name="T21" fmla="*/ 152 h 811"/>
                <a:gd name="T22" fmla="*/ 183 w 557"/>
                <a:gd name="T23" fmla="*/ 227 h 811"/>
                <a:gd name="T24" fmla="*/ 220 w 557"/>
                <a:gd name="T25" fmla="*/ 281 h 811"/>
                <a:gd name="T26" fmla="*/ 254 w 557"/>
                <a:gd name="T27" fmla="*/ 336 h 811"/>
                <a:gd name="T28" fmla="*/ 277 w 557"/>
                <a:gd name="T29" fmla="*/ 379 h 811"/>
                <a:gd name="T30" fmla="*/ 279 w 557"/>
                <a:gd name="T31" fmla="*/ 396 h 811"/>
                <a:gd name="T32" fmla="*/ 232 w 557"/>
                <a:gd name="T33" fmla="*/ 406 h 811"/>
                <a:gd name="T34" fmla="*/ 232 w 557"/>
                <a:gd name="T35" fmla="*/ 406 h 81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557" h="811">
                  <a:moveTo>
                    <a:pt x="463" y="811"/>
                  </a:moveTo>
                  <a:lnTo>
                    <a:pt x="454" y="743"/>
                  </a:lnTo>
                  <a:lnTo>
                    <a:pt x="376" y="602"/>
                  </a:lnTo>
                  <a:lnTo>
                    <a:pt x="273" y="444"/>
                  </a:lnTo>
                  <a:lnTo>
                    <a:pt x="176" y="308"/>
                  </a:lnTo>
                  <a:lnTo>
                    <a:pt x="93" y="176"/>
                  </a:lnTo>
                  <a:lnTo>
                    <a:pt x="21" y="55"/>
                  </a:lnTo>
                  <a:lnTo>
                    <a:pt x="0" y="0"/>
                  </a:lnTo>
                  <a:lnTo>
                    <a:pt x="55" y="40"/>
                  </a:lnTo>
                  <a:lnTo>
                    <a:pt x="142" y="152"/>
                  </a:lnTo>
                  <a:lnTo>
                    <a:pt x="258" y="304"/>
                  </a:lnTo>
                  <a:lnTo>
                    <a:pt x="366" y="454"/>
                  </a:lnTo>
                  <a:lnTo>
                    <a:pt x="439" y="562"/>
                  </a:lnTo>
                  <a:lnTo>
                    <a:pt x="507" y="671"/>
                  </a:lnTo>
                  <a:lnTo>
                    <a:pt x="553" y="758"/>
                  </a:lnTo>
                  <a:lnTo>
                    <a:pt x="557" y="792"/>
                  </a:lnTo>
                  <a:lnTo>
                    <a:pt x="463" y="8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35" name="Freeform 107"/>
            <p:cNvSpPr>
              <a:spLocks/>
            </p:cNvSpPr>
            <p:nvPr/>
          </p:nvSpPr>
          <p:spPr bwMode="auto">
            <a:xfrm>
              <a:off x="4687888" y="4352926"/>
              <a:ext cx="1046163" cy="708025"/>
            </a:xfrm>
            <a:custGeom>
              <a:avLst/>
              <a:gdLst>
                <a:gd name="T0" fmla="*/ 0 w 1318"/>
                <a:gd name="T1" fmla="*/ 29 h 894"/>
                <a:gd name="T2" fmla="*/ 71 w 1318"/>
                <a:gd name="T3" fmla="*/ 63 h 894"/>
                <a:gd name="T4" fmla="*/ 120 w 1318"/>
                <a:gd name="T5" fmla="*/ 107 h 894"/>
                <a:gd name="T6" fmla="*/ 159 w 1318"/>
                <a:gd name="T7" fmla="*/ 141 h 894"/>
                <a:gd name="T8" fmla="*/ 195 w 1318"/>
                <a:gd name="T9" fmla="*/ 173 h 894"/>
                <a:gd name="T10" fmla="*/ 186 w 1318"/>
                <a:gd name="T11" fmla="*/ 149 h 894"/>
                <a:gd name="T12" fmla="*/ 159 w 1318"/>
                <a:gd name="T13" fmla="*/ 120 h 894"/>
                <a:gd name="T14" fmla="*/ 134 w 1318"/>
                <a:gd name="T15" fmla="*/ 95 h 894"/>
                <a:gd name="T16" fmla="*/ 181 w 1318"/>
                <a:gd name="T17" fmla="*/ 120 h 894"/>
                <a:gd name="T18" fmla="*/ 245 w 1318"/>
                <a:gd name="T19" fmla="*/ 156 h 894"/>
                <a:gd name="T20" fmla="*/ 323 w 1318"/>
                <a:gd name="T21" fmla="*/ 198 h 894"/>
                <a:gd name="T22" fmla="*/ 388 w 1318"/>
                <a:gd name="T23" fmla="*/ 231 h 894"/>
                <a:gd name="T24" fmla="*/ 447 w 1318"/>
                <a:gd name="T25" fmla="*/ 275 h 894"/>
                <a:gd name="T26" fmla="*/ 511 w 1318"/>
                <a:gd name="T27" fmla="*/ 331 h 894"/>
                <a:gd name="T28" fmla="*/ 547 w 1318"/>
                <a:gd name="T29" fmla="*/ 373 h 894"/>
                <a:gd name="T30" fmla="*/ 579 w 1318"/>
                <a:gd name="T31" fmla="*/ 419 h 894"/>
                <a:gd name="T32" fmla="*/ 598 w 1318"/>
                <a:gd name="T33" fmla="*/ 446 h 894"/>
                <a:gd name="T34" fmla="*/ 659 w 1318"/>
                <a:gd name="T35" fmla="*/ 437 h 894"/>
                <a:gd name="T36" fmla="*/ 601 w 1318"/>
                <a:gd name="T37" fmla="*/ 365 h 894"/>
                <a:gd name="T38" fmla="*/ 555 w 1318"/>
                <a:gd name="T39" fmla="*/ 307 h 894"/>
                <a:gd name="T40" fmla="*/ 508 w 1318"/>
                <a:gd name="T41" fmla="*/ 263 h 894"/>
                <a:gd name="T42" fmla="*/ 435 w 1318"/>
                <a:gd name="T43" fmla="*/ 217 h 894"/>
                <a:gd name="T44" fmla="*/ 344 w 1318"/>
                <a:gd name="T45" fmla="*/ 166 h 894"/>
                <a:gd name="T46" fmla="*/ 249 w 1318"/>
                <a:gd name="T47" fmla="*/ 115 h 894"/>
                <a:gd name="T48" fmla="*/ 152 w 1318"/>
                <a:gd name="T49" fmla="*/ 68 h 894"/>
                <a:gd name="T50" fmla="*/ 76 w 1318"/>
                <a:gd name="T51" fmla="*/ 34 h 894"/>
                <a:gd name="T52" fmla="*/ 10 w 1318"/>
                <a:gd name="T53" fmla="*/ 0 h 894"/>
                <a:gd name="T54" fmla="*/ 0 w 1318"/>
                <a:gd name="T55" fmla="*/ 29 h 894"/>
                <a:gd name="T56" fmla="*/ 0 w 1318"/>
                <a:gd name="T57" fmla="*/ 29 h 89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1318" h="894">
                  <a:moveTo>
                    <a:pt x="0" y="59"/>
                  </a:moveTo>
                  <a:lnTo>
                    <a:pt x="141" y="126"/>
                  </a:lnTo>
                  <a:lnTo>
                    <a:pt x="240" y="215"/>
                  </a:lnTo>
                  <a:lnTo>
                    <a:pt x="318" y="283"/>
                  </a:lnTo>
                  <a:lnTo>
                    <a:pt x="390" y="346"/>
                  </a:lnTo>
                  <a:lnTo>
                    <a:pt x="371" y="299"/>
                  </a:lnTo>
                  <a:lnTo>
                    <a:pt x="318" y="240"/>
                  </a:lnTo>
                  <a:lnTo>
                    <a:pt x="268" y="190"/>
                  </a:lnTo>
                  <a:lnTo>
                    <a:pt x="361" y="240"/>
                  </a:lnTo>
                  <a:lnTo>
                    <a:pt x="489" y="312"/>
                  </a:lnTo>
                  <a:lnTo>
                    <a:pt x="645" y="396"/>
                  </a:lnTo>
                  <a:lnTo>
                    <a:pt x="776" y="464"/>
                  </a:lnTo>
                  <a:lnTo>
                    <a:pt x="894" y="551"/>
                  </a:lnTo>
                  <a:lnTo>
                    <a:pt x="1021" y="664"/>
                  </a:lnTo>
                  <a:lnTo>
                    <a:pt x="1093" y="747"/>
                  </a:lnTo>
                  <a:lnTo>
                    <a:pt x="1158" y="840"/>
                  </a:lnTo>
                  <a:lnTo>
                    <a:pt x="1196" y="894"/>
                  </a:lnTo>
                  <a:lnTo>
                    <a:pt x="1318" y="875"/>
                  </a:lnTo>
                  <a:lnTo>
                    <a:pt x="1202" y="732"/>
                  </a:lnTo>
                  <a:lnTo>
                    <a:pt x="1109" y="616"/>
                  </a:lnTo>
                  <a:lnTo>
                    <a:pt x="1015" y="527"/>
                  </a:lnTo>
                  <a:lnTo>
                    <a:pt x="869" y="434"/>
                  </a:lnTo>
                  <a:lnTo>
                    <a:pt x="688" y="333"/>
                  </a:lnTo>
                  <a:lnTo>
                    <a:pt x="498" y="230"/>
                  </a:lnTo>
                  <a:lnTo>
                    <a:pt x="303" y="137"/>
                  </a:lnTo>
                  <a:lnTo>
                    <a:pt x="152" y="69"/>
                  </a:lnTo>
                  <a:lnTo>
                    <a:pt x="19" y="0"/>
                  </a:lnTo>
                  <a:lnTo>
                    <a:pt x="0" y="5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36" name="Freeform 108"/>
            <p:cNvSpPr>
              <a:spLocks/>
            </p:cNvSpPr>
            <p:nvPr/>
          </p:nvSpPr>
          <p:spPr bwMode="auto">
            <a:xfrm>
              <a:off x="4768851" y="4219576"/>
              <a:ext cx="674688" cy="404813"/>
            </a:xfrm>
            <a:custGeom>
              <a:avLst/>
              <a:gdLst>
                <a:gd name="T0" fmla="*/ 420 w 850"/>
                <a:gd name="T1" fmla="*/ 252 h 509"/>
                <a:gd name="T2" fmla="*/ 379 w 850"/>
                <a:gd name="T3" fmla="*/ 255 h 509"/>
                <a:gd name="T4" fmla="*/ 349 w 850"/>
                <a:gd name="T5" fmla="*/ 244 h 509"/>
                <a:gd name="T6" fmla="*/ 318 w 850"/>
                <a:gd name="T7" fmla="*/ 221 h 509"/>
                <a:gd name="T8" fmla="*/ 296 w 850"/>
                <a:gd name="T9" fmla="*/ 204 h 509"/>
                <a:gd name="T10" fmla="*/ 266 w 850"/>
                <a:gd name="T11" fmla="*/ 199 h 509"/>
                <a:gd name="T12" fmla="*/ 237 w 850"/>
                <a:gd name="T13" fmla="*/ 191 h 509"/>
                <a:gd name="T14" fmla="*/ 212 w 850"/>
                <a:gd name="T15" fmla="*/ 174 h 509"/>
                <a:gd name="T16" fmla="*/ 193 w 850"/>
                <a:gd name="T17" fmla="*/ 154 h 509"/>
                <a:gd name="T18" fmla="*/ 156 w 850"/>
                <a:gd name="T19" fmla="*/ 147 h 509"/>
                <a:gd name="T20" fmla="*/ 131 w 850"/>
                <a:gd name="T21" fmla="*/ 140 h 509"/>
                <a:gd name="T22" fmla="*/ 112 w 850"/>
                <a:gd name="T23" fmla="*/ 125 h 509"/>
                <a:gd name="T24" fmla="*/ 95 w 850"/>
                <a:gd name="T25" fmla="*/ 101 h 509"/>
                <a:gd name="T26" fmla="*/ 47 w 850"/>
                <a:gd name="T27" fmla="*/ 84 h 509"/>
                <a:gd name="T28" fmla="*/ 17 w 850"/>
                <a:gd name="T29" fmla="*/ 64 h 509"/>
                <a:gd name="T30" fmla="*/ 5 w 850"/>
                <a:gd name="T31" fmla="*/ 39 h 509"/>
                <a:gd name="T32" fmla="*/ 0 w 850"/>
                <a:gd name="T33" fmla="*/ 11 h 509"/>
                <a:gd name="T34" fmla="*/ 14 w 850"/>
                <a:gd name="T35" fmla="*/ 0 h 509"/>
                <a:gd name="T36" fmla="*/ 34 w 850"/>
                <a:gd name="T37" fmla="*/ 5 h 509"/>
                <a:gd name="T38" fmla="*/ 34 w 850"/>
                <a:gd name="T39" fmla="*/ 20 h 509"/>
                <a:gd name="T40" fmla="*/ 32 w 850"/>
                <a:gd name="T41" fmla="*/ 39 h 509"/>
                <a:gd name="T42" fmla="*/ 56 w 850"/>
                <a:gd name="T43" fmla="*/ 54 h 509"/>
                <a:gd name="T44" fmla="*/ 75 w 850"/>
                <a:gd name="T45" fmla="*/ 64 h 509"/>
                <a:gd name="T46" fmla="*/ 108 w 850"/>
                <a:gd name="T47" fmla="*/ 72 h 509"/>
                <a:gd name="T48" fmla="*/ 125 w 850"/>
                <a:gd name="T49" fmla="*/ 76 h 509"/>
                <a:gd name="T50" fmla="*/ 137 w 850"/>
                <a:gd name="T51" fmla="*/ 93 h 509"/>
                <a:gd name="T52" fmla="*/ 151 w 850"/>
                <a:gd name="T53" fmla="*/ 108 h 509"/>
                <a:gd name="T54" fmla="*/ 178 w 850"/>
                <a:gd name="T55" fmla="*/ 115 h 509"/>
                <a:gd name="T56" fmla="*/ 206 w 850"/>
                <a:gd name="T57" fmla="*/ 118 h 509"/>
                <a:gd name="T58" fmla="*/ 227 w 850"/>
                <a:gd name="T59" fmla="*/ 135 h 509"/>
                <a:gd name="T60" fmla="*/ 251 w 850"/>
                <a:gd name="T61" fmla="*/ 154 h 509"/>
                <a:gd name="T62" fmla="*/ 296 w 850"/>
                <a:gd name="T63" fmla="*/ 165 h 509"/>
                <a:gd name="T64" fmla="*/ 330 w 850"/>
                <a:gd name="T65" fmla="*/ 179 h 509"/>
                <a:gd name="T66" fmla="*/ 357 w 850"/>
                <a:gd name="T67" fmla="*/ 204 h 509"/>
                <a:gd name="T68" fmla="*/ 379 w 850"/>
                <a:gd name="T69" fmla="*/ 218 h 509"/>
                <a:gd name="T70" fmla="*/ 408 w 850"/>
                <a:gd name="T71" fmla="*/ 230 h 509"/>
                <a:gd name="T72" fmla="*/ 425 w 850"/>
                <a:gd name="T73" fmla="*/ 240 h 509"/>
                <a:gd name="T74" fmla="*/ 420 w 850"/>
                <a:gd name="T75" fmla="*/ 252 h 509"/>
                <a:gd name="T76" fmla="*/ 420 w 850"/>
                <a:gd name="T77" fmla="*/ 252 h 509"/>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850" h="509">
                  <a:moveTo>
                    <a:pt x="840" y="504"/>
                  </a:moveTo>
                  <a:lnTo>
                    <a:pt x="757" y="509"/>
                  </a:lnTo>
                  <a:lnTo>
                    <a:pt x="698" y="488"/>
                  </a:lnTo>
                  <a:lnTo>
                    <a:pt x="635" y="441"/>
                  </a:lnTo>
                  <a:lnTo>
                    <a:pt x="591" y="407"/>
                  </a:lnTo>
                  <a:lnTo>
                    <a:pt x="532" y="397"/>
                  </a:lnTo>
                  <a:lnTo>
                    <a:pt x="473" y="382"/>
                  </a:lnTo>
                  <a:lnTo>
                    <a:pt x="424" y="348"/>
                  </a:lnTo>
                  <a:lnTo>
                    <a:pt x="386" y="308"/>
                  </a:lnTo>
                  <a:lnTo>
                    <a:pt x="312" y="293"/>
                  </a:lnTo>
                  <a:lnTo>
                    <a:pt x="262" y="279"/>
                  </a:lnTo>
                  <a:lnTo>
                    <a:pt x="224" y="249"/>
                  </a:lnTo>
                  <a:lnTo>
                    <a:pt x="190" y="201"/>
                  </a:lnTo>
                  <a:lnTo>
                    <a:pt x="93" y="167"/>
                  </a:lnTo>
                  <a:lnTo>
                    <a:pt x="34" y="127"/>
                  </a:lnTo>
                  <a:lnTo>
                    <a:pt x="9" y="78"/>
                  </a:lnTo>
                  <a:lnTo>
                    <a:pt x="0" y="21"/>
                  </a:lnTo>
                  <a:lnTo>
                    <a:pt x="28" y="0"/>
                  </a:lnTo>
                  <a:lnTo>
                    <a:pt x="68" y="9"/>
                  </a:lnTo>
                  <a:lnTo>
                    <a:pt x="68" y="40"/>
                  </a:lnTo>
                  <a:lnTo>
                    <a:pt x="63" y="78"/>
                  </a:lnTo>
                  <a:lnTo>
                    <a:pt x="112" y="108"/>
                  </a:lnTo>
                  <a:lnTo>
                    <a:pt x="150" y="127"/>
                  </a:lnTo>
                  <a:lnTo>
                    <a:pt x="215" y="143"/>
                  </a:lnTo>
                  <a:lnTo>
                    <a:pt x="249" y="152"/>
                  </a:lnTo>
                  <a:lnTo>
                    <a:pt x="274" y="186"/>
                  </a:lnTo>
                  <a:lnTo>
                    <a:pt x="302" y="215"/>
                  </a:lnTo>
                  <a:lnTo>
                    <a:pt x="355" y="230"/>
                  </a:lnTo>
                  <a:lnTo>
                    <a:pt x="411" y="236"/>
                  </a:lnTo>
                  <a:lnTo>
                    <a:pt x="454" y="270"/>
                  </a:lnTo>
                  <a:lnTo>
                    <a:pt x="502" y="308"/>
                  </a:lnTo>
                  <a:lnTo>
                    <a:pt x="591" y="329"/>
                  </a:lnTo>
                  <a:lnTo>
                    <a:pt x="660" y="357"/>
                  </a:lnTo>
                  <a:lnTo>
                    <a:pt x="713" y="407"/>
                  </a:lnTo>
                  <a:lnTo>
                    <a:pt x="757" y="435"/>
                  </a:lnTo>
                  <a:lnTo>
                    <a:pt x="815" y="460"/>
                  </a:lnTo>
                  <a:lnTo>
                    <a:pt x="850" y="479"/>
                  </a:lnTo>
                  <a:lnTo>
                    <a:pt x="840" y="50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37" name="Freeform 109"/>
            <p:cNvSpPr>
              <a:spLocks/>
            </p:cNvSpPr>
            <p:nvPr/>
          </p:nvSpPr>
          <p:spPr bwMode="auto">
            <a:xfrm>
              <a:off x="5029201" y="3838576"/>
              <a:ext cx="166688" cy="244475"/>
            </a:xfrm>
            <a:custGeom>
              <a:avLst/>
              <a:gdLst>
                <a:gd name="T0" fmla="*/ 0 w 209"/>
                <a:gd name="T1" fmla="*/ 0 h 308"/>
                <a:gd name="T2" fmla="*/ 13 w 209"/>
                <a:gd name="T3" fmla="*/ 73 h 308"/>
                <a:gd name="T4" fmla="*/ 25 w 209"/>
                <a:gd name="T5" fmla="*/ 120 h 308"/>
                <a:gd name="T6" fmla="*/ 44 w 209"/>
                <a:gd name="T7" fmla="*/ 145 h 308"/>
                <a:gd name="T8" fmla="*/ 64 w 209"/>
                <a:gd name="T9" fmla="*/ 154 h 308"/>
                <a:gd name="T10" fmla="*/ 88 w 209"/>
                <a:gd name="T11" fmla="*/ 149 h 308"/>
                <a:gd name="T12" fmla="*/ 100 w 209"/>
                <a:gd name="T13" fmla="*/ 137 h 308"/>
                <a:gd name="T14" fmla="*/ 105 w 209"/>
                <a:gd name="T15" fmla="*/ 110 h 308"/>
                <a:gd name="T16" fmla="*/ 93 w 209"/>
                <a:gd name="T17" fmla="*/ 73 h 308"/>
                <a:gd name="T18" fmla="*/ 52 w 209"/>
                <a:gd name="T19" fmla="*/ 25 h 308"/>
                <a:gd name="T20" fmla="*/ 39 w 209"/>
                <a:gd name="T21" fmla="*/ 54 h 308"/>
                <a:gd name="T22" fmla="*/ 59 w 209"/>
                <a:gd name="T23" fmla="*/ 72 h 308"/>
                <a:gd name="T24" fmla="*/ 71 w 209"/>
                <a:gd name="T25" fmla="*/ 98 h 308"/>
                <a:gd name="T26" fmla="*/ 71 w 209"/>
                <a:gd name="T27" fmla="*/ 120 h 308"/>
                <a:gd name="T28" fmla="*/ 59 w 209"/>
                <a:gd name="T29" fmla="*/ 120 h 308"/>
                <a:gd name="T30" fmla="*/ 44 w 209"/>
                <a:gd name="T31" fmla="*/ 103 h 308"/>
                <a:gd name="T32" fmla="*/ 34 w 209"/>
                <a:gd name="T33" fmla="*/ 64 h 308"/>
                <a:gd name="T34" fmla="*/ 0 w 209"/>
                <a:gd name="T35" fmla="*/ 0 h 308"/>
                <a:gd name="T36" fmla="*/ 0 w 209"/>
                <a:gd name="T37" fmla="*/ 0 h 30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09" h="308">
                  <a:moveTo>
                    <a:pt x="0" y="0"/>
                  </a:moveTo>
                  <a:lnTo>
                    <a:pt x="25" y="146"/>
                  </a:lnTo>
                  <a:lnTo>
                    <a:pt x="49" y="239"/>
                  </a:lnTo>
                  <a:lnTo>
                    <a:pt x="87" y="289"/>
                  </a:lnTo>
                  <a:lnTo>
                    <a:pt x="127" y="308"/>
                  </a:lnTo>
                  <a:lnTo>
                    <a:pt x="175" y="298"/>
                  </a:lnTo>
                  <a:lnTo>
                    <a:pt x="200" y="274"/>
                  </a:lnTo>
                  <a:lnTo>
                    <a:pt x="209" y="220"/>
                  </a:lnTo>
                  <a:lnTo>
                    <a:pt x="186" y="146"/>
                  </a:lnTo>
                  <a:lnTo>
                    <a:pt x="103" y="49"/>
                  </a:lnTo>
                  <a:lnTo>
                    <a:pt x="78" y="108"/>
                  </a:lnTo>
                  <a:lnTo>
                    <a:pt x="118" y="143"/>
                  </a:lnTo>
                  <a:lnTo>
                    <a:pt x="141" y="196"/>
                  </a:lnTo>
                  <a:lnTo>
                    <a:pt x="141" y="239"/>
                  </a:lnTo>
                  <a:lnTo>
                    <a:pt x="118" y="239"/>
                  </a:lnTo>
                  <a:lnTo>
                    <a:pt x="87" y="205"/>
                  </a:lnTo>
                  <a:lnTo>
                    <a:pt x="68" y="127"/>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38" name="Freeform 110"/>
            <p:cNvSpPr>
              <a:spLocks/>
            </p:cNvSpPr>
            <p:nvPr/>
          </p:nvSpPr>
          <p:spPr bwMode="auto">
            <a:xfrm>
              <a:off x="4602163" y="3187701"/>
              <a:ext cx="496888" cy="80963"/>
            </a:xfrm>
            <a:custGeom>
              <a:avLst/>
              <a:gdLst>
                <a:gd name="T0" fmla="*/ 0 w 625"/>
                <a:gd name="T1" fmla="*/ 42 h 102"/>
                <a:gd name="T2" fmla="*/ 64 w 625"/>
                <a:gd name="T3" fmla="*/ 25 h 102"/>
                <a:gd name="T4" fmla="*/ 112 w 625"/>
                <a:gd name="T5" fmla="*/ 13 h 102"/>
                <a:gd name="T6" fmla="*/ 171 w 625"/>
                <a:gd name="T7" fmla="*/ 3 h 102"/>
                <a:gd name="T8" fmla="*/ 225 w 625"/>
                <a:gd name="T9" fmla="*/ 0 h 102"/>
                <a:gd name="T10" fmla="*/ 286 w 625"/>
                <a:gd name="T11" fmla="*/ 0 h 102"/>
                <a:gd name="T12" fmla="*/ 313 w 625"/>
                <a:gd name="T13" fmla="*/ 3 h 102"/>
                <a:gd name="T14" fmla="*/ 301 w 625"/>
                <a:gd name="T15" fmla="*/ 13 h 102"/>
                <a:gd name="T16" fmla="*/ 243 w 625"/>
                <a:gd name="T17" fmla="*/ 13 h 102"/>
                <a:gd name="T18" fmla="*/ 167 w 625"/>
                <a:gd name="T19" fmla="*/ 22 h 102"/>
                <a:gd name="T20" fmla="*/ 96 w 625"/>
                <a:gd name="T21" fmla="*/ 32 h 102"/>
                <a:gd name="T22" fmla="*/ 34 w 625"/>
                <a:gd name="T23" fmla="*/ 49 h 102"/>
                <a:gd name="T24" fmla="*/ 15 w 625"/>
                <a:gd name="T25" fmla="*/ 51 h 102"/>
                <a:gd name="T26" fmla="*/ 0 w 625"/>
                <a:gd name="T27" fmla="*/ 42 h 102"/>
                <a:gd name="T28" fmla="*/ 0 w 625"/>
                <a:gd name="T29" fmla="*/ 42 h 10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625" h="102">
                  <a:moveTo>
                    <a:pt x="0" y="83"/>
                  </a:moveTo>
                  <a:lnTo>
                    <a:pt x="127" y="49"/>
                  </a:lnTo>
                  <a:lnTo>
                    <a:pt x="224" y="25"/>
                  </a:lnTo>
                  <a:lnTo>
                    <a:pt x="342" y="6"/>
                  </a:lnTo>
                  <a:lnTo>
                    <a:pt x="450" y="0"/>
                  </a:lnTo>
                  <a:lnTo>
                    <a:pt x="572" y="0"/>
                  </a:lnTo>
                  <a:lnTo>
                    <a:pt x="625" y="6"/>
                  </a:lnTo>
                  <a:lnTo>
                    <a:pt x="601" y="25"/>
                  </a:lnTo>
                  <a:lnTo>
                    <a:pt x="485" y="25"/>
                  </a:lnTo>
                  <a:lnTo>
                    <a:pt x="333" y="44"/>
                  </a:lnTo>
                  <a:lnTo>
                    <a:pt x="192" y="64"/>
                  </a:lnTo>
                  <a:lnTo>
                    <a:pt x="68" y="97"/>
                  </a:lnTo>
                  <a:lnTo>
                    <a:pt x="30" y="102"/>
                  </a:lnTo>
                  <a:lnTo>
                    <a:pt x="0" y="8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39" name="Freeform 111"/>
            <p:cNvSpPr>
              <a:spLocks/>
            </p:cNvSpPr>
            <p:nvPr/>
          </p:nvSpPr>
          <p:spPr bwMode="auto">
            <a:xfrm>
              <a:off x="4924426" y="3681413"/>
              <a:ext cx="220663" cy="254000"/>
            </a:xfrm>
            <a:custGeom>
              <a:avLst/>
              <a:gdLst>
                <a:gd name="T0" fmla="*/ 0 w 277"/>
                <a:gd name="T1" fmla="*/ 31 h 322"/>
                <a:gd name="T2" fmla="*/ 36 w 277"/>
                <a:gd name="T3" fmla="*/ 80 h 322"/>
                <a:gd name="T4" fmla="*/ 78 w 277"/>
                <a:gd name="T5" fmla="*/ 126 h 322"/>
                <a:gd name="T6" fmla="*/ 97 w 277"/>
                <a:gd name="T7" fmla="*/ 160 h 322"/>
                <a:gd name="T8" fmla="*/ 139 w 277"/>
                <a:gd name="T9" fmla="*/ 158 h 322"/>
                <a:gd name="T10" fmla="*/ 131 w 277"/>
                <a:gd name="T11" fmla="*/ 138 h 322"/>
                <a:gd name="T12" fmla="*/ 102 w 277"/>
                <a:gd name="T13" fmla="*/ 104 h 322"/>
                <a:gd name="T14" fmla="*/ 56 w 277"/>
                <a:gd name="T15" fmla="*/ 58 h 322"/>
                <a:gd name="T16" fmla="*/ 12 w 277"/>
                <a:gd name="T17" fmla="*/ 14 h 322"/>
                <a:gd name="T18" fmla="*/ 0 w 277"/>
                <a:gd name="T19" fmla="*/ 0 h 322"/>
                <a:gd name="T20" fmla="*/ 0 w 277"/>
                <a:gd name="T21" fmla="*/ 31 h 322"/>
                <a:gd name="T22" fmla="*/ 0 w 277"/>
                <a:gd name="T23" fmla="*/ 31 h 32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77" h="322">
                  <a:moveTo>
                    <a:pt x="0" y="63"/>
                  </a:moveTo>
                  <a:lnTo>
                    <a:pt x="72" y="162"/>
                  </a:lnTo>
                  <a:lnTo>
                    <a:pt x="156" y="253"/>
                  </a:lnTo>
                  <a:lnTo>
                    <a:pt x="194" y="322"/>
                  </a:lnTo>
                  <a:lnTo>
                    <a:pt x="277" y="318"/>
                  </a:lnTo>
                  <a:lnTo>
                    <a:pt x="262" y="278"/>
                  </a:lnTo>
                  <a:lnTo>
                    <a:pt x="203" y="209"/>
                  </a:lnTo>
                  <a:lnTo>
                    <a:pt x="112" y="116"/>
                  </a:lnTo>
                  <a:lnTo>
                    <a:pt x="23" y="29"/>
                  </a:lnTo>
                  <a:lnTo>
                    <a:pt x="0" y="0"/>
                  </a:lnTo>
                  <a:lnTo>
                    <a:pt x="0" y="6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40" name="Freeform 112"/>
            <p:cNvSpPr>
              <a:spLocks/>
            </p:cNvSpPr>
            <p:nvPr/>
          </p:nvSpPr>
          <p:spPr bwMode="auto">
            <a:xfrm>
              <a:off x="4865688" y="3432176"/>
              <a:ext cx="512763" cy="123825"/>
            </a:xfrm>
            <a:custGeom>
              <a:avLst/>
              <a:gdLst>
                <a:gd name="T0" fmla="*/ 5 w 644"/>
                <a:gd name="T1" fmla="*/ 15 h 156"/>
                <a:gd name="T2" fmla="*/ 34 w 644"/>
                <a:gd name="T3" fmla="*/ 22 h 156"/>
                <a:gd name="T4" fmla="*/ 59 w 644"/>
                <a:gd name="T5" fmla="*/ 25 h 156"/>
                <a:gd name="T6" fmla="*/ 88 w 644"/>
                <a:gd name="T7" fmla="*/ 39 h 156"/>
                <a:gd name="T8" fmla="*/ 120 w 644"/>
                <a:gd name="T9" fmla="*/ 54 h 156"/>
                <a:gd name="T10" fmla="*/ 151 w 644"/>
                <a:gd name="T11" fmla="*/ 54 h 156"/>
                <a:gd name="T12" fmla="*/ 179 w 644"/>
                <a:gd name="T13" fmla="*/ 54 h 156"/>
                <a:gd name="T14" fmla="*/ 208 w 644"/>
                <a:gd name="T15" fmla="*/ 67 h 156"/>
                <a:gd name="T16" fmla="*/ 231 w 644"/>
                <a:gd name="T17" fmla="*/ 78 h 156"/>
                <a:gd name="T18" fmla="*/ 259 w 644"/>
                <a:gd name="T19" fmla="*/ 78 h 156"/>
                <a:gd name="T20" fmla="*/ 287 w 644"/>
                <a:gd name="T21" fmla="*/ 73 h 156"/>
                <a:gd name="T22" fmla="*/ 323 w 644"/>
                <a:gd name="T23" fmla="*/ 54 h 156"/>
                <a:gd name="T24" fmla="*/ 287 w 644"/>
                <a:gd name="T25" fmla="*/ 42 h 156"/>
                <a:gd name="T26" fmla="*/ 231 w 644"/>
                <a:gd name="T27" fmla="*/ 32 h 156"/>
                <a:gd name="T28" fmla="*/ 191 w 644"/>
                <a:gd name="T29" fmla="*/ 25 h 156"/>
                <a:gd name="T30" fmla="*/ 151 w 644"/>
                <a:gd name="T31" fmla="*/ 20 h 156"/>
                <a:gd name="T32" fmla="*/ 120 w 644"/>
                <a:gd name="T33" fmla="*/ 25 h 156"/>
                <a:gd name="T34" fmla="*/ 98 w 644"/>
                <a:gd name="T35" fmla="*/ 15 h 156"/>
                <a:gd name="T36" fmla="*/ 66 w 644"/>
                <a:gd name="T37" fmla="*/ 3 h 156"/>
                <a:gd name="T38" fmla="*/ 30 w 644"/>
                <a:gd name="T39" fmla="*/ 0 h 156"/>
                <a:gd name="T40" fmla="*/ 0 w 644"/>
                <a:gd name="T41" fmla="*/ 3 h 156"/>
                <a:gd name="T42" fmla="*/ 5 w 644"/>
                <a:gd name="T43" fmla="*/ 15 h 156"/>
                <a:gd name="T44" fmla="*/ 5 w 644"/>
                <a:gd name="T45" fmla="*/ 15 h 15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644" h="156">
                  <a:moveTo>
                    <a:pt x="9" y="30"/>
                  </a:moveTo>
                  <a:lnTo>
                    <a:pt x="68" y="43"/>
                  </a:lnTo>
                  <a:lnTo>
                    <a:pt x="117" y="49"/>
                  </a:lnTo>
                  <a:lnTo>
                    <a:pt x="175" y="78"/>
                  </a:lnTo>
                  <a:lnTo>
                    <a:pt x="239" y="108"/>
                  </a:lnTo>
                  <a:lnTo>
                    <a:pt x="302" y="108"/>
                  </a:lnTo>
                  <a:lnTo>
                    <a:pt x="357" y="108"/>
                  </a:lnTo>
                  <a:lnTo>
                    <a:pt x="414" y="133"/>
                  </a:lnTo>
                  <a:lnTo>
                    <a:pt x="460" y="156"/>
                  </a:lnTo>
                  <a:lnTo>
                    <a:pt x="517" y="156"/>
                  </a:lnTo>
                  <a:lnTo>
                    <a:pt x="572" y="146"/>
                  </a:lnTo>
                  <a:lnTo>
                    <a:pt x="644" y="108"/>
                  </a:lnTo>
                  <a:lnTo>
                    <a:pt x="572" y="83"/>
                  </a:lnTo>
                  <a:lnTo>
                    <a:pt x="460" y="64"/>
                  </a:lnTo>
                  <a:lnTo>
                    <a:pt x="380" y="49"/>
                  </a:lnTo>
                  <a:lnTo>
                    <a:pt x="302" y="40"/>
                  </a:lnTo>
                  <a:lnTo>
                    <a:pt x="239" y="49"/>
                  </a:lnTo>
                  <a:lnTo>
                    <a:pt x="195" y="30"/>
                  </a:lnTo>
                  <a:lnTo>
                    <a:pt x="131" y="5"/>
                  </a:lnTo>
                  <a:lnTo>
                    <a:pt x="59" y="0"/>
                  </a:lnTo>
                  <a:lnTo>
                    <a:pt x="0" y="5"/>
                  </a:lnTo>
                  <a:lnTo>
                    <a:pt x="9"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41" name="Freeform 113"/>
            <p:cNvSpPr>
              <a:spLocks/>
            </p:cNvSpPr>
            <p:nvPr/>
          </p:nvSpPr>
          <p:spPr bwMode="auto">
            <a:xfrm>
              <a:off x="3711576" y="4937126"/>
              <a:ext cx="2290763" cy="195263"/>
            </a:xfrm>
            <a:custGeom>
              <a:avLst/>
              <a:gdLst>
                <a:gd name="T0" fmla="*/ 1201 w 2886"/>
                <a:gd name="T1" fmla="*/ 0 h 245"/>
                <a:gd name="T2" fmla="*/ 1260 w 2886"/>
                <a:gd name="T3" fmla="*/ 12 h 245"/>
                <a:gd name="T4" fmla="*/ 1316 w 2886"/>
                <a:gd name="T5" fmla="*/ 15 h 245"/>
                <a:gd name="T6" fmla="*/ 1362 w 2886"/>
                <a:gd name="T7" fmla="*/ 20 h 245"/>
                <a:gd name="T8" fmla="*/ 1401 w 2886"/>
                <a:gd name="T9" fmla="*/ 30 h 245"/>
                <a:gd name="T10" fmla="*/ 1426 w 2886"/>
                <a:gd name="T11" fmla="*/ 39 h 245"/>
                <a:gd name="T12" fmla="*/ 1438 w 2886"/>
                <a:gd name="T13" fmla="*/ 54 h 245"/>
                <a:gd name="T14" fmla="*/ 1443 w 2886"/>
                <a:gd name="T15" fmla="*/ 69 h 245"/>
                <a:gd name="T16" fmla="*/ 1436 w 2886"/>
                <a:gd name="T17" fmla="*/ 78 h 245"/>
                <a:gd name="T18" fmla="*/ 1423 w 2886"/>
                <a:gd name="T19" fmla="*/ 86 h 245"/>
                <a:gd name="T20" fmla="*/ 1387 w 2886"/>
                <a:gd name="T21" fmla="*/ 93 h 245"/>
                <a:gd name="T22" fmla="*/ 1313 w 2886"/>
                <a:gd name="T23" fmla="*/ 98 h 245"/>
                <a:gd name="T24" fmla="*/ 1201 w 2886"/>
                <a:gd name="T25" fmla="*/ 103 h 245"/>
                <a:gd name="T26" fmla="*/ 1074 w 2886"/>
                <a:gd name="T27" fmla="*/ 106 h 245"/>
                <a:gd name="T28" fmla="*/ 891 w 2886"/>
                <a:gd name="T29" fmla="*/ 112 h 245"/>
                <a:gd name="T30" fmla="*/ 730 w 2886"/>
                <a:gd name="T31" fmla="*/ 123 h 245"/>
                <a:gd name="T32" fmla="*/ 522 w 2886"/>
                <a:gd name="T33" fmla="*/ 117 h 245"/>
                <a:gd name="T34" fmla="*/ 337 w 2886"/>
                <a:gd name="T35" fmla="*/ 117 h 245"/>
                <a:gd name="T36" fmla="*/ 215 w 2886"/>
                <a:gd name="T37" fmla="*/ 112 h 245"/>
                <a:gd name="T38" fmla="*/ 122 w 2886"/>
                <a:gd name="T39" fmla="*/ 108 h 245"/>
                <a:gd name="T40" fmla="*/ 41 w 2886"/>
                <a:gd name="T41" fmla="*/ 103 h 245"/>
                <a:gd name="T42" fmla="*/ 15 w 2886"/>
                <a:gd name="T43" fmla="*/ 101 h 245"/>
                <a:gd name="T44" fmla="*/ 0 w 2886"/>
                <a:gd name="T45" fmla="*/ 89 h 245"/>
                <a:gd name="T46" fmla="*/ 15 w 2886"/>
                <a:gd name="T47" fmla="*/ 78 h 245"/>
                <a:gd name="T48" fmla="*/ 37 w 2886"/>
                <a:gd name="T49" fmla="*/ 83 h 245"/>
                <a:gd name="T50" fmla="*/ 200 w 2886"/>
                <a:gd name="T51" fmla="*/ 78 h 245"/>
                <a:gd name="T52" fmla="*/ 385 w 2886"/>
                <a:gd name="T53" fmla="*/ 78 h 245"/>
                <a:gd name="T54" fmla="*/ 503 w 2886"/>
                <a:gd name="T55" fmla="*/ 81 h 245"/>
                <a:gd name="T56" fmla="*/ 613 w 2886"/>
                <a:gd name="T57" fmla="*/ 83 h 245"/>
                <a:gd name="T58" fmla="*/ 767 w 2886"/>
                <a:gd name="T59" fmla="*/ 81 h 245"/>
                <a:gd name="T60" fmla="*/ 930 w 2886"/>
                <a:gd name="T61" fmla="*/ 71 h 245"/>
                <a:gd name="T62" fmla="*/ 1089 w 2886"/>
                <a:gd name="T63" fmla="*/ 67 h 245"/>
                <a:gd name="T64" fmla="*/ 1213 w 2886"/>
                <a:gd name="T65" fmla="*/ 64 h 245"/>
                <a:gd name="T66" fmla="*/ 1201 w 2886"/>
                <a:gd name="T67" fmla="*/ 0 h 245"/>
                <a:gd name="T68" fmla="*/ 1201 w 2886"/>
                <a:gd name="T69" fmla="*/ 0 h 24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886" h="245">
                  <a:moveTo>
                    <a:pt x="2401" y="0"/>
                  </a:moveTo>
                  <a:lnTo>
                    <a:pt x="2519" y="24"/>
                  </a:lnTo>
                  <a:lnTo>
                    <a:pt x="2631" y="30"/>
                  </a:lnTo>
                  <a:lnTo>
                    <a:pt x="2724" y="40"/>
                  </a:lnTo>
                  <a:lnTo>
                    <a:pt x="2802" y="59"/>
                  </a:lnTo>
                  <a:lnTo>
                    <a:pt x="2852" y="78"/>
                  </a:lnTo>
                  <a:lnTo>
                    <a:pt x="2876" y="108"/>
                  </a:lnTo>
                  <a:lnTo>
                    <a:pt x="2886" y="137"/>
                  </a:lnTo>
                  <a:lnTo>
                    <a:pt x="2871" y="156"/>
                  </a:lnTo>
                  <a:lnTo>
                    <a:pt x="2846" y="171"/>
                  </a:lnTo>
                  <a:lnTo>
                    <a:pt x="2774" y="186"/>
                  </a:lnTo>
                  <a:lnTo>
                    <a:pt x="2626" y="196"/>
                  </a:lnTo>
                  <a:lnTo>
                    <a:pt x="2401" y="205"/>
                  </a:lnTo>
                  <a:lnTo>
                    <a:pt x="2148" y="211"/>
                  </a:lnTo>
                  <a:lnTo>
                    <a:pt x="1782" y="224"/>
                  </a:lnTo>
                  <a:lnTo>
                    <a:pt x="1460" y="245"/>
                  </a:lnTo>
                  <a:lnTo>
                    <a:pt x="1044" y="234"/>
                  </a:lnTo>
                  <a:lnTo>
                    <a:pt x="673" y="234"/>
                  </a:lnTo>
                  <a:lnTo>
                    <a:pt x="430" y="224"/>
                  </a:lnTo>
                  <a:lnTo>
                    <a:pt x="244" y="215"/>
                  </a:lnTo>
                  <a:lnTo>
                    <a:pt x="82" y="205"/>
                  </a:lnTo>
                  <a:lnTo>
                    <a:pt x="29" y="201"/>
                  </a:lnTo>
                  <a:lnTo>
                    <a:pt x="0" y="177"/>
                  </a:lnTo>
                  <a:lnTo>
                    <a:pt x="29" y="156"/>
                  </a:lnTo>
                  <a:lnTo>
                    <a:pt x="73" y="165"/>
                  </a:lnTo>
                  <a:lnTo>
                    <a:pt x="400" y="156"/>
                  </a:lnTo>
                  <a:lnTo>
                    <a:pt x="770" y="156"/>
                  </a:lnTo>
                  <a:lnTo>
                    <a:pt x="1006" y="161"/>
                  </a:lnTo>
                  <a:lnTo>
                    <a:pt x="1225" y="165"/>
                  </a:lnTo>
                  <a:lnTo>
                    <a:pt x="1533" y="161"/>
                  </a:lnTo>
                  <a:lnTo>
                    <a:pt x="1860" y="142"/>
                  </a:lnTo>
                  <a:lnTo>
                    <a:pt x="2177" y="133"/>
                  </a:lnTo>
                  <a:lnTo>
                    <a:pt x="2426" y="127"/>
                  </a:lnTo>
                  <a:lnTo>
                    <a:pt x="240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42" name="Freeform 114"/>
            <p:cNvSpPr>
              <a:spLocks/>
            </p:cNvSpPr>
            <p:nvPr/>
          </p:nvSpPr>
          <p:spPr bwMode="auto">
            <a:xfrm>
              <a:off x="4459288" y="1798638"/>
              <a:ext cx="1309688" cy="1630363"/>
            </a:xfrm>
            <a:custGeom>
              <a:avLst/>
              <a:gdLst>
                <a:gd name="T0" fmla="*/ 11 w 1650"/>
                <a:gd name="T1" fmla="*/ 961 h 2055"/>
                <a:gd name="T2" fmla="*/ 74 w 1650"/>
                <a:gd name="T3" fmla="*/ 967 h 2055"/>
                <a:gd name="T4" fmla="*/ 201 w 1650"/>
                <a:gd name="T5" fmla="*/ 982 h 2055"/>
                <a:gd name="T6" fmla="*/ 278 w 1650"/>
                <a:gd name="T7" fmla="*/ 999 h 2055"/>
                <a:gd name="T8" fmla="*/ 363 w 1650"/>
                <a:gd name="T9" fmla="*/ 1013 h 2055"/>
                <a:gd name="T10" fmla="*/ 471 w 1650"/>
                <a:gd name="T11" fmla="*/ 1023 h 2055"/>
                <a:gd name="T12" fmla="*/ 535 w 1650"/>
                <a:gd name="T13" fmla="*/ 1027 h 2055"/>
                <a:gd name="T14" fmla="*/ 580 w 1650"/>
                <a:gd name="T15" fmla="*/ 1020 h 2055"/>
                <a:gd name="T16" fmla="*/ 612 w 1650"/>
                <a:gd name="T17" fmla="*/ 996 h 2055"/>
                <a:gd name="T18" fmla="*/ 643 w 1650"/>
                <a:gd name="T19" fmla="*/ 949 h 2055"/>
                <a:gd name="T20" fmla="*/ 686 w 1650"/>
                <a:gd name="T21" fmla="*/ 866 h 2055"/>
                <a:gd name="T22" fmla="*/ 717 w 1650"/>
                <a:gd name="T23" fmla="*/ 767 h 2055"/>
                <a:gd name="T24" fmla="*/ 738 w 1650"/>
                <a:gd name="T25" fmla="*/ 690 h 2055"/>
                <a:gd name="T26" fmla="*/ 755 w 1650"/>
                <a:gd name="T27" fmla="*/ 598 h 2055"/>
                <a:gd name="T28" fmla="*/ 759 w 1650"/>
                <a:gd name="T29" fmla="*/ 489 h 2055"/>
                <a:gd name="T30" fmla="*/ 766 w 1650"/>
                <a:gd name="T31" fmla="*/ 390 h 2055"/>
                <a:gd name="T32" fmla="*/ 769 w 1650"/>
                <a:gd name="T33" fmla="*/ 302 h 2055"/>
                <a:gd name="T34" fmla="*/ 777 w 1650"/>
                <a:gd name="T35" fmla="*/ 218 h 2055"/>
                <a:gd name="T36" fmla="*/ 802 w 1650"/>
                <a:gd name="T37" fmla="*/ 134 h 2055"/>
                <a:gd name="T38" fmla="*/ 819 w 1650"/>
                <a:gd name="T39" fmla="*/ 81 h 2055"/>
                <a:gd name="T40" fmla="*/ 825 w 1650"/>
                <a:gd name="T41" fmla="*/ 35 h 2055"/>
                <a:gd name="T42" fmla="*/ 812 w 1650"/>
                <a:gd name="T43" fmla="*/ 4 h 2055"/>
                <a:gd name="T44" fmla="*/ 763 w 1650"/>
                <a:gd name="T45" fmla="*/ 0 h 2055"/>
                <a:gd name="T46" fmla="*/ 689 w 1650"/>
                <a:gd name="T47" fmla="*/ 18 h 2055"/>
                <a:gd name="T48" fmla="*/ 591 w 1650"/>
                <a:gd name="T49" fmla="*/ 18 h 2055"/>
                <a:gd name="T50" fmla="*/ 479 w 1650"/>
                <a:gd name="T51" fmla="*/ 10 h 2055"/>
                <a:gd name="T52" fmla="*/ 440 w 1650"/>
                <a:gd name="T53" fmla="*/ 18 h 2055"/>
                <a:gd name="T54" fmla="*/ 432 w 1650"/>
                <a:gd name="T55" fmla="*/ 43 h 2055"/>
                <a:gd name="T56" fmla="*/ 450 w 1650"/>
                <a:gd name="T57" fmla="*/ 49 h 2055"/>
                <a:gd name="T58" fmla="*/ 527 w 1650"/>
                <a:gd name="T59" fmla="*/ 53 h 2055"/>
                <a:gd name="T60" fmla="*/ 632 w 1650"/>
                <a:gd name="T61" fmla="*/ 64 h 2055"/>
                <a:gd name="T62" fmla="*/ 713 w 1650"/>
                <a:gd name="T63" fmla="*/ 64 h 2055"/>
                <a:gd name="T64" fmla="*/ 755 w 1650"/>
                <a:gd name="T65" fmla="*/ 53 h 2055"/>
                <a:gd name="T66" fmla="*/ 798 w 1650"/>
                <a:gd name="T67" fmla="*/ 56 h 2055"/>
                <a:gd name="T68" fmla="*/ 763 w 1650"/>
                <a:gd name="T69" fmla="*/ 134 h 2055"/>
                <a:gd name="T70" fmla="*/ 738 w 1650"/>
                <a:gd name="T71" fmla="*/ 229 h 2055"/>
                <a:gd name="T72" fmla="*/ 721 w 1650"/>
                <a:gd name="T73" fmla="*/ 376 h 2055"/>
                <a:gd name="T74" fmla="*/ 717 w 1650"/>
                <a:gd name="T75" fmla="*/ 521 h 2055"/>
                <a:gd name="T76" fmla="*/ 699 w 1650"/>
                <a:gd name="T77" fmla="*/ 651 h 2055"/>
                <a:gd name="T78" fmla="*/ 671 w 1650"/>
                <a:gd name="T79" fmla="*/ 763 h 2055"/>
                <a:gd name="T80" fmla="*/ 640 w 1650"/>
                <a:gd name="T81" fmla="*/ 844 h 2055"/>
                <a:gd name="T82" fmla="*/ 608 w 1650"/>
                <a:gd name="T83" fmla="*/ 928 h 2055"/>
                <a:gd name="T84" fmla="*/ 566 w 1650"/>
                <a:gd name="T85" fmla="*/ 971 h 2055"/>
                <a:gd name="T86" fmla="*/ 496 w 1650"/>
                <a:gd name="T87" fmla="*/ 978 h 2055"/>
                <a:gd name="T88" fmla="*/ 376 w 1650"/>
                <a:gd name="T89" fmla="*/ 974 h 2055"/>
                <a:gd name="T90" fmla="*/ 235 w 1650"/>
                <a:gd name="T91" fmla="*/ 953 h 2055"/>
                <a:gd name="T92" fmla="*/ 158 w 1650"/>
                <a:gd name="T93" fmla="*/ 943 h 2055"/>
                <a:gd name="T94" fmla="*/ 60 w 1650"/>
                <a:gd name="T95" fmla="*/ 936 h 2055"/>
                <a:gd name="T96" fmla="*/ 15 w 1650"/>
                <a:gd name="T97" fmla="*/ 936 h 2055"/>
                <a:gd name="T98" fmla="*/ 0 w 1650"/>
                <a:gd name="T99" fmla="*/ 943 h 2055"/>
                <a:gd name="T100" fmla="*/ 11 w 1650"/>
                <a:gd name="T101" fmla="*/ 961 h 2055"/>
                <a:gd name="T102" fmla="*/ 11 w 1650"/>
                <a:gd name="T103" fmla="*/ 961 h 205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1650" h="2055">
                  <a:moveTo>
                    <a:pt x="21" y="1922"/>
                  </a:moveTo>
                  <a:lnTo>
                    <a:pt x="147" y="1935"/>
                  </a:lnTo>
                  <a:lnTo>
                    <a:pt x="401" y="1964"/>
                  </a:lnTo>
                  <a:lnTo>
                    <a:pt x="555" y="1998"/>
                  </a:lnTo>
                  <a:lnTo>
                    <a:pt x="725" y="2026"/>
                  </a:lnTo>
                  <a:lnTo>
                    <a:pt x="941" y="2047"/>
                  </a:lnTo>
                  <a:lnTo>
                    <a:pt x="1069" y="2055"/>
                  </a:lnTo>
                  <a:lnTo>
                    <a:pt x="1160" y="2040"/>
                  </a:lnTo>
                  <a:lnTo>
                    <a:pt x="1223" y="1992"/>
                  </a:lnTo>
                  <a:lnTo>
                    <a:pt x="1285" y="1899"/>
                  </a:lnTo>
                  <a:lnTo>
                    <a:pt x="1371" y="1732"/>
                  </a:lnTo>
                  <a:lnTo>
                    <a:pt x="1434" y="1534"/>
                  </a:lnTo>
                  <a:lnTo>
                    <a:pt x="1475" y="1380"/>
                  </a:lnTo>
                  <a:lnTo>
                    <a:pt x="1510" y="1196"/>
                  </a:lnTo>
                  <a:lnTo>
                    <a:pt x="1517" y="979"/>
                  </a:lnTo>
                  <a:lnTo>
                    <a:pt x="1532" y="781"/>
                  </a:lnTo>
                  <a:lnTo>
                    <a:pt x="1538" y="605"/>
                  </a:lnTo>
                  <a:lnTo>
                    <a:pt x="1553" y="437"/>
                  </a:lnTo>
                  <a:lnTo>
                    <a:pt x="1603" y="268"/>
                  </a:lnTo>
                  <a:lnTo>
                    <a:pt x="1637" y="162"/>
                  </a:lnTo>
                  <a:lnTo>
                    <a:pt x="1650" y="70"/>
                  </a:lnTo>
                  <a:lnTo>
                    <a:pt x="1624" y="8"/>
                  </a:lnTo>
                  <a:lnTo>
                    <a:pt x="1525" y="0"/>
                  </a:lnTo>
                  <a:lnTo>
                    <a:pt x="1377" y="36"/>
                  </a:lnTo>
                  <a:lnTo>
                    <a:pt x="1181" y="36"/>
                  </a:lnTo>
                  <a:lnTo>
                    <a:pt x="957" y="21"/>
                  </a:lnTo>
                  <a:lnTo>
                    <a:pt x="879" y="36"/>
                  </a:lnTo>
                  <a:lnTo>
                    <a:pt x="863" y="86"/>
                  </a:lnTo>
                  <a:lnTo>
                    <a:pt x="899" y="99"/>
                  </a:lnTo>
                  <a:lnTo>
                    <a:pt x="1053" y="107"/>
                  </a:lnTo>
                  <a:lnTo>
                    <a:pt x="1264" y="128"/>
                  </a:lnTo>
                  <a:lnTo>
                    <a:pt x="1426" y="128"/>
                  </a:lnTo>
                  <a:lnTo>
                    <a:pt x="1510" y="107"/>
                  </a:lnTo>
                  <a:lnTo>
                    <a:pt x="1595" y="112"/>
                  </a:lnTo>
                  <a:lnTo>
                    <a:pt x="1525" y="268"/>
                  </a:lnTo>
                  <a:lnTo>
                    <a:pt x="1475" y="458"/>
                  </a:lnTo>
                  <a:lnTo>
                    <a:pt x="1441" y="753"/>
                  </a:lnTo>
                  <a:lnTo>
                    <a:pt x="1434" y="1042"/>
                  </a:lnTo>
                  <a:lnTo>
                    <a:pt x="1398" y="1302"/>
                  </a:lnTo>
                  <a:lnTo>
                    <a:pt x="1342" y="1527"/>
                  </a:lnTo>
                  <a:lnTo>
                    <a:pt x="1280" y="1688"/>
                  </a:lnTo>
                  <a:lnTo>
                    <a:pt x="1215" y="1857"/>
                  </a:lnTo>
                  <a:lnTo>
                    <a:pt x="1131" y="1943"/>
                  </a:lnTo>
                  <a:lnTo>
                    <a:pt x="991" y="1956"/>
                  </a:lnTo>
                  <a:lnTo>
                    <a:pt x="751" y="1949"/>
                  </a:lnTo>
                  <a:lnTo>
                    <a:pt x="470" y="1907"/>
                  </a:lnTo>
                  <a:lnTo>
                    <a:pt x="316" y="1886"/>
                  </a:lnTo>
                  <a:lnTo>
                    <a:pt x="120" y="1872"/>
                  </a:lnTo>
                  <a:lnTo>
                    <a:pt x="29" y="1872"/>
                  </a:lnTo>
                  <a:lnTo>
                    <a:pt x="0" y="1886"/>
                  </a:lnTo>
                  <a:lnTo>
                    <a:pt x="21" y="192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43" name="Freeform 115"/>
            <p:cNvSpPr>
              <a:spLocks/>
            </p:cNvSpPr>
            <p:nvPr/>
          </p:nvSpPr>
          <p:spPr bwMode="auto">
            <a:xfrm>
              <a:off x="5468938" y="2479676"/>
              <a:ext cx="322263" cy="982663"/>
            </a:xfrm>
            <a:custGeom>
              <a:avLst/>
              <a:gdLst>
                <a:gd name="T0" fmla="*/ 0 w 407"/>
                <a:gd name="T1" fmla="*/ 615 h 1238"/>
                <a:gd name="T2" fmla="*/ 27 w 407"/>
                <a:gd name="T3" fmla="*/ 619 h 1238"/>
                <a:gd name="T4" fmla="*/ 56 w 407"/>
                <a:gd name="T5" fmla="*/ 594 h 1238"/>
                <a:gd name="T6" fmla="*/ 81 w 407"/>
                <a:gd name="T7" fmla="*/ 542 h 1238"/>
                <a:gd name="T8" fmla="*/ 116 w 407"/>
                <a:gd name="T9" fmla="*/ 493 h 1238"/>
                <a:gd name="T10" fmla="*/ 133 w 407"/>
                <a:gd name="T11" fmla="*/ 458 h 1238"/>
                <a:gd name="T12" fmla="*/ 133 w 407"/>
                <a:gd name="T13" fmla="*/ 429 h 1238"/>
                <a:gd name="T14" fmla="*/ 151 w 407"/>
                <a:gd name="T15" fmla="*/ 404 h 1238"/>
                <a:gd name="T16" fmla="*/ 158 w 407"/>
                <a:gd name="T17" fmla="*/ 334 h 1238"/>
                <a:gd name="T18" fmla="*/ 178 w 407"/>
                <a:gd name="T19" fmla="*/ 292 h 1238"/>
                <a:gd name="T20" fmla="*/ 182 w 407"/>
                <a:gd name="T21" fmla="*/ 257 h 1238"/>
                <a:gd name="T22" fmla="*/ 176 w 407"/>
                <a:gd name="T23" fmla="*/ 208 h 1238"/>
                <a:gd name="T24" fmla="*/ 189 w 407"/>
                <a:gd name="T25" fmla="*/ 172 h 1238"/>
                <a:gd name="T26" fmla="*/ 203 w 407"/>
                <a:gd name="T27" fmla="*/ 133 h 1238"/>
                <a:gd name="T28" fmla="*/ 197 w 407"/>
                <a:gd name="T29" fmla="*/ 92 h 1238"/>
                <a:gd name="T30" fmla="*/ 197 w 407"/>
                <a:gd name="T31" fmla="*/ 56 h 1238"/>
                <a:gd name="T32" fmla="*/ 200 w 407"/>
                <a:gd name="T33" fmla="*/ 21 h 1238"/>
                <a:gd name="T34" fmla="*/ 182 w 407"/>
                <a:gd name="T35" fmla="*/ 0 h 1238"/>
                <a:gd name="T36" fmla="*/ 168 w 407"/>
                <a:gd name="T37" fmla="*/ 21 h 1238"/>
                <a:gd name="T38" fmla="*/ 161 w 407"/>
                <a:gd name="T39" fmla="*/ 67 h 1238"/>
                <a:gd name="T40" fmla="*/ 168 w 407"/>
                <a:gd name="T41" fmla="*/ 113 h 1238"/>
                <a:gd name="T42" fmla="*/ 161 w 407"/>
                <a:gd name="T43" fmla="*/ 152 h 1238"/>
                <a:gd name="T44" fmla="*/ 147 w 407"/>
                <a:gd name="T45" fmla="*/ 193 h 1238"/>
                <a:gd name="T46" fmla="*/ 143 w 407"/>
                <a:gd name="T47" fmla="*/ 236 h 1238"/>
                <a:gd name="T48" fmla="*/ 140 w 407"/>
                <a:gd name="T49" fmla="*/ 274 h 1238"/>
                <a:gd name="T50" fmla="*/ 119 w 407"/>
                <a:gd name="T51" fmla="*/ 306 h 1238"/>
                <a:gd name="T52" fmla="*/ 116 w 407"/>
                <a:gd name="T53" fmla="*/ 352 h 1238"/>
                <a:gd name="T54" fmla="*/ 119 w 407"/>
                <a:gd name="T55" fmla="*/ 383 h 1238"/>
                <a:gd name="T56" fmla="*/ 95 w 407"/>
                <a:gd name="T57" fmla="*/ 422 h 1238"/>
                <a:gd name="T58" fmla="*/ 84 w 407"/>
                <a:gd name="T59" fmla="*/ 458 h 1238"/>
                <a:gd name="T60" fmla="*/ 77 w 407"/>
                <a:gd name="T61" fmla="*/ 493 h 1238"/>
                <a:gd name="T62" fmla="*/ 49 w 407"/>
                <a:gd name="T63" fmla="*/ 528 h 1238"/>
                <a:gd name="T64" fmla="*/ 31 w 407"/>
                <a:gd name="T65" fmla="*/ 545 h 1238"/>
                <a:gd name="T66" fmla="*/ 24 w 407"/>
                <a:gd name="T67" fmla="*/ 577 h 1238"/>
                <a:gd name="T68" fmla="*/ 0 w 407"/>
                <a:gd name="T69" fmla="*/ 598 h 1238"/>
                <a:gd name="T70" fmla="*/ 0 w 407"/>
                <a:gd name="T71" fmla="*/ 615 h 1238"/>
                <a:gd name="T72" fmla="*/ 0 w 407"/>
                <a:gd name="T73" fmla="*/ 615 h 123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407" h="1238">
                  <a:moveTo>
                    <a:pt x="0" y="1230"/>
                  </a:moveTo>
                  <a:lnTo>
                    <a:pt x="55" y="1238"/>
                  </a:lnTo>
                  <a:lnTo>
                    <a:pt x="112" y="1188"/>
                  </a:lnTo>
                  <a:lnTo>
                    <a:pt x="162" y="1084"/>
                  </a:lnTo>
                  <a:lnTo>
                    <a:pt x="232" y="985"/>
                  </a:lnTo>
                  <a:lnTo>
                    <a:pt x="266" y="915"/>
                  </a:lnTo>
                  <a:lnTo>
                    <a:pt x="266" y="858"/>
                  </a:lnTo>
                  <a:lnTo>
                    <a:pt x="302" y="808"/>
                  </a:lnTo>
                  <a:lnTo>
                    <a:pt x="316" y="668"/>
                  </a:lnTo>
                  <a:lnTo>
                    <a:pt x="357" y="584"/>
                  </a:lnTo>
                  <a:lnTo>
                    <a:pt x="365" y="514"/>
                  </a:lnTo>
                  <a:lnTo>
                    <a:pt x="352" y="415"/>
                  </a:lnTo>
                  <a:lnTo>
                    <a:pt x="378" y="344"/>
                  </a:lnTo>
                  <a:lnTo>
                    <a:pt x="407" y="266"/>
                  </a:lnTo>
                  <a:lnTo>
                    <a:pt x="394" y="183"/>
                  </a:lnTo>
                  <a:lnTo>
                    <a:pt x="394" y="112"/>
                  </a:lnTo>
                  <a:lnTo>
                    <a:pt x="401" y="42"/>
                  </a:lnTo>
                  <a:lnTo>
                    <a:pt x="365" y="0"/>
                  </a:lnTo>
                  <a:lnTo>
                    <a:pt x="337" y="42"/>
                  </a:lnTo>
                  <a:lnTo>
                    <a:pt x="323" y="133"/>
                  </a:lnTo>
                  <a:lnTo>
                    <a:pt x="337" y="225"/>
                  </a:lnTo>
                  <a:lnTo>
                    <a:pt x="323" y="303"/>
                  </a:lnTo>
                  <a:lnTo>
                    <a:pt x="295" y="386"/>
                  </a:lnTo>
                  <a:lnTo>
                    <a:pt x="287" y="472"/>
                  </a:lnTo>
                  <a:lnTo>
                    <a:pt x="281" y="548"/>
                  </a:lnTo>
                  <a:lnTo>
                    <a:pt x="238" y="612"/>
                  </a:lnTo>
                  <a:lnTo>
                    <a:pt x="232" y="704"/>
                  </a:lnTo>
                  <a:lnTo>
                    <a:pt x="238" y="766"/>
                  </a:lnTo>
                  <a:lnTo>
                    <a:pt x="190" y="844"/>
                  </a:lnTo>
                  <a:lnTo>
                    <a:pt x="169" y="915"/>
                  </a:lnTo>
                  <a:lnTo>
                    <a:pt x="154" y="985"/>
                  </a:lnTo>
                  <a:lnTo>
                    <a:pt x="99" y="1055"/>
                  </a:lnTo>
                  <a:lnTo>
                    <a:pt x="63" y="1090"/>
                  </a:lnTo>
                  <a:lnTo>
                    <a:pt x="49" y="1154"/>
                  </a:lnTo>
                  <a:lnTo>
                    <a:pt x="0" y="1196"/>
                  </a:lnTo>
                  <a:lnTo>
                    <a:pt x="0" y="12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44" name="Freeform 116"/>
            <p:cNvSpPr>
              <a:spLocks/>
            </p:cNvSpPr>
            <p:nvPr/>
          </p:nvSpPr>
          <p:spPr bwMode="auto">
            <a:xfrm>
              <a:off x="3314701" y="2266951"/>
              <a:ext cx="1276350" cy="1139825"/>
            </a:xfrm>
            <a:custGeom>
              <a:avLst/>
              <a:gdLst>
                <a:gd name="T0" fmla="*/ 804 w 1608"/>
                <a:gd name="T1" fmla="*/ 595 h 1435"/>
                <a:gd name="T2" fmla="*/ 752 w 1608"/>
                <a:gd name="T3" fmla="*/ 612 h 1435"/>
                <a:gd name="T4" fmla="*/ 696 w 1608"/>
                <a:gd name="T5" fmla="*/ 644 h 1435"/>
                <a:gd name="T6" fmla="*/ 646 w 1608"/>
                <a:gd name="T7" fmla="*/ 666 h 1435"/>
                <a:gd name="T8" fmla="*/ 580 w 1608"/>
                <a:gd name="T9" fmla="*/ 679 h 1435"/>
                <a:gd name="T10" fmla="*/ 506 w 1608"/>
                <a:gd name="T11" fmla="*/ 693 h 1435"/>
                <a:gd name="T12" fmla="*/ 422 w 1608"/>
                <a:gd name="T13" fmla="*/ 711 h 1435"/>
                <a:gd name="T14" fmla="*/ 348 w 1608"/>
                <a:gd name="T15" fmla="*/ 718 h 1435"/>
                <a:gd name="T16" fmla="*/ 263 w 1608"/>
                <a:gd name="T17" fmla="*/ 718 h 1435"/>
                <a:gd name="T18" fmla="*/ 203 w 1608"/>
                <a:gd name="T19" fmla="*/ 708 h 1435"/>
                <a:gd name="T20" fmla="*/ 158 w 1608"/>
                <a:gd name="T21" fmla="*/ 679 h 1435"/>
                <a:gd name="T22" fmla="*/ 130 w 1608"/>
                <a:gd name="T23" fmla="*/ 637 h 1435"/>
                <a:gd name="T24" fmla="*/ 109 w 1608"/>
                <a:gd name="T25" fmla="*/ 542 h 1435"/>
                <a:gd name="T26" fmla="*/ 95 w 1608"/>
                <a:gd name="T27" fmla="*/ 437 h 1435"/>
                <a:gd name="T28" fmla="*/ 74 w 1608"/>
                <a:gd name="T29" fmla="*/ 317 h 1435"/>
                <a:gd name="T30" fmla="*/ 49 w 1608"/>
                <a:gd name="T31" fmla="*/ 201 h 1435"/>
                <a:gd name="T32" fmla="*/ 29 w 1608"/>
                <a:gd name="T33" fmla="*/ 114 h 1435"/>
                <a:gd name="T34" fmla="*/ 10 w 1608"/>
                <a:gd name="T35" fmla="*/ 50 h 1435"/>
                <a:gd name="T36" fmla="*/ 0 w 1608"/>
                <a:gd name="T37" fmla="*/ 21 h 1435"/>
                <a:gd name="T38" fmla="*/ 7 w 1608"/>
                <a:gd name="T39" fmla="*/ 0 h 1435"/>
                <a:gd name="T40" fmla="*/ 77 w 1608"/>
                <a:gd name="T41" fmla="*/ 7 h 1435"/>
                <a:gd name="T42" fmla="*/ 85 w 1608"/>
                <a:gd name="T43" fmla="*/ 29 h 1435"/>
                <a:gd name="T44" fmla="*/ 35 w 1608"/>
                <a:gd name="T45" fmla="*/ 36 h 1435"/>
                <a:gd name="T46" fmla="*/ 67 w 1608"/>
                <a:gd name="T47" fmla="*/ 134 h 1435"/>
                <a:gd name="T48" fmla="*/ 91 w 1608"/>
                <a:gd name="T49" fmla="*/ 254 h 1435"/>
                <a:gd name="T50" fmla="*/ 116 w 1608"/>
                <a:gd name="T51" fmla="*/ 381 h 1435"/>
                <a:gd name="T52" fmla="*/ 130 w 1608"/>
                <a:gd name="T53" fmla="*/ 486 h 1435"/>
                <a:gd name="T54" fmla="*/ 143 w 1608"/>
                <a:gd name="T55" fmla="*/ 544 h 1435"/>
                <a:gd name="T56" fmla="*/ 165 w 1608"/>
                <a:gd name="T57" fmla="*/ 604 h 1435"/>
                <a:gd name="T58" fmla="*/ 182 w 1608"/>
                <a:gd name="T59" fmla="*/ 651 h 1435"/>
                <a:gd name="T60" fmla="*/ 207 w 1608"/>
                <a:gd name="T61" fmla="*/ 672 h 1435"/>
                <a:gd name="T62" fmla="*/ 260 w 1608"/>
                <a:gd name="T63" fmla="*/ 676 h 1435"/>
                <a:gd name="T64" fmla="*/ 330 w 1608"/>
                <a:gd name="T65" fmla="*/ 676 h 1435"/>
                <a:gd name="T66" fmla="*/ 432 w 1608"/>
                <a:gd name="T67" fmla="*/ 662 h 1435"/>
                <a:gd name="T68" fmla="*/ 516 w 1608"/>
                <a:gd name="T69" fmla="*/ 648 h 1435"/>
                <a:gd name="T70" fmla="*/ 586 w 1608"/>
                <a:gd name="T71" fmla="*/ 633 h 1435"/>
                <a:gd name="T72" fmla="*/ 648 w 1608"/>
                <a:gd name="T73" fmla="*/ 615 h 1435"/>
                <a:gd name="T74" fmla="*/ 702 w 1608"/>
                <a:gd name="T75" fmla="*/ 598 h 1435"/>
                <a:gd name="T76" fmla="*/ 741 w 1608"/>
                <a:gd name="T77" fmla="*/ 592 h 1435"/>
                <a:gd name="T78" fmla="*/ 777 w 1608"/>
                <a:gd name="T79" fmla="*/ 592 h 1435"/>
                <a:gd name="T80" fmla="*/ 804 w 1608"/>
                <a:gd name="T81" fmla="*/ 595 h 1435"/>
                <a:gd name="T82" fmla="*/ 804 w 1608"/>
                <a:gd name="T83" fmla="*/ 595 h 143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608" h="1435">
                  <a:moveTo>
                    <a:pt x="1608" y="1190"/>
                  </a:moveTo>
                  <a:lnTo>
                    <a:pt x="1503" y="1224"/>
                  </a:lnTo>
                  <a:lnTo>
                    <a:pt x="1391" y="1287"/>
                  </a:lnTo>
                  <a:lnTo>
                    <a:pt x="1292" y="1331"/>
                  </a:lnTo>
                  <a:lnTo>
                    <a:pt x="1159" y="1358"/>
                  </a:lnTo>
                  <a:lnTo>
                    <a:pt x="1011" y="1386"/>
                  </a:lnTo>
                  <a:lnTo>
                    <a:pt x="844" y="1422"/>
                  </a:lnTo>
                  <a:lnTo>
                    <a:pt x="695" y="1435"/>
                  </a:lnTo>
                  <a:lnTo>
                    <a:pt x="526" y="1435"/>
                  </a:lnTo>
                  <a:lnTo>
                    <a:pt x="406" y="1415"/>
                  </a:lnTo>
                  <a:lnTo>
                    <a:pt x="315" y="1358"/>
                  </a:lnTo>
                  <a:lnTo>
                    <a:pt x="260" y="1274"/>
                  </a:lnTo>
                  <a:lnTo>
                    <a:pt x="218" y="1084"/>
                  </a:lnTo>
                  <a:lnTo>
                    <a:pt x="190" y="873"/>
                  </a:lnTo>
                  <a:lnTo>
                    <a:pt x="148" y="633"/>
                  </a:lnTo>
                  <a:lnTo>
                    <a:pt x="98" y="401"/>
                  </a:lnTo>
                  <a:lnTo>
                    <a:pt x="57" y="227"/>
                  </a:lnTo>
                  <a:lnTo>
                    <a:pt x="20" y="99"/>
                  </a:lnTo>
                  <a:lnTo>
                    <a:pt x="0" y="42"/>
                  </a:lnTo>
                  <a:lnTo>
                    <a:pt x="13" y="0"/>
                  </a:lnTo>
                  <a:lnTo>
                    <a:pt x="153" y="14"/>
                  </a:lnTo>
                  <a:lnTo>
                    <a:pt x="169" y="57"/>
                  </a:lnTo>
                  <a:lnTo>
                    <a:pt x="70" y="71"/>
                  </a:lnTo>
                  <a:lnTo>
                    <a:pt x="133" y="268"/>
                  </a:lnTo>
                  <a:lnTo>
                    <a:pt x="182" y="508"/>
                  </a:lnTo>
                  <a:lnTo>
                    <a:pt x="231" y="761"/>
                  </a:lnTo>
                  <a:lnTo>
                    <a:pt x="260" y="972"/>
                  </a:lnTo>
                  <a:lnTo>
                    <a:pt x="285" y="1088"/>
                  </a:lnTo>
                  <a:lnTo>
                    <a:pt x="330" y="1207"/>
                  </a:lnTo>
                  <a:lnTo>
                    <a:pt x="364" y="1302"/>
                  </a:lnTo>
                  <a:lnTo>
                    <a:pt x="414" y="1344"/>
                  </a:lnTo>
                  <a:lnTo>
                    <a:pt x="520" y="1352"/>
                  </a:lnTo>
                  <a:lnTo>
                    <a:pt x="659" y="1352"/>
                  </a:lnTo>
                  <a:lnTo>
                    <a:pt x="864" y="1323"/>
                  </a:lnTo>
                  <a:lnTo>
                    <a:pt x="1032" y="1295"/>
                  </a:lnTo>
                  <a:lnTo>
                    <a:pt x="1172" y="1266"/>
                  </a:lnTo>
                  <a:lnTo>
                    <a:pt x="1296" y="1230"/>
                  </a:lnTo>
                  <a:lnTo>
                    <a:pt x="1404" y="1196"/>
                  </a:lnTo>
                  <a:lnTo>
                    <a:pt x="1482" y="1183"/>
                  </a:lnTo>
                  <a:lnTo>
                    <a:pt x="1553" y="1183"/>
                  </a:lnTo>
                  <a:lnTo>
                    <a:pt x="1608" y="119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45" name="Freeform 117"/>
            <p:cNvSpPr>
              <a:spLocks/>
            </p:cNvSpPr>
            <p:nvPr/>
          </p:nvSpPr>
          <p:spPr bwMode="auto">
            <a:xfrm>
              <a:off x="3298826" y="2713038"/>
              <a:ext cx="273050" cy="838200"/>
            </a:xfrm>
            <a:custGeom>
              <a:avLst/>
              <a:gdLst>
                <a:gd name="T0" fmla="*/ 172 w 344"/>
                <a:gd name="T1" fmla="*/ 521 h 1055"/>
                <a:gd name="T2" fmla="*/ 145 w 344"/>
                <a:gd name="T3" fmla="*/ 528 h 1055"/>
                <a:gd name="T4" fmla="*/ 112 w 344"/>
                <a:gd name="T5" fmla="*/ 513 h 1055"/>
                <a:gd name="T6" fmla="*/ 95 w 344"/>
                <a:gd name="T7" fmla="*/ 478 h 1055"/>
                <a:gd name="T8" fmla="*/ 91 w 344"/>
                <a:gd name="T9" fmla="*/ 440 h 1055"/>
                <a:gd name="T10" fmla="*/ 64 w 344"/>
                <a:gd name="T11" fmla="*/ 416 h 1055"/>
                <a:gd name="T12" fmla="*/ 56 w 344"/>
                <a:gd name="T13" fmla="*/ 373 h 1055"/>
                <a:gd name="T14" fmla="*/ 56 w 344"/>
                <a:gd name="T15" fmla="*/ 345 h 1055"/>
                <a:gd name="T16" fmla="*/ 39 w 344"/>
                <a:gd name="T17" fmla="*/ 310 h 1055"/>
                <a:gd name="T18" fmla="*/ 29 w 344"/>
                <a:gd name="T19" fmla="*/ 275 h 1055"/>
                <a:gd name="T20" fmla="*/ 25 w 344"/>
                <a:gd name="T21" fmla="*/ 240 h 1055"/>
                <a:gd name="T22" fmla="*/ 25 w 344"/>
                <a:gd name="T23" fmla="*/ 197 h 1055"/>
                <a:gd name="T24" fmla="*/ 11 w 344"/>
                <a:gd name="T25" fmla="*/ 169 h 1055"/>
                <a:gd name="T26" fmla="*/ 11 w 344"/>
                <a:gd name="T27" fmla="*/ 137 h 1055"/>
                <a:gd name="T28" fmla="*/ 17 w 344"/>
                <a:gd name="T29" fmla="*/ 113 h 1055"/>
                <a:gd name="T30" fmla="*/ 4 w 344"/>
                <a:gd name="T31" fmla="*/ 74 h 1055"/>
                <a:gd name="T32" fmla="*/ 0 w 344"/>
                <a:gd name="T33" fmla="*/ 35 h 1055"/>
                <a:gd name="T34" fmla="*/ 17 w 344"/>
                <a:gd name="T35" fmla="*/ 0 h 1055"/>
                <a:gd name="T36" fmla="*/ 31 w 344"/>
                <a:gd name="T37" fmla="*/ 7 h 1055"/>
                <a:gd name="T38" fmla="*/ 29 w 344"/>
                <a:gd name="T39" fmla="*/ 39 h 1055"/>
                <a:gd name="T40" fmla="*/ 25 w 344"/>
                <a:gd name="T41" fmla="*/ 64 h 1055"/>
                <a:gd name="T42" fmla="*/ 42 w 344"/>
                <a:gd name="T43" fmla="*/ 89 h 1055"/>
                <a:gd name="T44" fmla="*/ 49 w 344"/>
                <a:gd name="T45" fmla="*/ 120 h 1055"/>
                <a:gd name="T46" fmla="*/ 46 w 344"/>
                <a:gd name="T47" fmla="*/ 155 h 1055"/>
                <a:gd name="T48" fmla="*/ 52 w 344"/>
                <a:gd name="T49" fmla="*/ 180 h 1055"/>
                <a:gd name="T50" fmla="*/ 56 w 344"/>
                <a:gd name="T51" fmla="*/ 215 h 1055"/>
                <a:gd name="T52" fmla="*/ 67 w 344"/>
                <a:gd name="T53" fmla="*/ 254 h 1055"/>
                <a:gd name="T54" fmla="*/ 60 w 344"/>
                <a:gd name="T55" fmla="*/ 282 h 1055"/>
                <a:gd name="T56" fmla="*/ 74 w 344"/>
                <a:gd name="T57" fmla="*/ 310 h 1055"/>
                <a:gd name="T58" fmla="*/ 95 w 344"/>
                <a:gd name="T59" fmla="*/ 341 h 1055"/>
                <a:gd name="T60" fmla="*/ 102 w 344"/>
                <a:gd name="T61" fmla="*/ 384 h 1055"/>
                <a:gd name="T62" fmla="*/ 98 w 344"/>
                <a:gd name="T63" fmla="*/ 416 h 1055"/>
                <a:gd name="T64" fmla="*/ 130 w 344"/>
                <a:gd name="T65" fmla="*/ 443 h 1055"/>
                <a:gd name="T66" fmla="*/ 137 w 344"/>
                <a:gd name="T67" fmla="*/ 475 h 1055"/>
                <a:gd name="T68" fmla="*/ 141 w 344"/>
                <a:gd name="T69" fmla="*/ 493 h 1055"/>
                <a:gd name="T70" fmla="*/ 165 w 344"/>
                <a:gd name="T71" fmla="*/ 503 h 1055"/>
                <a:gd name="T72" fmla="*/ 172 w 344"/>
                <a:gd name="T73" fmla="*/ 521 h 1055"/>
                <a:gd name="T74" fmla="*/ 172 w 344"/>
                <a:gd name="T75" fmla="*/ 521 h 105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344" h="1055">
                  <a:moveTo>
                    <a:pt x="344" y="1042"/>
                  </a:moveTo>
                  <a:lnTo>
                    <a:pt x="289" y="1055"/>
                  </a:lnTo>
                  <a:lnTo>
                    <a:pt x="224" y="1026"/>
                  </a:lnTo>
                  <a:lnTo>
                    <a:pt x="190" y="956"/>
                  </a:lnTo>
                  <a:lnTo>
                    <a:pt x="182" y="880"/>
                  </a:lnTo>
                  <a:lnTo>
                    <a:pt x="127" y="831"/>
                  </a:lnTo>
                  <a:lnTo>
                    <a:pt x="112" y="745"/>
                  </a:lnTo>
                  <a:lnTo>
                    <a:pt x="112" y="690"/>
                  </a:lnTo>
                  <a:lnTo>
                    <a:pt x="78" y="620"/>
                  </a:lnTo>
                  <a:lnTo>
                    <a:pt x="57" y="549"/>
                  </a:lnTo>
                  <a:lnTo>
                    <a:pt x="49" y="479"/>
                  </a:lnTo>
                  <a:lnTo>
                    <a:pt x="49" y="393"/>
                  </a:lnTo>
                  <a:lnTo>
                    <a:pt x="21" y="338"/>
                  </a:lnTo>
                  <a:lnTo>
                    <a:pt x="21" y="274"/>
                  </a:lnTo>
                  <a:lnTo>
                    <a:pt x="34" y="226"/>
                  </a:lnTo>
                  <a:lnTo>
                    <a:pt x="7" y="148"/>
                  </a:lnTo>
                  <a:lnTo>
                    <a:pt x="0" y="70"/>
                  </a:lnTo>
                  <a:lnTo>
                    <a:pt x="34" y="0"/>
                  </a:lnTo>
                  <a:lnTo>
                    <a:pt x="62" y="13"/>
                  </a:lnTo>
                  <a:lnTo>
                    <a:pt x="57" y="78"/>
                  </a:lnTo>
                  <a:lnTo>
                    <a:pt x="49" y="127"/>
                  </a:lnTo>
                  <a:lnTo>
                    <a:pt x="83" y="177"/>
                  </a:lnTo>
                  <a:lnTo>
                    <a:pt x="98" y="239"/>
                  </a:lnTo>
                  <a:lnTo>
                    <a:pt x="91" y="310"/>
                  </a:lnTo>
                  <a:lnTo>
                    <a:pt x="104" y="359"/>
                  </a:lnTo>
                  <a:lnTo>
                    <a:pt x="112" y="430"/>
                  </a:lnTo>
                  <a:lnTo>
                    <a:pt x="133" y="507"/>
                  </a:lnTo>
                  <a:lnTo>
                    <a:pt x="119" y="563"/>
                  </a:lnTo>
                  <a:lnTo>
                    <a:pt x="148" y="620"/>
                  </a:lnTo>
                  <a:lnTo>
                    <a:pt x="190" y="682"/>
                  </a:lnTo>
                  <a:lnTo>
                    <a:pt x="203" y="768"/>
                  </a:lnTo>
                  <a:lnTo>
                    <a:pt x="195" y="831"/>
                  </a:lnTo>
                  <a:lnTo>
                    <a:pt x="260" y="886"/>
                  </a:lnTo>
                  <a:lnTo>
                    <a:pt x="273" y="950"/>
                  </a:lnTo>
                  <a:lnTo>
                    <a:pt x="281" y="985"/>
                  </a:lnTo>
                  <a:lnTo>
                    <a:pt x="330" y="1005"/>
                  </a:lnTo>
                  <a:lnTo>
                    <a:pt x="344" y="104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46" name="Freeform 118"/>
            <p:cNvSpPr>
              <a:spLocks/>
            </p:cNvSpPr>
            <p:nvPr/>
          </p:nvSpPr>
          <p:spPr bwMode="auto">
            <a:xfrm>
              <a:off x="3343276" y="1998663"/>
              <a:ext cx="295275" cy="1150938"/>
            </a:xfrm>
            <a:custGeom>
              <a:avLst/>
              <a:gdLst>
                <a:gd name="T0" fmla="*/ 162 w 370"/>
                <a:gd name="T1" fmla="*/ 725 h 1450"/>
                <a:gd name="T2" fmla="*/ 150 w 370"/>
                <a:gd name="T3" fmla="*/ 641 h 1450"/>
                <a:gd name="T4" fmla="*/ 134 w 370"/>
                <a:gd name="T5" fmla="*/ 574 h 1450"/>
                <a:gd name="T6" fmla="*/ 109 w 370"/>
                <a:gd name="T7" fmla="*/ 475 h 1450"/>
                <a:gd name="T8" fmla="*/ 88 w 370"/>
                <a:gd name="T9" fmla="*/ 395 h 1450"/>
                <a:gd name="T10" fmla="*/ 69 w 370"/>
                <a:gd name="T11" fmla="*/ 300 h 1450"/>
                <a:gd name="T12" fmla="*/ 56 w 370"/>
                <a:gd name="T13" fmla="*/ 229 h 1450"/>
                <a:gd name="T14" fmla="*/ 46 w 370"/>
                <a:gd name="T15" fmla="*/ 163 h 1450"/>
                <a:gd name="T16" fmla="*/ 17 w 370"/>
                <a:gd name="T17" fmla="*/ 92 h 1450"/>
                <a:gd name="T18" fmla="*/ 0 w 370"/>
                <a:gd name="T19" fmla="*/ 35 h 1450"/>
                <a:gd name="T20" fmla="*/ 7 w 370"/>
                <a:gd name="T21" fmla="*/ 0 h 1450"/>
                <a:gd name="T22" fmla="*/ 73 w 370"/>
                <a:gd name="T23" fmla="*/ 0 h 1450"/>
                <a:gd name="T24" fmla="*/ 119 w 370"/>
                <a:gd name="T25" fmla="*/ 4 h 1450"/>
                <a:gd name="T26" fmla="*/ 123 w 370"/>
                <a:gd name="T27" fmla="*/ 22 h 1450"/>
                <a:gd name="T28" fmla="*/ 95 w 370"/>
                <a:gd name="T29" fmla="*/ 33 h 1450"/>
                <a:gd name="T30" fmla="*/ 35 w 370"/>
                <a:gd name="T31" fmla="*/ 33 h 1450"/>
                <a:gd name="T32" fmla="*/ 63 w 370"/>
                <a:gd name="T33" fmla="*/ 120 h 1450"/>
                <a:gd name="T34" fmla="*/ 91 w 370"/>
                <a:gd name="T35" fmla="*/ 225 h 1450"/>
                <a:gd name="T36" fmla="*/ 113 w 370"/>
                <a:gd name="T37" fmla="*/ 339 h 1450"/>
                <a:gd name="T38" fmla="*/ 130 w 370"/>
                <a:gd name="T39" fmla="*/ 426 h 1450"/>
                <a:gd name="T40" fmla="*/ 158 w 370"/>
                <a:gd name="T41" fmla="*/ 521 h 1450"/>
                <a:gd name="T42" fmla="*/ 175 w 370"/>
                <a:gd name="T43" fmla="*/ 588 h 1450"/>
                <a:gd name="T44" fmla="*/ 186 w 370"/>
                <a:gd name="T45" fmla="*/ 645 h 1450"/>
                <a:gd name="T46" fmla="*/ 186 w 370"/>
                <a:gd name="T47" fmla="*/ 711 h 1450"/>
                <a:gd name="T48" fmla="*/ 162 w 370"/>
                <a:gd name="T49" fmla="*/ 725 h 1450"/>
                <a:gd name="T50" fmla="*/ 162 w 370"/>
                <a:gd name="T51" fmla="*/ 725 h 145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370" h="1450">
                  <a:moveTo>
                    <a:pt x="323" y="1450"/>
                  </a:moveTo>
                  <a:lnTo>
                    <a:pt x="298" y="1281"/>
                  </a:lnTo>
                  <a:lnTo>
                    <a:pt x="266" y="1148"/>
                  </a:lnTo>
                  <a:lnTo>
                    <a:pt x="216" y="950"/>
                  </a:lnTo>
                  <a:lnTo>
                    <a:pt x="175" y="789"/>
                  </a:lnTo>
                  <a:lnTo>
                    <a:pt x="138" y="599"/>
                  </a:lnTo>
                  <a:lnTo>
                    <a:pt x="112" y="458"/>
                  </a:lnTo>
                  <a:lnTo>
                    <a:pt x="91" y="325"/>
                  </a:lnTo>
                  <a:lnTo>
                    <a:pt x="34" y="184"/>
                  </a:lnTo>
                  <a:lnTo>
                    <a:pt x="0" y="70"/>
                  </a:lnTo>
                  <a:lnTo>
                    <a:pt x="13" y="0"/>
                  </a:lnTo>
                  <a:lnTo>
                    <a:pt x="146" y="0"/>
                  </a:lnTo>
                  <a:lnTo>
                    <a:pt x="237" y="8"/>
                  </a:lnTo>
                  <a:lnTo>
                    <a:pt x="245" y="44"/>
                  </a:lnTo>
                  <a:lnTo>
                    <a:pt x="188" y="65"/>
                  </a:lnTo>
                  <a:lnTo>
                    <a:pt x="70" y="65"/>
                  </a:lnTo>
                  <a:lnTo>
                    <a:pt x="125" y="239"/>
                  </a:lnTo>
                  <a:lnTo>
                    <a:pt x="182" y="450"/>
                  </a:lnTo>
                  <a:lnTo>
                    <a:pt x="224" y="677"/>
                  </a:lnTo>
                  <a:lnTo>
                    <a:pt x="258" y="852"/>
                  </a:lnTo>
                  <a:lnTo>
                    <a:pt x="315" y="1042"/>
                  </a:lnTo>
                  <a:lnTo>
                    <a:pt x="349" y="1175"/>
                  </a:lnTo>
                  <a:lnTo>
                    <a:pt x="370" y="1289"/>
                  </a:lnTo>
                  <a:lnTo>
                    <a:pt x="370" y="1422"/>
                  </a:lnTo>
                  <a:lnTo>
                    <a:pt x="323" y="145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47" name="Freeform 119"/>
            <p:cNvSpPr>
              <a:spLocks/>
            </p:cNvSpPr>
            <p:nvPr/>
          </p:nvSpPr>
          <p:spPr bwMode="auto">
            <a:xfrm>
              <a:off x="3489326" y="1719263"/>
              <a:ext cx="1525588" cy="1647825"/>
            </a:xfrm>
            <a:custGeom>
              <a:avLst/>
              <a:gdLst>
                <a:gd name="T0" fmla="*/ 94 w 1924"/>
                <a:gd name="T1" fmla="*/ 1038 h 2076"/>
                <a:gd name="T2" fmla="*/ 122 w 1924"/>
                <a:gd name="T3" fmla="*/ 999 h 2076"/>
                <a:gd name="T4" fmla="*/ 143 w 1924"/>
                <a:gd name="T5" fmla="*/ 951 h 2076"/>
                <a:gd name="T6" fmla="*/ 154 w 1924"/>
                <a:gd name="T7" fmla="*/ 866 h 2076"/>
                <a:gd name="T8" fmla="*/ 158 w 1924"/>
                <a:gd name="T9" fmla="*/ 743 h 2076"/>
                <a:gd name="T10" fmla="*/ 140 w 1924"/>
                <a:gd name="T11" fmla="*/ 602 h 2076"/>
                <a:gd name="T12" fmla="*/ 122 w 1924"/>
                <a:gd name="T13" fmla="*/ 459 h 2076"/>
                <a:gd name="T14" fmla="*/ 108 w 1924"/>
                <a:gd name="T15" fmla="*/ 360 h 2076"/>
                <a:gd name="T16" fmla="*/ 108 w 1924"/>
                <a:gd name="T17" fmla="*/ 258 h 2076"/>
                <a:gd name="T18" fmla="*/ 122 w 1924"/>
                <a:gd name="T19" fmla="*/ 176 h 2076"/>
                <a:gd name="T20" fmla="*/ 112 w 1924"/>
                <a:gd name="T21" fmla="*/ 138 h 2076"/>
                <a:gd name="T22" fmla="*/ 91 w 1924"/>
                <a:gd name="T23" fmla="*/ 149 h 2076"/>
                <a:gd name="T24" fmla="*/ 77 w 1924"/>
                <a:gd name="T25" fmla="*/ 190 h 2076"/>
                <a:gd name="T26" fmla="*/ 73 w 1924"/>
                <a:gd name="T27" fmla="*/ 279 h 2076"/>
                <a:gd name="T28" fmla="*/ 73 w 1924"/>
                <a:gd name="T29" fmla="*/ 430 h 2076"/>
                <a:gd name="T30" fmla="*/ 66 w 1924"/>
                <a:gd name="T31" fmla="*/ 360 h 2076"/>
                <a:gd name="T32" fmla="*/ 52 w 1924"/>
                <a:gd name="T33" fmla="*/ 261 h 2076"/>
                <a:gd name="T34" fmla="*/ 38 w 1924"/>
                <a:gd name="T35" fmla="*/ 166 h 2076"/>
                <a:gd name="T36" fmla="*/ 31 w 1924"/>
                <a:gd name="T37" fmla="*/ 81 h 2076"/>
                <a:gd name="T38" fmla="*/ 38 w 1924"/>
                <a:gd name="T39" fmla="*/ 50 h 2076"/>
                <a:gd name="T40" fmla="*/ 77 w 1924"/>
                <a:gd name="T41" fmla="*/ 54 h 2076"/>
                <a:gd name="T42" fmla="*/ 178 w 1924"/>
                <a:gd name="T43" fmla="*/ 89 h 2076"/>
                <a:gd name="T44" fmla="*/ 293 w 1924"/>
                <a:gd name="T45" fmla="*/ 114 h 2076"/>
                <a:gd name="T46" fmla="*/ 466 w 1924"/>
                <a:gd name="T47" fmla="*/ 138 h 2076"/>
                <a:gd name="T48" fmla="*/ 586 w 1924"/>
                <a:gd name="T49" fmla="*/ 155 h 2076"/>
                <a:gd name="T50" fmla="*/ 747 w 1924"/>
                <a:gd name="T51" fmla="*/ 170 h 2076"/>
                <a:gd name="T52" fmla="*/ 895 w 1924"/>
                <a:gd name="T53" fmla="*/ 184 h 2076"/>
                <a:gd name="T54" fmla="*/ 961 w 1924"/>
                <a:gd name="T55" fmla="*/ 149 h 2076"/>
                <a:gd name="T56" fmla="*/ 853 w 1924"/>
                <a:gd name="T57" fmla="*/ 134 h 2076"/>
                <a:gd name="T58" fmla="*/ 705 w 1924"/>
                <a:gd name="T59" fmla="*/ 120 h 2076"/>
                <a:gd name="T60" fmla="*/ 565 w 1924"/>
                <a:gd name="T61" fmla="*/ 110 h 2076"/>
                <a:gd name="T62" fmla="*/ 439 w 1924"/>
                <a:gd name="T63" fmla="*/ 99 h 2076"/>
                <a:gd name="T64" fmla="*/ 327 w 1924"/>
                <a:gd name="T65" fmla="*/ 79 h 2076"/>
                <a:gd name="T66" fmla="*/ 220 w 1924"/>
                <a:gd name="T67" fmla="*/ 57 h 2076"/>
                <a:gd name="T68" fmla="*/ 81 w 1924"/>
                <a:gd name="T69" fmla="*/ 21 h 2076"/>
                <a:gd name="T70" fmla="*/ 25 w 1924"/>
                <a:gd name="T71" fmla="*/ 0 h 2076"/>
                <a:gd name="T72" fmla="*/ 3 w 1924"/>
                <a:gd name="T73" fmla="*/ 25 h 2076"/>
                <a:gd name="T74" fmla="*/ 0 w 1924"/>
                <a:gd name="T75" fmla="*/ 85 h 2076"/>
                <a:gd name="T76" fmla="*/ 10 w 1924"/>
                <a:gd name="T77" fmla="*/ 180 h 2076"/>
                <a:gd name="T78" fmla="*/ 31 w 1924"/>
                <a:gd name="T79" fmla="*/ 335 h 2076"/>
                <a:gd name="T80" fmla="*/ 48 w 1924"/>
                <a:gd name="T81" fmla="*/ 472 h 2076"/>
                <a:gd name="T82" fmla="*/ 77 w 1924"/>
                <a:gd name="T83" fmla="*/ 602 h 2076"/>
                <a:gd name="T84" fmla="*/ 98 w 1924"/>
                <a:gd name="T85" fmla="*/ 711 h 2076"/>
                <a:gd name="T86" fmla="*/ 104 w 1924"/>
                <a:gd name="T87" fmla="*/ 775 h 2076"/>
                <a:gd name="T88" fmla="*/ 112 w 1924"/>
                <a:gd name="T89" fmla="*/ 866 h 2076"/>
                <a:gd name="T90" fmla="*/ 108 w 1924"/>
                <a:gd name="T91" fmla="*/ 937 h 2076"/>
                <a:gd name="T92" fmla="*/ 98 w 1924"/>
                <a:gd name="T93" fmla="*/ 978 h 2076"/>
                <a:gd name="T94" fmla="*/ 70 w 1924"/>
                <a:gd name="T95" fmla="*/ 1017 h 2076"/>
                <a:gd name="T96" fmla="*/ 94 w 1924"/>
                <a:gd name="T97" fmla="*/ 1038 h 2076"/>
                <a:gd name="T98" fmla="*/ 94 w 1924"/>
                <a:gd name="T99" fmla="*/ 1038 h 207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924" h="2076">
                  <a:moveTo>
                    <a:pt x="188" y="2076"/>
                  </a:moveTo>
                  <a:lnTo>
                    <a:pt x="245" y="1998"/>
                  </a:lnTo>
                  <a:lnTo>
                    <a:pt x="287" y="1901"/>
                  </a:lnTo>
                  <a:lnTo>
                    <a:pt x="308" y="1732"/>
                  </a:lnTo>
                  <a:lnTo>
                    <a:pt x="316" y="1485"/>
                  </a:lnTo>
                  <a:lnTo>
                    <a:pt x="280" y="1204"/>
                  </a:lnTo>
                  <a:lnTo>
                    <a:pt x="245" y="917"/>
                  </a:lnTo>
                  <a:lnTo>
                    <a:pt x="217" y="719"/>
                  </a:lnTo>
                  <a:lnTo>
                    <a:pt x="217" y="515"/>
                  </a:lnTo>
                  <a:lnTo>
                    <a:pt x="245" y="352"/>
                  </a:lnTo>
                  <a:lnTo>
                    <a:pt x="224" y="276"/>
                  </a:lnTo>
                  <a:lnTo>
                    <a:pt x="183" y="297"/>
                  </a:lnTo>
                  <a:lnTo>
                    <a:pt x="154" y="380"/>
                  </a:lnTo>
                  <a:lnTo>
                    <a:pt x="146" y="557"/>
                  </a:lnTo>
                  <a:lnTo>
                    <a:pt x="146" y="859"/>
                  </a:lnTo>
                  <a:lnTo>
                    <a:pt x="133" y="719"/>
                  </a:lnTo>
                  <a:lnTo>
                    <a:pt x="105" y="521"/>
                  </a:lnTo>
                  <a:lnTo>
                    <a:pt x="76" y="331"/>
                  </a:lnTo>
                  <a:lnTo>
                    <a:pt x="63" y="162"/>
                  </a:lnTo>
                  <a:lnTo>
                    <a:pt x="76" y="99"/>
                  </a:lnTo>
                  <a:lnTo>
                    <a:pt x="154" y="107"/>
                  </a:lnTo>
                  <a:lnTo>
                    <a:pt x="357" y="177"/>
                  </a:lnTo>
                  <a:lnTo>
                    <a:pt x="586" y="227"/>
                  </a:lnTo>
                  <a:lnTo>
                    <a:pt x="933" y="276"/>
                  </a:lnTo>
                  <a:lnTo>
                    <a:pt x="1173" y="310"/>
                  </a:lnTo>
                  <a:lnTo>
                    <a:pt x="1496" y="339"/>
                  </a:lnTo>
                  <a:lnTo>
                    <a:pt x="1791" y="367"/>
                  </a:lnTo>
                  <a:lnTo>
                    <a:pt x="1924" y="297"/>
                  </a:lnTo>
                  <a:lnTo>
                    <a:pt x="1707" y="268"/>
                  </a:lnTo>
                  <a:lnTo>
                    <a:pt x="1412" y="240"/>
                  </a:lnTo>
                  <a:lnTo>
                    <a:pt x="1131" y="219"/>
                  </a:lnTo>
                  <a:lnTo>
                    <a:pt x="878" y="198"/>
                  </a:lnTo>
                  <a:lnTo>
                    <a:pt x="654" y="158"/>
                  </a:lnTo>
                  <a:lnTo>
                    <a:pt x="441" y="114"/>
                  </a:lnTo>
                  <a:lnTo>
                    <a:pt x="162" y="42"/>
                  </a:lnTo>
                  <a:lnTo>
                    <a:pt x="50" y="0"/>
                  </a:lnTo>
                  <a:lnTo>
                    <a:pt x="6" y="50"/>
                  </a:lnTo>
                  <a:lnTo>
                    <a:pt x="0" y="169"/>
                  </a:lnTo>
                  <a:lnTo>
                    <a:pt x="21" y="360"/>
                  </a:lnTo>
                  <a:lnTo>
                    <a:pt x="63" y="669"/>
                  </a:lnTo>
                  <a:lnTo>
                    <a:pt x="97" y="943"/>
                  </a:lnTo>
                  <a:lnTo>
                    <a:pt x="154" y="1204"/>
                  </a:lnTo>
                  <a:lnTo>
                    <a:pt x="196" y="1422"/>
                  </a:lnTo>
                  <a:lnTo>
                    <a:pt x="209" y="1549"/>
                  </a:lnTo>
                  <a:lnTo>
                    <a:pt x="224" y="1732"/>
                  </a:lnTo>
                  <a:lnTo>
                    <a:pt x="217" y="1873"/>
                  </a:lnTo>
                  <a:lnTo>
                    <a:pt x="196" y="1956"/>
                  </a:lnTo>
                  <a:lnTo>
                    <a:pt x="141" y="2034"/>
                  </a:lnTo>
                  <a:lnTo>
                    <a:pt x="188" y="207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48" name="Freeform 120"/>
            <p:cNvSpPr>
              <a:spLocks/>
            </p:cNvSpPr>
            <p:nvPr/>
          </p:nvSpPr>
          <p:spPr bwMode="auto">
            <a:xfrm>
              <a:off x="4090988" y="2105026"/>
              <a:ext cx="1036638" cy="1004888"/>
            </a:xfrm>
            <a:custGeom>
              <a:avLst/>
              <a:gdLst>
                <a:gd name="T0" fmla="*/ 643 w 1305"/>
                <a:gd name="T1" fmla="*/ 359 h 1266"/>
                <a:gd name="T2" fmla="*/ 615 w 1305"/>
                <a:gd name="T3" fmla="*/ 429 h 1266"/>
                <a:gd name="T4" fmla="*/ 572 w 1305"/>
                <a:gd name="T5" fmla="*/ 485 h 1266"/>
                <a:gd name="T6" fmla="*/ 530 w 1305"/>
                <a:gd name="T7" fmla="*/ 520 h 1266"/>
                <a:gd name="T8" fmla="*/ 481 w 1305"/>
                <a:gd name="T9" fmla="*/ 552 h 1266"/>
                <a:gd name="T10" fmla="*/ 432 w 1305"/>
                <a:gd name="T11" fmla="*/ 573 h 1266"/>
                <a:gd name="T12" fmla="*/ 390 w 1305"/>
                <a:gd name="T13" fmla="*/ 588 h 1266"/>
                <a:gd name="T14" fmla="*/ 316 w 1305"/>
                <a:gd name="T15" fmla="*/ 594 h 1266"/>
                <a:gd name="T16" fmla="*/ 257 w 1305"/>
                <a:gd name="T17" fmla="*/ 584 h 1266"/>
                <a:gd name="T18" fmla="*/ 193 w 1305"/>
                <a:gd name="T19" fmla="*/ 570 h 1266"/>
                <a:gd name="T20" fmla="*/ 137 w 1305"/>
                <a:gd name="T21" fmla="*/ 545 h 1266"/>
                <a:gd name="T22" fmla="*/ 95 w 1305"/>
                <a:gd name="T23" fmla="*/ 513 h 1266"/>
                <a:gd name="T24" fmla="*/ 63 w 1305"/>
                <a:gd name="T25" fmla="*/ 468 h 1266"/>
                <a:gd name="T26" fmla="*/ 49 w 1305"/>
                <a:gd name="T27" fmla="*/ 418 h 1266"/>
                <a:gd name="T28" fmla="*/ 42 w 1305"/>
                <a:gd name="T29" fmla="*/ 362 h 1266"/>
                <a:gd name="T30" fmla="*/ 49 w 1305"/>
                <a:gd name="T31" fmla="*/ 296 h 1266"/>
                <a:gd name="T32" fmla="*/ 67 w 1305"/>
                <a:gd name="T33" fmla="*/ 225 h 1266"/>
                <a:gd name="T34" fmla="*/ 98 w 1305"/>
                <a:gd name="T35" fmla="*/ 166 h 1266"/>
                <a:gd name="T36" fmla="*/ 130 w 1305"/>
                <a:gd name="T37" fmla="*/ 123 h 1266"/>
                <a:gd name="T38" fmla="*/ 179 w 1305"/>
                <a:gd name="T39" fmla="*/ 81 h 1266"/>
                <a:gd name="T40" fmla="*/ 228 w 1305"/>
                <a:gd name="T41" fmla="*/ 52 h 1266"/>
                <a:gd name="T42" fmla="*/ 284 w 1305"/>
                <a:gd name="T43" fmla="*/ 35 h 1266"/>
                <a:gd name="T44" fmla="*/ 337 w 1305"/>
                <a:gd name="T45" fmla="*/ 32 h 1266"/>
                <a:gd name="T46" fmla="*/ 383 w 1305"/>
                <a:gd name="T47" fmla="*/ 28 h 1266"/>
                <a:gd name="T48" fmla="*/ 375 w 1305"/>
                <a:gd name="T49" fmla="*/ 7 h 1266"/>
                <a:gd name="T50" fmla="*/ 298 w 1305"/>
                <a:gd name="T51" fmla="*/ 0 h 1266"/>
                <a:gd name="T52" fmla="*/ 246 w 1305"/>
                <a:gd name="T53" fmla="*/ 11 h 1266"/>
                <a:gd name="T54" fmla="*/ 172 w 1305"/>
                <a:gd name="T55" fmla="*/ 49 h 1266"/>
                <a:gd name="T56" fmla="*/ 98 w 1305"/>
                <a:gd name="T57" fmla="*/ 105 h 1266"/>
                <a:gd name="T58" fmla="*/ 52 w 1305"/>
                <a:gd name="T59" fmla="*/ 159 h 1266"/>
                <a:gd name="T60" fmla="*/ 15 w 1305"/>
                <a:gd name="T61" fmla="*/ 243 h 1266"/>
                <a:gd name="T62" fmla="*/ 0 w 1305"/>
                <a:gd name="T63" fmla="*/ 344 h 1266"/>
                <a:gd name="T64" fmla="*/ 4 w 1305"/>
                <a:gd name="T65" fmla="*/ 418 h 1266"/>
                <a:gd name="T66" fmla="*/ 21 w 1305"/>
                <a:gd name="T67" fmla="*/ 477 h 1266"/>
                <a:gd name="T68" fmla="*/ 73 w 1305"/>
                <a:gd name="T69" fmla="*/ 545 h 1266"/>
                <a:gd name="T70" fmla="*/ 126 w 1305"/>
                <a:gd name="T71" fmla="*/ 588 h 1266"/>
                <a:gd name="T72" fmla="*/ 200 w 1305"/>
                <a:gd name="T73" fmla="*/ 615 h 1266"/>
                <a:gd name="T74" fmla="*/ 288 w 1305"/>
                <a:gd name="T75" fmla="*/ 633 h 1266"/>
                <a:gd name="T76" fmla="*/ 379 w 1305"/>
                <a:gd name="T77" fmla="*/ 633 h 1266"/>
                <a:gd name="T78" fmla="*/ 460 w 1305"/>
                <a:gd name="T79" fmla="*/ 615 h 1266"/>
                <a:gd name="T80" fmla="*/ 537 w 1305"/>
                <a:gd name="T81" fmla="*/ 573 h 1266"/>
                <a:gd name="T82" fmla="*/ 597 w 1305"/>
                <a:gd name="T83" fmla="*/ 524 h 1266"/>
                <a:gd name="T84" fmla="*/ 636 w 1305"/>
                <a:gd name="T85" fmla="*/ 474 h 1266"/>
                <a:gd name="T86" fmla="*/ 646 w 1305"/>
                <a:gd name="T87" fmla="*/ 408 h 1266"/>
                <a:gd name="T88" fmla="*/ 653 w 1305"/>
                <a:gd name="T89" fmla="*/ 377 h 1266"/>
                <a:gd name="T90" fmla="*/ 643 w 1305"/>
                <a:gd name="T91" fmla="*/ 359 h 1266"/>
                <a:gd name="T92" fmla="*/ 643 w 1305"/>
                <a:gd name="T93" fmla="*/ 359 h 126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305" h="1266">
                  <a:moveTo>
                    <a:pt x="1285" y="717"/>
                  </a:moveTo>
                  <a:lnTo>
                    <a:pt x="1229" y="857"/>
                  </a:lnTo>
                  <a:lnTo>
                    <a:pt x="1144" y="969"/>
                  </a:lnTo>
                  <a:lnTo>
                    <a:pt x="1060" y="1040"/>
                  </a:lnTo>
                  <a:lnTo>
                    <a:pt x="961" y="1104"/>
                  </a:lnTo>
                  <a:lnTo>
                    <a:pt x="864" y="1146"/>
                  </a:lnTo>
                  <a:lnTo>
                    <a:pt x="779" y="1175"/>
                  </a:lnTo>
                  <a:lnTo>
                    <a:pt x="631" y="1188"/>
                  </a:lnTo>
                  <a:lnTo>
                    <a:pt x="513" y="1167"/>
                  </a:lnTo>
                  <a:lnTo>
                    <a:pt x="385" y="1139"/>
                  </a:lnTo>
                  <a:lnTo>
                    <a:pt x="273" y="1089"/>
                  </a:lnTo>
                  <a:lnTo>
                    <a:pt x="190" y="1026"/>
                  </a:lnTo>
                  <a:lnTo>
                    <a:pt x="125" y="935"/>
                  </a:lnTo>
                  <a:lnTo>
                    <a:pt x="97" y="836"/>
                  </a:lnTo>
                  <a:lnTo>
                    <a:pt x="83" y="724"/>
                  </a:lnTo>
                  <a:lnTo>
                    <a:pt x="97" y="591"/>
                  </a:lnTo>
                  <a:lnTo>
                    <a:pt x="133" y="450"/>
                  </a:lnTo>
                  <a:lnTo>
                    <a:pt x="195" y="331"/>
                  </a:lnTo>
                  <a:lnTo>
                    <a:pt x="260" y="245"/>
                  </a:lnTo>
                  <a:lnTo>
                    <a:pt x="357" y="161"/>
                  </a:lnTo>
                  <a:lnTo>
                    <a:pt x="456" y="104"/>
                  </a:lnTo>
                  <a:lnTo>
                    <a:pt x="568" y="70"/>
                  </a:lnTo>
                  <a:lnTo>
                    <a:pt x="674" y="63"/>
                  </a:lnTo>
                  <a:lnTo>
                    <a:pt x="766" y="55"/>
                  </a:lnTo>
                  <a:lnTo>
                    <a:pt x="750" y="13"/>
                  </a:lnTo>
                  <a:lnTo>
                    <a:pt x="596" y="0"/>
                  </a:lnTo>
                  <a:lnTo>
                    <a:pt x="492" y="21"/>
                  </a:lnTo>
                  <a:lnTo>
                    <a:pt x="344" y="97"/>
                  </a:lnTo>
                  <a:lnTo>
                    <a:pt x="195" y="209"/>
                  </a:lnTo>
                  <a:lnTo>
                    <a:pt x="104" y="317"/>
                  </a:lnTo>
                  <a:lnTo>
                    <a:pt x="30" y="485"/>
                  </a:lnTo>
                  <a:lnTo>
                    <a:pt x="0" y="688"/>
                  </a:lnTo>
                  <a:lnTo>
                    <a:pt x="7" y="836"/>
                  </a:lnTo>
                  <a:lnTo>
                    <a:pt x="41" y="954"/>
                  </a:lnTo>
                  <a:lnTo>
                    <a:pt x="146" y="1089"/>
                  </a:lnTo>
                  <a:lnTo>
                    <a:pt x="252" y="1175"/>
                  </a:lnTo>
                  <a:lnTo>
                    <a:pt x="399" y="1230"/>
                  </a:lnTo>
                  <a:lnTo>
                    <a:pt x="576" y="1266"/>
                  </a:lnTo>
                  <a:lnTo>
                    <a:pt x="758" y="1266"/>
                  </a:lnTo>
                  <a:lnTo>
                    <a:pt x="920" y="1230"/>
                  </a:lnTo>
                  <a:lnTo>
                    <a:pt x="1074" y="1146"/>
                  </a:lnTo>
                  <a:lnTo>
                    <a:pt x="1193" y="1047"/>
                  </a:lnTo>
                  <a:lnTo>
                    <a:pt x="1271" y="948"/>
                  </a:lnTo>
                  <a:lnTo>
                    <a:pt x="1292" y="815"/>
                  </a:lnTo>
                  <a:lnTo>
                    <a:pt x="1305" y="753"/>
                  </a:lnTo>
                  <a:lnTo>
                    <a:pt x="1285" y="71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49" name="Freeform 121"/>
            <p:cNvSpPr>
              <a:spLocks/>
            </p:cNvSpPr>
            <p:nvPr/>
          </p:nvSpPr>
          <p:spPr bwMode="auto">
            <a:xfrm>
              <a:off x="4814888" y="2138363"/>
              <a:ext cx="374650" cy="476250"/>
            </a:xfrm>
            <a:custGeom>
              <a:avLst/>
              <a:gdLst>
                <a:gd name="T0" fmla="*/ 201 w 471"/>
                <a:gd name="T1" fmla="*/ 275 h 599"/>
                <a:gd name="T2" fmla="*/ 194 w 471"/>
                <a:gd name="T3" fmla="*/ 215 h 599"/>
                <a:gd name="T4" fmla="*/ 173 w 471"/>
                <a:gd name="T5" fmla="*/ 158 h 599"/>
                <a:gd name="T6" fmla="*/ 138 w 471"/>
                <a:gd name="T7" fmla="*/ 116 h 599"/>
                <a:gd name="T8" fmla="*/ 89 w 471"/>
                <a:gd name="T9" fmla="*/ 81 h 599"/>
                <a:gd name="T10" fmla="*/ 33 w 471"/>
                <a:gd name="T11" fmla="*/ 52 h 599"/>
                <a:gd name="T12" fmla="*/ 4 w 471"/>
                <a:gd name="T13" fmla="*/ 28 h 599"/>
                <a:gd name="T14" fmla="*/ 0 w 471"/>
                <a:gd name="T15" fmla="*/ 0 h 599"/>
                <a:gd name="T16" fmla="*/ 68 w 471"/>
                <a:gd name="T17" fmla="*/ 28 h 599"/>
                <a:gd name="T18" fmla="*/ 106 w 471"/>
                <a:gd name="T19" fmla="*/ 52 h 599"/>
                <a:gd name="T20" fmla="*/ 149 w 471"/>
                <a:gd name="T21" fmla="*/ 81 h 599"/>
                <a:gd name="T22" fmla="*/ 187 w 471"/>
                <a:gd name="T23" fmla="*/ 123 h 599"/>
                <a:gd name="T24" fmla="*/ 219 w 471"/>
                <a:gd name="T25" fmla="*/ 176 h 599"/>
                <a:gd name="T26" fmla="*/ 236 w 471"/>
                <a:gd name="T27" fmla="*/ 250 h 599"/>
                <a:gd name="T28" fmla="*/ 215 w 471"/>
                <a:gd name="T29" fmla="*/ 300 h 599"/>
                <a:gd name="T30" fmla="*/ 201 w 471"/>
                <a:gd name="T31" fmla="*/ 275 h 599"/>
                <a:gd name="T32" fmla="*/ 201 w 471"/>
                <a:gd name="T33" fmla="*/ 275 h 59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71" h="599">
                  <a:moveTo>
                    <a:pt x="401" y="549"/>
                  </a:moveTo>
                  <a:lnTo>
                    <a:pt x="388" y="429"/>
                  </a:lnTo>
                  <a:lnTo>
                    <a:pt x="346" y="315"/>
                  </a:lnTo>
                  <a:lnTo>
                    <a:pt x="276" y="232"/>
                  </a:lnTo>
                  <a:lnTo>
                    <a:pt x="177" y="161"/>
                  </a:lnTo>
                  <a:lnTo>
                    <a:pt x="65" y="104"/>
                  </a:lnTo>
                  <a:lnTo>
                    <a:pt x="8" y="55"/>
                  </a:lnTo>
                  <a:lnTo>
                    <a:pt x="0" y="0"/>
                  </a:lnTo>
                  <a:lnTo>
                    <a:pt x="135" y="55"/>
                  </a:lnTo>
                  <a:lnTo>
                    <a:pt x="211" y="104"/>
                  </a:lnTo>
                  <a:lnTo>
                    <a:pt x="297" y="161"/>
                  </a:lnTo>
                  <a:lnTo>
                    <a:pt x="373" y="245"/>
                  </a:lnTo>
                  <a:lnTo>
                    <a:pt x="437" y="351"/>
                  </a:lnTo>
                  <a:lnTo>
                    <a:pt x="471" y="500"/>
                  </a:lnTo>
                  <a:lnTo>
                    <a:pt x="430" y="599"/>
                  </a:lnTo>
                  <a:lnTo>
                    <a:pt x="401" y="54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50" name="Freeform 122"/>
            <p:cNvSpPr>
              <a:spLocks/>
            </p:cNvSpPr>
            <p:nvPr/>
          </p:nvSpPr>
          <p:spPr bwMode="auto">
            <a:xfrm>
              <a:off x="4759326" y="2328863"/>
              <a:ext cx="206375" cy="217488"/>
            </a:xfrm>
            <a:custGeom>
              <a:avLst/>
              <a:gdLst>
                <a:gd name="T0" fmla="*/ 106 w 260"/>
                <a:gd name="T1" fmla="*/ 137 h 274"/>
                <a:gd name="T2" fmla="*/ 92 w 260"/>
                <a:gd name="T3" fmla="*/ 106 h 274"/>
                <a:gd name="T4" fmla="*/ 60 w 260"/>
                <a:gd name="T5" fmla="*/ 67 h 274"/>
                <a:gd name="T6" fmla="*/ 18 w 260"/>
                <a:gd name="T7" fmla="*/ 38 h 274"/>
                <a:gd name="T8" fmla="*/ 4 w 260"/>
                <a:gd name="T9" fmla="*/ 17 h 274"/>
                <a:gd name="T10" fmla="*/ 0 w 260"/>
                <a:gd name="T11" fmla="*/ 0 h 274"/>
                <a:gd name="T12" fmla="*/ 25 w 260"/>
                <a:gd name="T13" fmla="*/ 0 h 274"/>
                <a:gd name="T14" fmla="*/ 82 w 260"/>
                <a:gd name="T15" fmla="*/ 36 h 274"/>
                <a:gd name="T16" fmla="*/ 113 w 260"/>
                <a:gd name="T17" fmla="*/ 75 h 274"/>
                <a:gd name="T18" fmla="*/ 130 w 260"/>
                <a:gd name="T19" fmla="*/ 137 h 274"/>
                <a:gd name="T20" fmla="*/ 106 w 260"/>
                <a:gd name="T21" fmla="*/ 137 h 274"/>
                <a:gd name="T22" fmla="*/ 106 w 260"/>
                <a:gd name="T23" fmla="*/ 137 h 27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60" h="274">
                  <a:moveTo>
                    <a:pt x="211" y="274"/>
                  </a:moveTo>
                  <a:lnTo>
                    <a:pt x="184" y="211"/>
                  </a:lnTo>
                  <a:lnTo>
                    <a:pt x="119" y="133"/>
                  </a:lnTo>
                  <a:lnTo>
                    <a:pt x="36" y="76"/>
                  </a:lnTo>
                  <a:lnTo>
                    <a:pt x="7" y="34"/>
                  </a:lnTo>
                  <a:lnTo>
                    <a:pt x="0" y="0"/>
                  </a:lnTo>
                  <a:lnTo>
                    <a:pt x="49" y="0"/>
                  </a:lnTo>
                  <a:lnTo>
                    <a:pt x="163" y="71"/>
                  </a:lnTo>
                  <a:lnTo>
                    <a:pt x="226" y="149"/>
                  </a:lnTo>
                  <a:lnTo>
                    <a:pt x="260" y="274"/>
                  </a:lnTo>
                  <a:lnTo>
                    <a:pt x="211" y="27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51" name="Freeform 123"/>
            <p:cNvSpPr>
              <a:spLocks/>
            </p:cNvSpPr>
            <p:nvPr/>
          </p:nvSpPr>
          <p:spPr bwMode="auto">
            <a:xfrm>
              <a:off x="4302126" y="2295526"/>
              <a:ext cx="630238" cy="625475"/>
            </a:xfrm>
            <a:custGeom>
              <a:avLst/>
              <a:gdLst>
                <a:gd name="T0" fmla="*/ 391 w 794"/>
                <a:gd name="T1" fmla="*/ 236 h 787"/>
                <a:gd name="T2" fmla="*/ 362 w 794"/>
                <a:gd name="T3" fmla="*/ 278 h 787"/>
                <a:gd name="T4" fmla="*/ 327 w 794"/>
                <a:gd name="T5" fmla="*/ 320 h 787"/>
                <a:gd name="T6" fmla="*/ 275 w 794"/>
                <a:gd name="T7" fmla="*/ 348 h 787"/>
                <a:gd name="T8" fmla="*/ 218 w 794"/>
                <a:gd name="T9" fmla="*/ 363 h 787"/>
                <a:gd name="T10" fmla="*/ 155 w 794"/>
                <a:gd name="T11" fmla="*/ 354 h 787"/>
                <a:gd name="T12" fmla="*/ 95 w 794"/>
                <a:gd name="T13" fmla="*/ 327 h 787"/>
                <a:gd name="T14" fmla="*/ 58 w 794"/>
                <a:gd name="T15" fmla="*/ 303 h 787"/>
                <a:gd name="T16" fmla="*/ 39 w 794"/>
                <a:gd name="T17" fmla="*/ 257 h 787"/>
                <a:gd name="T18" fmla="*/ 31 w 794"/>
                <a:gd name="T19" fmla="*/ 193 h 787"/>
                <a:gd name="T20" fmla="*/ 52 w 794"/>
                <a:gd name="T21" fmla="*/ 125 h 787"/>
                <a:gd name="T22" fmla="*/ 78 w 794"/>
                <a:gd name="T23" fmla="*/ 82 h 787"/>
                <a:gd name="T24" fmla="*/ 118 w 794"/>
                <a:gd name="T25" fmla="*/ 54 h 787"/>
                <a:gd name="T26" fmla="*/ 162 w 794"/>
                <a:gd name="T27" fmla="*/ 36 h 787"/>
                <a:gd name="T28" fmla="*/ 219 w 794"/>
                <a:gd name="T29" fmla="*/ 32 h 787"/>
                <a:gd name="T30" fmla="*/ 257 w 794"/>
                <a:gd name="T31" fmla="*/ 32 h 787"/>
                <a:gd name="T32" fmla="*/ 271 w 794"/>
                <a:gd name="T33" fmla="*/ 11 h 787"/>
                <a:gd name="T34" fmla="*/ 229 w 794"/>
                <a:gd name="T35" fmla="*/ 0 h 787"/>
                <a:gd name="T36" fmla="*/ 148 w 794"/>
                <a:gd name="T37" fmla="*/ 11 h 787"/>
                <a:gd name="T38" fmla="*/ 88 w 794"/>
                <a:gd name="T39" fmla="*/ 32 h 787"/>
                <a:gd name="T40" fmla="*/ 39 w 794"/>
                <a:gd name="T41" fmla="*/ 77 h 787"/>
                <a:gd name="T42" fmla="*/ 8 w 794"/>
                <a:gd name="T43" fmla="*/ 152 h 787"/>
                <a:gd name="T44" fmla="*/ 0 w 794"/>
                <a:gd name="T45" fmla="*/ 214 h 787"/>
                <a:gd name="T46" fmla="*/ 14 w 794"/>
                <a:gd name="T47" fmla="*/ 278 h 787"/>
                <a:gd name="T48" fmla="*/ 31 w 794"/>
                <a:gd name="T49" fmla="*/ 313 h 787"/>
                <a:gd name="T50" fmla="*/ 60 w 794"/>
                <a:gd name="T51" fmla="*/ 342 h 787"/>
                <a:gd name="T52" fmla="*/ 99 w 794"/>
                <a:gd name="T53" fmla="*/ 365 h 787"/>
                <a:gd name="T54" fmla="*/ 148 w 794"/>
                <a:gd name="T55" fmla="*/ 383 h 787"/>
                <a:gd name="T56" fmla="*/ 215 w 794"/>
                <a:gd name="T57" fmla="*/ 394 h 787"/>
                <a:gd name="T58" fmla="*/ 269 w 794"/>
                <a:gd name="T59" fmla="*/ 383 h 787"/>
                <a:gd name="T60" fmla="*/ 306 w 794"/>
                <a:gd name="T61" fmla="*/ 369 h 787"/>
                <a:gd name="T62" fmla="*/ 338 w 794"/>
                <a:gd name="T63" fmla="*/ 348 h 787"/>
                <a:gd name="T64" fmla="*/ 376 w 794"/>
                <a:gd name="T65" fmla="*/ 309 h 787"/>
                <a:gd name="T66" fmla="*/ 397 w 794"/>
                <a:gd name="T67" fmla="*/ 270 h 787"/>
                <a:gd name="T68" fmla="*/ 391 w 794"/>
                <a:gd name="T69" fmla="*/ 236 h 787"/>
                <a:gd name="T70" fmla="*/ 391 w 794"/>
                <a:gd name="T71" fmla="*/ 236 h 78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94" h="787">
                  <a:moveTo>
                    <a:pt x="781" y="472"/>
                  </a:moveTo>
                  <a:lnTo>
                    <a:pt x="724" y="555"/>
                  </a:lnTo>
                  <a:lnTo>
                    <a:pt x="654" y="639"/>
                  </a:lnTo>
                  <a:lnTo>
                    <a:pt x="549" y="696"/>
                  </a:lnTo>
                  <a:lnTo>
                    <a:pt x="435" y="725"/>
                  </a:lnTo>
                  <a:lnTo>
                    <a:pt x="310" y="708"/>
                  </a:lnTo>
                  <a:lnTo>
                    <a:pt x="190" y="654"/>
                  </a:lnTo>
                  <a:lnTo>
                    <a:pt x="116" y="605"/>
                  </a:lnTo>
                  <a:lnTo>
                    <a:pt x="78" y="514"/>
                  </a:lnTo>
                  <a:lnTo>
                    <a:pt x="62" y="386"/>
                  </a:lnTo>
                  <a:lnTo>
                    <a:pt x="104" y="249"/>
                  </a:lnTo>
                  <a:lnTo>
                    <a:pt x="156" y="164"/>
                  </a:lnTo>
                  <a:lnTo>
                    <a:pt x="235" y="107"/>
                  </a:lnTo>
                  <a:lnTo>
                    <a:pt x="323" y="71"/>
                  </a:lnTo>
                  <a:lnTo>
                    <a:pt x="437" y="63"/>
                  </a:lnTo>
                  <a:lnTo>
                    <a:pt x="513" y="63"/>
                  </a:lnTo>
                  <a:lnTo>
                    <a:pt x="541" y="21"/>
                  </a:lnTo>
                  <a:lnTo>
                    <a:pt x="458" y="0"/>
                  </a:lnTo>
                  <a:lnTo>
                    <a:pt x="296" y="21"/>
                  </a:lnTo>
                  <a:lnTo>
                    <a:pt x="176" y="63"/>
                  </a:lnTo>
                  <a:lnTo>
                    <a:pt x="78" y="154"/>
                  </a:lnTo>
                  <a:lnTo>
                    <a:pt x="15" y="303"/>
                  </a:lnTo>
                  <a:lnTo>
                    <a:pt x="0" y="428"/>
                  </a:lnTo>
                  <a:lnTo>
                    <a:pt x="28" y="555"/>
                  </a:lnTo>
                  <a:lnTo>
                    <a:pt x="62" y="626"/>
                  </a:lnTo>
                  <a:lnTo>
                    <a:pt x="119" y="683"/>
                  </a:lnTo>
                  <a:lnTo>
                    <a:pt x="197" y="730"/>
                  </a:lnTo>
                  <a:lnTo>
                    <a:pt x="296" y="766"/>
                  </a:lnTo>
                  <a:lnTo>
                    <a:pt x="429" y="787"/>
                  </a:lnTo>
                  <a:lnTo>
                    <a:pt x="538" y="765"/>
                  </a:lnTo>
                  <a:lnTo>
                    <a:pt x="612" y="738"/>
                  </a:lnTo>
                  <a:lnTo>
                    <a:pt x="675" y="696"/>
                  </a:lnTo>
                  <a:lnTo>
                    <a:pt x="752" y="618"/>
                  </a:lnTo>
                  <a:lnTo>
                    <a:pt x="794" y="540"/>
                  </a:lnTo>
                  <a:lnTo>
                    <a:pt x="781" y="47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52" name="Freeform 124"/>
            <p:cNvSpPr>
              <a:spLocks/>
            </p:cNvSpPr>
            <p:nvPr/>
          </p:nvSpPr>
          <p:spPr bwMode="auto">
            <a:xfrm>
              <a:off x="3705226" y="1814513"/>
              <a:ext cx="1428750" cy="258763"/>
            </a:xfrm>
            <a:custGeom>
              <a:avLst/>
              <a:gdLst>
                <a:gd name="T0" fmla="*/ 7 w 1798"/>
                <a:gd name="T1" fmla="*/ 134 h 325"/>
                <a:gd name="T2" fmla="*/ 211 w 1798"/>
                <a:gd name="T3" fmla="*/ 149 h 325"/>
                <a:gd name="T4" fmla="*/ 411 w 1798"/>
                <a:gd name="T5" fmla="*/ 163 h 325"/>
                <a:gd name="T6" fmla="*/ 577 w 1798"/>
                <a:gd name="T7" fmla="*/ 163 h 325"/>
                <a:gd name="T8" fmla="*/ 720 w 1798"/>
                <a:gd name="T9" fmla="*/ 162 h 325"/>
                <a:gd name="T10" fmla="*/ 774 w 1798"/>
                <a:gd name="T11" fmla="*/ 156 h 325"/>
                <a:gd name="T12" fmla="*/ 831 w 1798"/>
                <a:gd name="T13" fmla="*/ 136 h 325"/>
                <a:gd name="T14" fmla="*/ 874 w 1798"/>
                <a:gd name="T15" fmla="*/ 96 h 325"/>
                <a:gd name="T16" fmla="*/ 894 w 1798"/>
                <a:gd name="T17" fmla="*/ 45 h 325"/>
                <a:gd name="T18" fmla="*/ 900 w 1798"/>
                <a:gd name="T19" fmla="*/ 8 h 325"/>
                <a:gd name="T20" fmla="*/ 875 w 1798"/>
                <a:gd name="T21" fmla="*/ 0 h 325"/>
                <a:gd name="T22" fmla="*/ 848 w 1798"/>
                <a:gd name="T23" fmla="*/ 50 h 325"/>
                <a:gd name="T24" fmla="*/ 788 w 1798"/>
                <a:gd name="T25" fmla="*/ 89 h 325"/>
                <a:gd name="T26" fmla="*/ 696 w 1798"/>
                <a:gd name="T27" fmla="*/ 124 h 325"/>
                <a:gd name="T28" fmla="*/ 612 w 1798"/>
                <a:gd name="T29" fmla="*/ 130 h 325"/>
                <a:gd name="T30" fmla="*/ 461 w 1798"/>
                <a:gd name="T31" fmla="*/ 128 h 325"/>
                <a:gd name="T32" fmla="*/ 295 w 1798"/>
                <a:gd name="T33" fmla="*/ 116 h 325"/>
                <a:gd name="T34" fmla="*/ 154 w 1798"/>
                <a:gd name="T35" fmla="*/ 103 h 325"/>
                <a:gd name="T36" fmla="*/ 0 w 1798"/>
                <a:gd name="T37" fmla="*/ 110 h 325"/>
                <a:gd name="T38" fmla="*/ 7 w 1798"/>
                <a:gd name="T39" fmla="*/ 134 h 325"/>
                <a:gd name="T40" fmla="*/ 7 w 1798"/>
                <a:gd name="T41" fmla="*/ 134 h 32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798" h="325">
                  <a:moveTo>
                    <a:pt x="13" y="268"/>
                  </a:moveTo>
                  <a:lnTo>
                    <a:pt x="422" y="297"/>
                  </a:lnTo>
                  <a:lnTo>
                    <a:pt x="821" y="325"/>
                  </a:lnTo>
                  <a:lnTo>
                    <a:pt x="1152" y="325"/>
                  </a:lnTo>
                  <a:lnTo>
                    <a:pt x="1439" y="323"/>
                  </a:lnTo>
                  <a:lnTo>
                    <a:pt x="1547" y="312"/>
                  </a:lnTo>
                  <a:lnTo>
                    <a:pt x="1661" y="272"/>
                  </a:lnTo>
                  <a:lnTo>
                    <a:pt x="1747" y="192"/>
                  </a:lnTo>
                  <a:lnTo>
                    <a:pt x="1787" y="89"/>
                  </a:lnTo>
                  <a:lnTo>
                    <a:pt x="1798" y="15"/>
                  </a:lnTo>
                  <a:lnTo>
                    <a:pt x="1749" y="0"/>
                  </a:lnTo>
                  <a:lnTo>
                    <a:pt x="1694" y="99"/>
                  </a:lnTo>
                  <a:lnTo>
                    <a:pt x="1574" y="177"/>
                  </a:lnTo>
                  <a:lnTo>
                    <a:pt x="1391" y="247"/>
                  </a:lnTo>
                  <a:lnTo>
                    <a:pt x="1222" y="260"/>
                  </a:lnTo>
                  <a:lnTo>
                    <a:pt x="920" y="255"/>
                  </a:lnTo>
                  <a:lnTo>
                    <a:pt x="589" y="232"/>
                  </a:lnTo>
                  <a:lnTo>
                    <a:pt x="308" y="205"/>
                  </a:lnTo>
                  <a:lnTo>
                    <a:pt x="0" y="219"/>
                  </a:lnTo>
                  <a:lnTo>
                    <a:pt x="13" y="2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53" name="Freeform 125"/>
            <p:cNvSpPr>
              <a:spLocks/>
            </p:cNvSpPr>
            <p:nvPr/>
          </p:nvSpPr>
          <p:spPr bwMode="auto">
            <a:xfrm>
              <a:off x="4468813" y="2463801"/>
              <a:ext cx="330200" cy="322263"/>
            </a:xfrm>
            <a:custGeom>
              <a:avLst/>
              <a:gdLst>
                <a:gd name="T0" fmla="*/ 149 w 414"/>
                <a:gd name="T1" fmla="*/ 35 h 407"/>
                <a:gd name="T2" fmla="*/ 110 w 414"/>
                <a:gd name="T3" fmla="*/ 35 h 407"/>
                <a:gd name="T4" fmla="*/ 74 w 414"/>
                <a:gd name="T5" fmla="*/ 38 h 407"/>
                <a:gd name="T6" fmla="*/ 43 w 414"/>
                <a:gd name="T7" fmla="*/ 66 h 407"/>
                <a:gd name="T8" fmla="*/ 32 w 414"/>
                <a:gd name="T9" fmla="*/ 95 h 407"/>
                <a:gd name="T10" fmla="*/ 35 w 414"/>
                <a:gd name="T11" fmla="*/ 126 h 407"/>
                <a:gd name="T12" fmla="*/ 53 w 414"/>
                <a:gd name="T13" fmla="*/ 147 h 407"/>
                <a:gd name="T14" fmla="*/ 91 w 414"/>
                <a:gd name="T15" fmla="*/ 154 h 407"/>
                <a:gd name="T16" fmla="*/ 131 w 414"/>
                <a:gd name="T17" fmla="*/ 147 h 407"/>
                <a:gd name="T18" fmla="*/ 162 w 414"/>
                <a:gd name="T19" fmla="*/ 123 h 407"/>
                <a:gd name="T20" fmla="*/ 176 w 414"/>
                <a:gd name="T21" fmla="*/ 91 h 407"/>
                <a:gd name="T22" fmla="*/ 170 w 414"/>
                <a:gd name="T23" fmla="*/ 52 h 407"/>
                <a:gd name="T24" fmla="*/ 191 w 414"/>
                <a:gd name="T25" fmla="*/ 48 h 407"/>
                <a:gd name="T26" fmla="*/ 201 w 414"/>
                <a:gd name="T27" fmla="*/ 81 h 407"/>
                <a:gd name="T28" fmla="*/ 208 w 414"/>
                <a:gd name="T29" fmla="*/ 119 h 407"/>
                <a:gd name="T30" fmla="*/ 194 w 414"/>
                <a:gd name="T31" fmla="*/ 158 h 407"/>
                <a:gd name="T32" fmla="*/ 159 w 414"/>
                <a:gd name="T33" fmla="*/ 186 h 407"/>
                <a:gd name="T34" fmla="*/ 114 w 414"/>
                <a:gd name="T35" fmla="*/ 203 h 407"/>
                <a:gd name="T36" fmla="*/ 60 w 414"/>
                <a:gd name="T37" fmla="*/ 193 h 407"/>
                <a:gd name="T38" fmla="*/ 18 w 414"/>
                <a:gd name="T39" fmla="*/ 164 h 407"/>
                <a:gd name="T40" fmla="*/ 0 w 414"/>
                <a:gd name="T41" fmla="*/ 123 h 407"/>
                <a:gd name="T42" fmla="*/ 4 w 414"/>
                <a:gd name="T43" fmla="*/ 81 h 407"/>
                <a:gd name="T44" fmla="*/ 14 w 414"/>
                <a:gd name="T45" fmla="*/ 46 h 407"/>
                <a:gd name="T46" fmla="*/ 35 w 414"/>
                <a:gd name="T47" fmla="*/ 17 h 407"/>
                <a:gd name="T48" fmla="*/ 70 w 414"/>
                <a:gd name="T49" fmla="*/ 0 h 407"/>
                <a:gd name="T50" fmla="*/ 110 w 414"/>
                <a:gd name="T51" fmla="*/ 0 h 407"/>
                <a:gd name="T52" fmla="*/ 141 w 414"/>
                <a:gd name="T53" fmla="*/ 7 h 407"/>
                <a:gd name="T54" fmla="*/ 159 w 414"/>
                <a:gd name="T55" fmla="*/ 17 h 407"/>
                <a:gd name="T56" fmla="*/ 149 w 414"/>
                <a:gd name="T57" fmla="*/ 35 h 407"/>
                <a:gd name="T58" fmla="*/ 149 w 414"/>
                <a:gd name="T59" fmla="*/ 35 h 40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414" h="407">
                  <a:moveTo>
                    <a:pt x="296" y="71"/>
                  </a:moveTo>
                  <a:lnTo>
                    <a:pt x="218" y="71"/>
                  </a:lnTo>
                  <a:lnTo>
                    <a:pt x="148" y="76"/>
                  </a:lnTo>
                  <a:lnTo>
                    <a:pt x="85" y="133"/>
                  </a:lnTo>
                  <a:lnTo>
                    <a:pt x="64" y="191"/>
                  </a:lnTo>
                  <a:lnTo>
                    <a:pt x="70" y="253"/>
                  </a:lnTo>
                  <a:lnTo>
                    <a:pt x="106" y="295"/>
                  </a:lnTo>
                  <a:lnTo>
                    <a:pt x="182" y="308"/>
                  </a:lnTo>
                  <a:lnTo>
                    <a:pt x="260" y="295"/>
                  </a:lnTo>
                  <a:lnTo>
                    <a:pt x="323" y="246"/>
                  </a:lnTo>
                  <a:lnTo>
                    <a:pt x="351" y="183"/>
                  </a:lnTo>
                  <a:lnTo>
                    <a:pt x="338" y="105"/>
                  </a:lnTo>
                  <a:lnTo>
                    <a:pt x="380" y="97"/>
                  </a:lnTo>
                  <a:lnTo>
                    <a:pt x="401" y="162"/>
                  </a:lnTo>
                  <a:lnTo>
                    <a:pt x="414" y="238"/>
                  </a:lnTo>
                  <a:lnTo>
                    <a:pt x="387" y="316"/>
                  </a:lnTo>
                  <a:lnTo>
                    <a:pt x="317" y="373"/>
                  </a:lnTo>
                  <a:lnTo>
                    <a:pt x="226" y="407"/>
                  </a:lnTo>
                  <a:lnTo>
                    <a:pt x="119" y="386"/>
                  </a:lnTo>
                  <a:lnTo>
                    <a:pt x="36" y="329"/>
                  </a:lnTo>
                  <a:lnTo>
                    <a:pt x="0" y="246"/>
                  </a:lnTo>
                  <a:lnTo>
                    <a:pt x="7" y="162"/>
                  </a:lnTo>
                  <a:lnTo>
                    <a:pt x="28" y="92"/>
                  </a:lnTo>
                  <a:lnTo>
                    <a:pt x="70" y="35"/>
                  </a:lnTo>
                  <a:lnTo>
                    <a:pt x="140" y="0"/>
                  </a:lnTo>
                  <a:lnTo>
                    <a:pt x="218" y="0"/>
                  </a:lnTo>
                  <a:lnTo>
                    <a:pt x="281" y="14"/>
                  </a:lnTo>
                  <a:lnTo>
                    <a:pt x="317" y="35"/>
                  </a:lnTo>
                  <a:lnTo>
                    <a:pt x="296" y="7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54" name="Freeform 126"/>
            <p:cNvSpPr>
              <a:spLocks/>
            </p:cNvSpPr>
            <p:nvPr/>
          </p:nvSpPr>
          <p:spPr bwMode="auto">
            <a:xfrm>
              <a:off x="4227513" y="4038601"/>
              <a:ext cx="517525" cy="473075"/>
            </a:xfrm>
            <a:custGeom>
              <a:avLst/>
              <a:gdLst>
                <a:gd name="T0" fmla="*/ 90 w 326"/>
                <a:gd name="T1" fmla="*/ 63 h 298"/>
                <a:gd name="T2" fmla="*/ 98 w 326"/>
                <a:gd name="T3" fmla="*/ 162 h 298"/>
                <a:gd name="T4" fmla="*/ 90 w 326"/>
                <a:gd name="T5" fmla="*/ 124 h 298"/>
                <a:gd name="T6" fmla="*/ 75 w 326"/>
                <a:gd name="T7" fmla="*/ 162 h 298"/>
                <a:gd name="T8" fmla="*/ 106 w 326"/>
                <a:gd name="T9" fmla="*/ 216 h 298"/>
                <a:gd name="T10" fmla="*/ 129 w 326"/>
                <a:gd name="T11" fmla="*/ 201 h 298"/>
                <a:gd name="T12" fmla="*/ 121 w 326"/>
                <a:gd name="T13" fmla="*/ 147 h 298"/>
                <a:gd name="T14" fmla="*/ 113 w 326"/>
                <a:gd name="T15" fmla="*/ 170 h 298"/>
                <a:gd name="T16" fmla="*/ 167 w 326"/>
                <a:gd name="T17" fmla="*/ 216 h 298"/>
                <a:gd name="T18" fmla="*/ 160 w 326"/>
                <a:gd name="T19" fmla="*/ 186 h 298"/>
                <a:gd name="T20" fmla="*/ 137 w 326"/>
                <a:gd name="T21" fmla="*/ 193 h 298"/>
                <a:gd name="T22" fmla="*/ 144 w 326"/>
                <a:gd name="T23" fmla="*/ 262 h 298"/>
                <a:gd name="T24" fmla="*/ 198 w 326"/>
                <a:gd name="T25" fmla="*/ 247 h 298"/>
                <a:gd name="T26" fmla="*/ 160 w 326"/>
                <a:gd name="T27" fmla="*/ 186 h 298"/>
                <a:gd name="T28" fmla="*/ 206 w 326"/>
                <a:gd name="T29" fmla="*/ 224 h 298"/>
                <a:gd name="T30" fmla="*/ 213 w 326"/>
                <a:gd name="T31" fmla="*/ 255 h 298"/>
                <a:gd name="T32" fmla="*/ 244 w 326"/>
                <a:gd name="T33" fmla="*/ 262 h 298"/>
                <a:gd name="T34" fmla="*/ 236 w 326"/>
                <a:gd name="T35" fmla="*/ 209 h 298"/>
                <a:gd name="T36" fmla="*/ 213 w 326"/>
                <a:gd name="T37" fmla="*/ 201 h 298"/>
                <a:gd name="T38" fmla="*/ 213 w 326"/>
                <a:gd name="T39" fmla="*/ 255 h 298"/>
                <a:gd name="T40" fmla="*/ 244 w 326"/>
                <a:gd name="T41" fmla="*/ 247 h 298"/>
                <a:gd name="T42" fmla="*/ 236 w 326"/>
                <a:gd name="T43" fmla="*/ 224 h 298"/>
                <a:gd name="T44" fmla="*/ 259 w 326"/>
                <a:gd name="T45" fmla="*/ 239 h 298"/>
                <a:gd name="T46" fmla="*/ 267 w 326"/>
                <a:gd name="T47" fmla="*/ 162 h 298"/>
                <a:gd name="T48" fmla="*/ 244 w 326"/>
                <a:gd name="T49" fmla="*/ 178 h 298"/>
                <a:gd name="T50" fmla="*/ 290 w 326"/>
                <a:gd name="T51" fmla="*/ 193 h 298"/>
                <a:gd name="T52" fmla="*/ 282 w 326"/>
                <a:gd name="T53" fmla="*/ 139 h 298"/>
                <a:gd name="T54" fmla="*/ 275 w 326"/>
                <a:gd name="T55" fmla="*/ 162 h 298"/>
                <a:gd name="T56" fmla="*/ 290 w 326"/>
                <a:gd name="T57" fmla="*/ 178 h 298"/>
                <a:gd name="T58" fmla="*/ 282 w 326"/>
                <a:gd name="T59" fmla="*/ 70 h 298"/>
                <a:gd name="T60" fmla="*/ 267 w 326"/>
                <a:gd name="T61" fmla="*/ 93 h 298"/>
                <a:gd name="T62" fmla="*/ 275 w 326"/>
                <a:gd name="T63" fmla="*/ 124 h 298"/>
                <a:gd name="T64" fmla="*/ 282 w 326"/>
                <a:gd name="T65" fmla="*/ 63 h 298"/>
                <a:gd name="T66" fmla="*/ 321 w 326"/>
                <a:gd name="T67" fmla="*/ 93 h 298"/>
                <a:gd name="T68" fmla="*/ 305 w 326"/>
                <a:gd name="T69" fmla="*/ 101 h 298"/>
                <a:gd name="T70" fmla="*/ 290 w 326"/>
                <a:gd name="T71" fmla="*/ 78 h 298"/>
                <a:gd name="T72" fmla="*/ 298 w 326"/>
                <a:gd name="T73" fmla="*/ 178 h 298"/>
                <a:gd name="T74" fmla="*/ 229 w 326"/>
                <a:gd name="T75" fmla="*/ 224 h 298"/>
                <a:gd name="T76" fmla="*/ 221 w 326"/>
                <a:gd name="T77" fmla="*/ 201 h 298"/>
                <a:gd name="T78" fmla="*/ 244 w 326"/>
                <a:gd name="T79" fmla="*/ 209 h 298"/>
                <a:gd name="T80" fmla="*/ 236 w 326"/>
                <a:gd name="T81" fmla="*/ 232 h 298"/>
                <a:gd name="T82" fmla="*/ 206 w 326"/>
                <a:gd name="T83" fmla="*/ 239 h 298"/>
                <a:gd name="T84" fmla="*/ 183 w 326"/>
                <a:gd name="T85" fmla="*/ 178 h 298"/>
                <a:gd name="T86" fmla="*/ 175 w 326"/>
                <a:gd name="T87" fmla="*/ 216 h 298"/>
                <a:gd name="T88" fmla="*/ 144 w 326"/>
                <a:gd name="T89" fmla="*/ 201 h 298"/>
                <a:gd name="T90" fmla="*/ 121 w 326"/>
                <a:gd name="T91" fmla="*/ 216 h 298"/>
                <a:gd name="T92" fmla="*/ 75 w 326"/>
                <a:gd name="T93" fmla="*/ 209 h 298"/>
                <a:gd name="T94" fmla="*/ 67 w 326"/>
                <a:gd name="T95" fmla="*/ 186 h 298"/>
                <a:gd name="T96" fmla="*/ 52 w 326"/>
                <a:gd name="T97" fmla="*/ 162 h 298"/>
                <a:gd name="T98" fmla="*/ 37 w 326"/>
                <a:gd name="T99" fmla="*/ 132 h 298"/>
                <a:gd name="T100" fmla="*/ 44 w 326"/>
                <a:gd name="T101" fmla="*/ 93 h 298"/>
                <a:gd name="T102" fmla="*/ 37 w 326"/>
                <a:gd name="T103" fmla="*/ 70 h 298"/>
                <a:gd name="T104" fmla="*/ 67 w 326"/>
                <a:gd name="T105" fmla="*/ 55 h 298"/>
                <a:gd name="T106" fmla="*/ 75 w 326"/>
                <a:gd name="T107" fmla="*/ 86 h 298"/>
                <a:gd name="T108" fmla="*/ 44 w 326"/>
                <a:gd name="T109" fmla="*/ 78 h 298"/>
                <a:gd name="T110" fmla="*/ 52 w 326"/>
                <a:gd name="T111" fmla="*/ 24 h 298"/>
                <a:gd name="T112" fmla="*/ 83 w 326"/>
                <a:gd name="T113" fmla="*/ 55 h 298"/>
                <a:gd name="T114" fmla="*/ 90 w 326"/>
                <a:gd name="T115" fmla="*/ 63 h 298"/>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326" h="298">
                  <a:moveTo>
                    <a:pt x="90" y="63"/>
                  </a:moveTo>
                  <a:cubicBezTo>
                    <a:pt x="86" y="70"/>
                    <a:pt x="0" y="230"/>
                    <a:pt x="98" y="162"/>
                  </a:cubicBezTo>
                  <a:cubicBezTo>
                    <a:pt x="95" y="149"/>
                    <a:pt x="103" y="124"/>
                    <a:pt x="90" y="124"/>
                  </a:cubicBezTo>
                  <a:cubicBezTo>
                    <a:pt x="76" y="124"/>
                    <a:pt x="76" y="148"/>
                    <a:pt x="75" y="162"/>
                  </a:cubicBezTo>
                  <a:cubicBezTo>
                    <a:pt x="71" y="213"/>
                    <a:pt x="75" y="206"/>
                    <a:pt x="106" y="216"/>
                  </a:cubicBezTo>
                  <a:cubicBezTo>
                    <a:pt x="114" y="211"/>
                    <a:pt x="127" y="210"/>
                    <a:pt x="129" y="201"/>
                  </a:cubicBezTo>
                  <a:cubicBezTo>
                    <a:pt x="133" y="183"/>
                    <a:pt x="129" y="163"/>
                    <a:pt x="121" y="147"/>
                  </a:cubicBezTo>
                  <a:cubicBezTo>
                    <a:pt x="117" y="140"/>
                    <a:pt x="116" y="162"/>
                    <a:pt x="113" y="170"/>
                  </a:cubicBezTo>
                  <a:cubicBezTo>
                    <a:pt x="122" y="224"/>
                    <a:pt x="114" y="244"/>
                    <a:pt x="167" y="216"/>
                  </a:cubicBezTo>
                  <a:cubicBezTo>
                    <a:pt x="165" y="206"/>
                    <a:pt x="168" y="192"/>
                    <a:pt x="160" y="186"/>
                  </a:cubicBezTo>
                  <a:cubicBezTo>
                    <a:pt x="154" y="181"/>
                    <a:pt x="139" y="185"/>
                    <a:pt x="137" y="193"/>
                  </a:cubicBezTo>
                  <a:cubicBezTo>
                    <a:pt x="132" y="216"/>
                    <a:pt x="142" y="239"/>
                    <a:pt x="144" y="262"/>
                  </a:cubicBezTo>
                  <a:cubicBezTo>
                    <a:pt x="162" y="257"/>
                    <a:pt x="183" y="258"/>
                    <a:pt x="198" y="247"/>
                  </a:cubicBezTo>
                  <a:cubicBezTo>
                    <a:pt x="237" y="218"/>
                    <a:pt x="178" y="191"/>
                    <a:pt x="160" y="186"/>
                  </a:cubicBezTo>
                  <a:cubicBezTo>
                    <a:pt x="164" y="200"/>
                    <a:pt x="180" y="298"/>
                    <a:pt x="206" y="224"/>
                  </a:cubicBezTo>
                  <a:cubicBezTo>
                    <a:pt x="208" y="234"/>
                    <a:pt x="206" y="248"/>
                    <a:pt x="213" y="255"/>
                  </a:cubicBezTo>
                  <a:cubicBezTo>
                    <a:pt x="220" y="262"/>
                    <a:pt x="239" y="271"/>
                    <a:pt x="244" y="262"/>
                  </a:cubicBezTo>
                  <a:cubicBezTo>
                    <a:pt x="252" y="246"/>
                    <a:pt x="244" y="225"/>
                    <a:pt x="236" y="209"/>
                  </a:cubicBezTo>
                  <a:cubicBezTo>
                    <a:pt x="232" y="202"/>
                    <a:pt x="221" y="204"/>
                    <a:pt x="213" y="201"/>
                  </a:cubicBezTo>
                  <a:cubicBezTo>
                    <a:pt x="209" y="213"/>
                    <a:pt x="196" y="244"/>
                    <a:pt x="213" y="255"/>
                  </a:cubicBezTo>
                  <a:cubicBezTo>
                    <a:pt x="222" y="261"/>
                    <a:pt x="234" y="250"/>
                    <a:pt x="244" y="247"/>
                  </a:cubicBezTo>
                  <a:cubicBezTo>
                    <a:pt x="249" y="234"/>
                    <a:pt x="255" y="168"/>
                    <a:pt x="236" y="224"/>
                  </a:cubicBezTo>
                  <a:cubicBezTo>
                    <a:pt x="244" y="229"/>
                    <a:pt x="250" y="242"/>
                    <a:pt x="259" y="239"/>
                  </a:cubicBezTo>
                  <a:cubicBezTo>
                    <a:pt x="288" y="228"/>
                    <a:pt x="269" y="174"/>
                    <a:pt x="267" y="162"/>
                  </a:cubicBezTo>
                  <a:cubicBezTo>
                    <a:pt x="259" y="167"/>
                    <a:pt x="244" y="169"/>
                    <a:pt x="244" y="178"/>
                  </a:cubicBezTo>
                  <a:cubicBezTo>
                    <a:pt x="244" y="217"/>
                    <a:pt x="278" y="197"/>
                    <a:pt x="290" y="193"/>
                  </a:cubicBezTo>
                  <a:cubicBezTo>
                    <a:pt x="287" y="175"/>
                    <a:pt x="290" y="155"/>
                    <a:pt x="282" y="139"/>
                  </a:cubicBezTo>
                  <a:cubicBezTo>
                    <a:pt x="279" y="132"/>
                    <a:pt x="273" y="154"/>
                    <a:pt x="275" y="162"/>
                  </a:cubicBezTo>
                  <a:cubicBezTo>
                    <a:pt x="276" y="169"/>
                    <a:pt x="285" y="173"/>
                    <a:pt x="290" y="178"/>
                  </a:cubicBezTo>
                  <a:cubicBezTo>
                    <a:pt x="319" y="148"/>
                    <a:pt x="292" y="107"/>
                    <a:pt x="282" y="70"/>
                  </a:cubicBezTo>
                  <a:cubicBezTo>
                    <a:pt x="277" y="78"/>
                    <a:pt x="268" y="84"/>
                    <a:pt x="267" y="93"/>
                  </a:cubicBezTo>
                  <a:cubicBezTo>
                    <a:pt x="266" y="104"/>
                    <a:pt x="270" y="134"/>
                    <a:pt x="275" y="124"/>
                  </a:cubicBezTo>
                  <a:cubicBezTo>
                    <a:pt x="284" y="106"/>
                    <a:pt x="280" y="83"/>
                    <a:pt x="282" y="63"/>
                  </a:cubicBezTo>
                  <a:cubicBezTo>
                    <a:pt x="290" y="93"/>
                    <a:pt x="289" y="125"/>
                    <a:pt x="321" y="93"/>
                  </a:cubicBezTo>
                  <a:cubicBezTo>
                    <a:pt x="301" y="36"/>
                    <a:pt x="326" y="94"/>
                    <a:pt x="305" y="101"/>
                  </a:cubicBezTo>
                  <a:cubicBezTo>
                    <a:pt x="296" y="104"/>
                    <a:pt x="295" y="86"/>
                    <a:pt x="290" y="78"/>
                  </a:cubicBezTo>
                  <a:cubicBezTo>
                    <a:pt x="282" y="117"/>
                    <a:pt x="285" y="140"/>
                    <a:pt x="298" y="178"/>
                  </a:cubicBezTo>
                  <a:cubicBezTo>
                    <a:pt x="272" y="212"/>
                    <a:pt x="267" y="211"/>
                    <a:pt x="229" y="224"/>
                  </a:cubicBezTo>
                  <a:cubicBezTo>
                    <a:pt x="226" y="216"/>
                    <a:pt x="215" y="207"/>
                    <a:pt x="221" y="201"/>
                  </a:cubicBezTo>
                  <a:cubicBezTo>
                    <a:pt x="227" y="195"/>
                    <a:pt x="240" y="202"/>
                    <a:pt x="244" y="209"/>
                  </a:cubicBezTo>
                  <a:cubicBezTo>
                    <a:pt x="248" y="216"/>
                    <a:pt x="242" y="227"/>
                    <a:pt x="236" y="232"/>
                  </a:cubicBezTo>
                  <a:cubicBezTo>
                    <a:pt x="228" y="238"/>
                    <a:pt x="216" y="237"/>
                    <a:pt x="206" y="239"/>
                  </a:cubicBezTo>
                  <a:cubicBezTo>
                    <a:pt x="177" y="220"/>
                    <a:pt x="171" y="212"/>
                    <a:pt x="183" y="178"/>
                  </a:cubicBezTo>
                  <a:cubicBezTo>
                    <a:pt x="198" y="185"/>
                    <a:pt x="260" y="206"/>
                    <a:pt x="175" y="216"/>
                  </a:cubicBezTo>
                  <a:cubicBezTo>
                    <a:pt x="164" y="217"/>
                    <a:pt x="154" y="206"/>
                    <a:pt x="144" y="201"/>
                  </a:cubicBezTo>
                  <a:cubicBezTo>
                    <a:pt x="163" y="145"/>
                    <a:pt x="145" y="206"/>
                    <a:pt x="121" y="216"/>
                  </a:cubicBezTo>
                  <a:cubicBezTo>
                    <a:pt x="107" y="222"/>
                    <a:pt x="90" y="211"/>
                    <a:pt x="75" y="209"/>
                  </a:cubicBezTo>
                  <a:cubicBezTo>
                    <a:pt x="72" y="201"/>
                    <a:pt x="67" y="194"/>
                    <a:pt x="67" y="186"/>
                  </a:cubicBezTo>
                  <a:cubicBezTo>
                    <a:pt x="67" y="150"/>
                    <a:pt x="93" y="150"/>
                    <a:pt x="52" y="162"/>
                  </a:cubicBezTo>
                  <a:cubicBezTo>
                    <a:pt x="47" y="152"/>
                    <a:pt x="35" y="143"/>
                    <a:pt x="37" y="132"/>
                  </a:cubicBezTo>
                  <a:cubicBezTo>
                    <a:pt x="44" y="83"/>
                    <a:pt x="82" y="131"/>
                    <a:pt x="44" y="93"/>
                  </a:cubicBezTo>
                  <a:cubicBezTo>
                    <a:pt x="42" y="85"/>
                    <a:pt x="33" y="77"/>
                    <a:pt x="37" y="70"/>
                  </a:cubicBezTo>
                  <a:cubicBezTo>
                    <a:pt x="43" y="60"/>
                    <a:pt x="57" y="51"/>
                    <a:pt x="67" y="55"/>
                  </a:cubicBezTo>
                  <a:cubicBezTo>
                    <a:pt x="77" y="59"/>
                    <a:pt x="83" y="78"/>
                    <a:pt x="75" y="86"/>
                  </a:cubicBezTo>
                  <a:cubicBezTo>
                    <a:pt x="67" y="94"/>
                    <a:pt x="54" y="81"/>
                    <a:pt x="44" y="78"/>
                  </a:cubicBezTo>
                  <a:cubicBezTo>
                    <a:pt x="47" y="60"/>
                    <a:pt x="42" y="39"/>
                    <a:pt x="52" y="24"/>
                  </a:cubicBezTo>
                  <a:cubicBezTo>
                    <a:pt x="68" y="0"/>
                    <a:pt x="79" y="43"/>
                    <a:pt x="83" y="55"/>
                  </a:cubicBezTo>
                  <a:cubicBezTo>
                    <a:pt x="51" y="66"/>
                    <a:pt x="52" y="63"/>
                    <a:pt x="90" y="63"/>
                  </a:cubicBezTo>
                  <a:close/>
                </a:path>
              </a:pathLst>
            </a:custGeom>
            <a:solidFill>
              <a:srgbClr val="B77070"/>
            </a:solidFill>
            <a:ln w="12700" cap="flat"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55" name="Freeform 127"/>
            <p:cNvSpPr>
              <a:spLocks/>
            </p:cNvSpPr>
            <p:nvPr/>
          </p:nvSpPr>
          <p:spPr bwMode="auto">
            <a:xfrm>
              <a:off x="4406901" y="4149726"/>
              <a:ext cx="220663" cy="98425"/>
            </a:xfrm>
            <a:custGeom>
              <a:avLst/>
              <a:gdLst>
                <a:gd name="T0" fmla="*/ 85 w 139"/>
                <a:gd name="T1" fmla="*/ 16 h 62"/>
                <a:gd name="T2" fmla="*/ 62 w 139"/>
                <a:gd name="T3" fmla="*/ 8 h 62"/>
                <a:gd name="T4" fmla="*/ 54 w 139"/>
                <a:gd name="T5" fmla="*/ 31 h 62"/>
                <a:gd name="T6" fmla="*/ 0 w 139"/>
                <a:gd name="T7" fmla="*/ 62 h 62"/>
                <a:gd name="T8" fmla="*/ 16 w 139"/>
                <a:gd name="T9" fmla="*/ 39 h 62"/>
                <a:gd name="T10" fmla="*/ 62 w 139"/>
                <a:gd name="T11" fmla="*/ 8 h 62"/>
                <a:gd name="T12" fmla="*/ 39 w 139"/>
                <a:gd name="T13" fmla="*/ 16 h 62"/>
                <a:gd name="T14" fmla="*/ 16 w 139"/>
                <a:gd name="T15" fmla="*/ 23 h 62"/>
                <a:gd name="T16" fmla="*/ 62 w 139"/>
                <a:gd name="T17" fmla="*/ 16 h 62"/>
                <a:gd name="T18" fmla="*/ 116 w 139"/>
                <a:gd name="T19" fmla="*/ 16 h 62"/>
                <a:gd name="T20" fmla="*/ 139 w 139"/>
                <a:gd name="T21" fmla="*/ 23 h 62"/>
                <a:gd name="T22" fmla="*/ 116 w 139"/>
                <a:gd name="T23" fmla="*/ 16 h 62"/>
                <a:gd name="T24" fmla="*/ 93 w 139"/>
                <a:gd name="T25" fmla="*/ 8 h 62"/>
                <a:gd name="T26" fmla="*/ 85 w 139"/>
                <a:gd name="T27" fmla="*/ 16 h 6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39" h="62">
                  <a:moveTo>
                    <a:pt x="85" y="16"/>
                  </a:moveTo>
                  <a:cubicBezTo>
                    <a:pt x="77" y="13"/>
                    <a:pt x="69" y="4"/>
                    <a:pt x="62" y="8"/>
                  </a:cubicBezTo>
                  <a:cubicBezTo>
                    <a:pt x="55" y="12"/>
                    <a:pt x="59" y="25"/>
                    <a:pt x="54" y="31"/>
                  </a:cubicBezTo>
                  <a:cubicBezTo>
                    <a:pt x="48" y="39"/>
                    <a:pt x="6" y="59"/>
                    <a:pt x="0" y="62"/>
                  </a:cubicBezTo>
                  <a:cubicBezTo>
                    <a:pt x="5" y="54"/>
                    <a:pt x="9" y="45"/>
                    <a:pt x="16" y="39"/>
                  </a:cubicBezTo>
                  <a:cubicBezTo>
                    <a:pt x="28" y="30"/>
                    <a:pt x="62" y="34"/>
                    <a:pt x="62" y="8"/>
                  </a:cubicBezTo>
                  <a:cubicBezTo>
                    <a:pt x="62" y="0"/>
                    <a:pt x="47" y="13"/>
                    <a:pt x="39" y="16"/>
                  </a:cubicBezTo>
                  <a:cubicBezTo>
                    <a:pt x="31" y="18"/>
                    <a:pt x="8" y="23"/>
                    <a:pt x="16" y="23"/>
                  </a:cubicBezTo>
                  <a:cubicBezTo>
                    <a:pt x="32" y="23"/>
                    <a:pt x="47" y="18"/>
                    <a:pt x="62" y="16"/>
                  </a:cubicBezTo>
                  <a:cubicBezTo>
                    <a:pt x="89" y="57"/>
                    <a:pt x="74" y="29"/>
                    <a:pt x="116" y="16"/>
                  </a:cubicBezTo>
                  <a:cubicBezTo>
                    <a:pt x="116" y="16"/>
                    <a:pt x="131" y="21"/>
                    <a:pt x="139" y="23"/>
                  </a:cubicBezTo>
                  <a:cubicBezTo>
                    <a:pt x="139" y="23"/>
                    <a:pt x="124" y="18"/>
                    <a:pt x="116" y="16"/>
                  </a:cubicBezTo>
                  <a:cubicBezTo>
                    <a:pt x="108" y="13"/>
                    <a:pt x="101" y="11"/>
                    <a:pt x="93" y="8"/>
                  </a:cubicBezTo>
                  <a:cubicBezTo>
                    <a:pt x="65" y="18"/>
                    <a:pt x="62" y="16"/>
                    <a:pt x="85" y="16"/>
                  </a:cubicBezTo>
                  <a:close/>
                </a:path>
              </a:pathLst>
            </a:custGeom>
            <a:solidFill>
              <a:srgbClr val="B77070"/>
            </a:solidFill>
            <a:ln w="12700" cap="flat"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56" name="Freeform 128"/>
            <p:cNvSpPr>
              <a:spLocks/>
            </p:cNvSpPr>
            <p:nvPr/>
          </p:nvSpPr>
          <p:spPr bwMode="auto">
            <a:xfrm>
              <a:off x="4165601" y="3282951"/>
              <a:ext cx="239713" cy="228600"/>
            </a:xfrm>
            <a:custGeom>
              <a:avLst/>
              <a:gdLst>
                <a:gd name="T0" fmla="*/ 87 w 151"/>
                <a:gd name="T1" fmla="*/ 59 h 144"/>
                <a:gd name="T2" fmla="*/ 118 w 151"/>
                <a:gd name="T3" fmla="*/ 6 h 144"/>
                <a:gd name="T4" fmla="*/ 133 w 151"/>
                <a:gd name="T5" fmla="*/ 29 h 144"/>
                <a:gd name="T6" fmla="*/ 87 w 151"/>
                <a:gd name="T7" fmla="*/ 44 h 144"/>
                <a:gd name="T8" fmla="*/ 102 w 151"/>
                <a:gd name="T9" fmla="*/ 67 h 144"/>
                <a:gd name="T10" fmla="*/ 72 w 151"/>
                <a:gd name="T11" fmla="*/ 59 h 144"/>
                <a:gd name="T12" fmla="*/ 110 w 151"/>
                <a:gd name="T13" fmla="*/ 75 h 144"/>
                <a:gd name="T14" fmla="*/ 87 w 151"/>
                <a:gd name="T15" fmla="*/ 90 h 144"/>
                <a:gd name="T16" fmla="*/ 49 w 151"/>
                <a:gd name="T17" fmla="*/ 82 h 144"/>
                <a:gd name="T18" fmla="*/ 56 w 151"/>
                <a:gd name="T19" fmla="*/ 59 h 144"/>
                <a:gd name="T20" fmla="*/ 87 w 151"/>
                <a:gd name="T21" fmla="*/ 52 h 144"/>
                <a:gd name="T22" fmla="*/ 110 w 151"/>
                <a:gd name="T23" fmla="*/ 67 h 144"/>
                <a:gd name="T24" fmla="*/ 79 w 151"/>
                <a:gd name="T25" fmla="*/ 98 h 144"/>
                <a:gd name="T26" fmla="*/ 79 w 151"/>
                <a:gd name="T27" fmla="*/ 44 h 144"/>
                <a:gd name="T28" fmla="*/ 118 w 151"/>
                <a:gd name="T29" fmla="*/ 90 h 144"/>
                <a:gd name="T30" fmla="*/ 102 w 151"/>
                <a:gd name="T31" fmla="*/ 105 h 144"/>
                <a:gd name="T32" fmla="*/ 87 w 151"/>
                <a:gd name="T33" fmla="*/ 121 h 144"/>
                <a:gd name="T34" fmla="*/ 79 w 151"/>
                <a:gd name="T35" fmla="*/ 98 h 144"/>
                <a:gd name="T36" fmla="*/ 102 w 151"/>
                <a:gd name="T37" fmla="*/ 113 h 144"/>
                <a:gd name="T38" fmla="*/ 95 w 151"/>
                <a:gd name="T39" fmla="*/ 144 h 144"/>
                <a:gd name="T40" fmla="*/ 102 w 151"/>
                <a:gd name="T41" fmla="*/ 98 h 144"/>
                <a:gd name="T42" fmla="*/ 118 w 151"/>
                <a:gd name="T43" fmla="*/ 113 h 144"/>
                <a:gd name="T44" fmla="*/ 102 w 151"/>
                <a:gd name="T45" fmla="*/ 128 h 144"/>
                <a:gd name="T46" fmla="*/ 64 w 151"/>
                <a:gd name="T47" fmla="*/ 136 h 144"/>
                <a:gd name="T48" fmla="*/ 95 w 151"/>
                <a:gd name="T49" fmla="*/ 90 h 144"/>
                <a:gd name="T50" fmla="*/ 118 w 151"/>
                <a:gd name="T51" fmla="*/ 98 h 144"/>
                <a:gd name="T52" fmla="*/ 102 w 151"/>
                <a:gd name="T53" fmla="*/ 82 h 144"/>
                <a:gd name="T54" fmla="*/ 110 w 151"/>
                <a:gd name="T55" fmla="*/ 52 h 144"/>
                <a:gd name="T56" fmla="*/ 118 w 151"/>
                <a:gd name="T57" fmla="*/ 29 h 144"/>
                <a:gd name="T58" fmla="*/ 87 w 151"/>
                <a:gd name="T59" fmla="*/ 59 h 14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51" h="144">
                  <a:moveTo>
                    <a:pt x="87" y="59"/>
                  </a:moveTo>
                  <a:cubicBezTo>
                    <a:pt x="89" y="52"/>
                    <a:pt x="90" y="0"/>
                    <a:pt x="118" y="6"/>
                  </a:cubicBezTo>
                  <a:cubicBezTo>
                    <a:pt x="127" y="8"/>
                    <a:pt x="128" y="21"/>
                    <a:pt x="133" y="29"/>
                  </a:cubicBezTo>
                  <a:cubicBezTo>
                    <a:pt x="110" y="96"/>
                    <a:pt x="151" y="2"/>
                    <a:pt x="87" y="44"/>
                  </a:cubicBezTo>
                  <a:cubicBezTo>
                    <a:pt x="79" y="49"/>
                    <a:pt x="108" y="61"/>
                    <a:pt x="102" y="67"/>
                  </a:cubicBezTo>
                  <a:cubicBezTo>
                    <a:pt x="95" y="74"/>
                    <a:pt x="82" y="62"/>
                    <a:pt x="72" y="59"/>
                  </a:cubicBezTo>
                  <a:cubicBezTo>
                    <a:pt x="80" y="57"/>
                    <a:pt x="118" y="37"/>
                    <a:pt x="110" y="75"/>
                  </a:cubicBezTo>
                  <a:cubicBezTo>
                    <a:pt x="108" y="84"/>
                    <a:pt x="95" y="85"/>
                    <a:pt x="87" y="90"/>
                  </a:cubicBezTo>
                  <a:cubicBezTo>
                    <a:pt x="74" y="87"/>
                    <a:pt x="58" y="91"/>
                    <a:pt x="49" y="82"/>
                  </a:cubicBezTo>
                  <a:cubicBezTo>
                    <a:pt x="43" y="76"/>
                    <a:pt x="50" y="64"/>
                    <a:pt x="56" y="59"/>
                  </a:cubicBezTo>
                  <a:cubicBezTo>
                    <a:pt x="64" y="52"/>
                    <a:pt x="77" y="54"/>
                    <a:pt x="87" y="52"/>
                  </a:cubicBezTo>
                  <a:cubicBezTo>
                    <a:pt x="95" y="57"/>
                    <a:pt x="108" y="58"/>
                    <a:pt x="110" y="67"/>
                  </a:cubicBezTo>
                  <a:cubicBezTo>
                    <a:pt x="125" y="120"/>
                    <a:pt x="99" y="104"/>
                    <a:pt x="79" y="98"/>
                  </a:cubicBezTo>
                  <a:cubicBezTo>
                    <a:pt x="77" y="90"/>
                    <a:pt x="60" y="49"/>
                    <a:pt x="79" y="44"/>
                  </a:cubicBezTo>
                  <a:cubicBezTo>
                    <a:pt x="87" y="42"/>
                    <a:pt x="115" y="85"/>
                    <a:pt x="118" y="90"/>
                  </a:cubicBezTo>
                  <a:cubicBezTo>
                    <a:pt x="113" y="95"/>
                    <a:pt x="107" y="100"/>
                    <a:pt x="102" y="105"/>
                  </a:cubicBezTo>
                  <a:cubicBezTo>
                    <a:pt x="97" y="110"/>
                    <a:pt x="94" y="123"/>
                    <a:pt x="87" y="121"/>
                  </a:cubicBezTo>
                  <a:cubicBezTo>
                    <a:pt x="79" y="119"/>
                    <a:pt x="72" y="102"/>
                    <a:pt x="79" y="98"/>
                  </a:cubicBezTo>
                  <a:cubicBezTo>
                    <a:pt x="87" y="94"/>
                    <a:pt x="94" y="108"/>
                    <a:pt x="102" y="113"/>
                  </a:cubicBezTo>
                  <a:cubicBezTo>
                    <a:pt x="100" y="123"/>
                    <a:pt x="95" y="144"/>
                    <a:pt x="95" y="144"/>
                  </a:cubicBezTo>
                  <a:cubicBezTo>
                    <a:pt x="97" y="129"/>
                    <a:pt x="93" y="110"/>
                    <a:pt x="102" y="98"/>
                  </a:cubicBezTo>
                  <a:cubicBezTo>
                    <a:pt x="106" y="92"/>
                    <a:pt x="118" y="106"/>
                    <a:pt x="118" y="113"/>
                  </a:cubicBezTo>
                  <a:cubicBezTo>
                    <a:pt x="118" y="120"/>
                    <a:pt x="109" y="125"/>
                    <a:pt x="102" y="128"/>
                  </a:cubicBezTo>
                  <a:cubicBezTo>
                    <a:pt x="90" y="133"/>
                    <a:pt x="77" y="133"/>
                    <a:pt x="64" y="136"/>
                  </a:cubicBezTo>
                  <a:cubicBezTo>
                    <a:pt x="0" y="114"/>
                    <a:pt x="73" y="96"/>
                    <a:pt x="95" y="90"/>
                  </a:cubicBezTo>
                  <a:cubicBezTo>
                    <a:pt x="103" y="93"/>
                    <a:pt x="113" y="104"/>
                    <a:pt x="118" y="98"/>
                  </a:cubicBezTo>
                  <a:cubicBezTo>
                    <a:pt x="123" y="92"/>
                    <a:pt x="103" y="89"/>
                    <a:pt x="102" y="82"/>
                  </a:cubicBezTo>
                  <a:cubicBezTo>
                    <a:pt x="100" y="72"/>
                    <a:pt x="107" y="62"/>
                    <a:pt x="110" y="52"/>
                  </a:cubicBezTo>
                  <a:cubicBezTo>
                    <a:pt x="112" y="44"/>
                    <a:pt x="126" y="27"/>
                    <a:pt x="118" y="29"/>
                  </a:cubicBezTo>
                  <a:cubicBezTo>
                    <a:pt x="104" y="33"/>
                    <a:pt x="97" y="49"/>
                    <a:pt x="87" y="59"/>
                  </a:cubicBezTo>
                  <a:close/>
                </a:path>
              </a:pathLst>
            </a:custGeom>
            <a:solidFill>
              <a:srgbClr val="B77070"/>
            </a:solidFill>
            <a:ln w="12700" cap="flat"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57" name="Freeform 129"/>
            <p:cNvSpPr>
              <a:spLocks/>
            </p:cNvSpPr>
            <p:nvPr/>
          </p:nvSpPr>
          <p:spPr bwMode="auto">
            <a:xfrm>
              <a:off x="4202113" y="3316288"/>
              <a:ext cx="458788" cy="274638"/>
            </a:xfrm>
            <a:custGeom>
              <a:avLst/>
              <a:gdLst>
                <a:gd name="T0" fmla="*/ 225 w 289"/>
                <a:gd name="T1" fmla="*/ 31 h 173"/>
                <a:gd name="T2" fmla="*/ 241 w 289"/>
                <a:gd name="T3" fmla="*/ 69 h 173"/>
                <a:gd name="T4" fmla="*/ 218 w 289"/>
                <a:gd name="T5" fmla="*/ 61 h 173"/>
                <a:gd name="T6" fmla="*/ 225 w 289"/>
                <a:gd name="T7" fmla="*/ 38 h 173"/>
                <a:gd name="T8" fmla="*/ 248 w 289"/>
                <a:gd name="T9" fmla="*/ 31 h 173"/>
                <a:gd name="T10" fmla="*/ 233 w 289"/>
                <a:gd name="T11" fmla="*/ 61 h 173"/>
                <a:gd name="T12" fmla="*/ 202 w 289"/>
                <a:gd name="T13" fmla="*/ 54 h 173"/>
                <a:gd name="T14" fmla="*/ 210 w 289"/>
                <a:gd name="T15" fmla="*/ 31 h 173"/>
                <a:gd name="T16" fmla="*/ 241 w 289"/>
                <a:gd name="T17" fmla="*/ 38 h 173"/>
                <a:gd name="T18" fmla="*/ 248 w 289"/>
                <a:gd name="T19" fmla="*/ 77 h 173"/>
                <a:gd name="T20" fmla="*/ 256 w 289"/>
                <a:gd name="T21" fmla="*/ 123 h 173"/>
                <a:gd name="T22" fmla="*/ 225 w 289"/>
                <a:gd name="T23" fmla="*/ 46 h 173"/>
                <a:gd name="T24" fmla="*/ 187 w 289"/>
                <a:gd name="T25" fmla="*/ 0 h 173"/>
                <a:gd name="T26" fmla="*/ 125 w 289"/>
                <a:gd name="T27" fmla="*/ 8 h 173"/>
                <a:gd name="T28" fmla="*/ 64 w 289"/>
                <a:gd name="T29" fmla="*/ 54 h 173"/>
                <a:gd name="T30" fmla="*/ 18 w 289"/>
                <a:gd name="T31" fmla="*/ 77 h 173"/>
                <a:gd name="T32" fmla="*/ 79 w 289"/>
                <a:gd name="T33" fmla="*/ 77 h 173"/>
                <a:gd name="T34" fmla="*/ 72 w 289"/>
                <a:gd name="T35" fmla="*/ 100 h 173"/>
                <a:gd name="T36" fmla="*/ 87 w 289"/>
                <a:gd name="T37" fmla="*/ 123 h 173"/>
                <a:gd name="T38" fmla="*/ 64 w 289"/>
                <a:gd name="T39" fmla="*/ 131 h 173"/>
                <a:gd name="T40" fmla="*/ 72 w 289"/>
                <a:gd name="T41" fmla="*/ 138 h 17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89" h="173">
                  <a:moveTo>
                    <a:pt x="225" y="31"/>
                  </a:moveTo>
                  <a:cubicBezTo>
                    <a:pt x="235" y="34"/>
                    <a:pt x="280" y="39"/>
                    <a:pt x="241" y="69"/>
                  </a:cubicBezTo>
                  <a:cubicBezTo>
                    <a:pt x="235" y="74"/>
                    <a:pt x="226" y="64"/>
                    <a:pt x="218" y="61"/>
                  </a:cubicBezTo>
                  <a:cubicBezTo>
                    <a:pt x="220" y="53"/>
                    <a:pt x="225" y="38"/>
                    <a:pt x="225" y="38"/>
                  </a:cubicBezTo>
                  <a:cubicBezTo>
                    <a:pt x="233" y="36"/>
                    <a:pt x="241" y="27"/>
                    <a:pt x="248" y="31"/>
                  </a:cubicBezTo>
                  <a:cubicBezTo>
                    <a:pt x="289" y="52"/>
                    <a:pt x="234" y="61"/>
                    <a:pt x="233" y="61"/>
                  </a:cubicBezTo>
                  <a:cubicBezTo>
                    <a:pt x="223" y="59"/>
                    <a:pt x="208" y="62"/>
                    <a:pt x="202" y="54"/>
                  </a:cubicBezTo>
                  <a:cubicBezTo>
                    <a:pt x="197" y="48"/>
                    <a:pt x="202" y="34"/>
                    <a:pt x="210" y="31"/>
                  </a:cubicBezTo>
                  <a:cubicBezTo>
                    <a:pt x="220" y="27"/>
                    <a:pt x="231" y="36"/>
                    <a:pt x="241" y="38"/>
                  </a:cubicBezTo>
                  <a:cubicBezTo>
                    <a:pt x="243" y="51"/>
                    <a:pt x="243" y="65"/>
                    <a:pt x="248" y="77"/>
                  </a:cubicBezTo>
                  <a:cubicBezTo>
                    <a:pt x="264" y="120"/>
                    <a:pt x="271" y="80"/>
                    <a:pt x="256" y="123"/>
                  </a:cubicBezTo>
                  <a:cubicBezTo>
                    <a:pt x="227" y="92"/>
                    <a:pt x="243" y="114"/>
                    <a:pt x="225" y="46"/>
                  </a:cubicBezTo>
                  <a:cubicBezTo>
                    <a:pt x="220" y="27"/>
                    <a:pt x="198" y="17"/>
                    <a:pt x="187" y="0"/>
                  </a:cubicBezTo>
                  <a:cubicBezTo>
                    <a:pt x="163" y="37"/>
                    <a:pt x="164" y="19"/>
                    <a:pt x="125" y="8"/>
                  </a:cubicBezTo>
                  <a:cubicBezTo>
                    <a:pt x="91" y="25"/>
                    <a:pt x="76" y="19"/>
                    <a:pt x="64" y="54"/>
                  </a:cubicBezTo>
                  <a:cubicBezTo>
                    <a:pt x="80" y="101"/>
                    <a:pt x="50" y="84"/>
                    <a:pt x="18" y="77"/>
                  </a:cubicBezTo>
                  <a:cubicBezTo>
                    <a:pt x="37" y="57"/>
                    <a:pt x="43" y="41"/>
                    <a:pt x="79" y="77"/>
                  </a:cubicBezTo>
                  <a:cubicBezTo>
                    <a:pt x="85" y="83"/>
                    <a:pt x="74" y="92"/>
                    <a:pt x="72" y="100"/>
                  </a:cubicBezTo>
                  <a:cubicBezTo>
                    <a:pt x="77" y="108"/>
                    <a:pt x="89" y="114"/>
                    <a:pt x="87" y="123"/>
                  </a:cubicBezTo>
                  <a:cubicBezTo>
                    <a:pt x="86" y="127"/>
                    <a:pt x="0" y="173"/>
                    <a:pt x="64" y="131"/>
                  </a:cubicBezTo>
                  <a:cubicBezTo>
                    <a:pt x="74" y="159"/>
                    <a:pt x="72" y="162"/>
                    <a:pt x="72" y="138"/>
                  </a:cubicBezTo>
                </a:path>
              </a:pathLst>
            </a:custGeom>
            <a:noFill/>
            <a:ln w="12700" cap="flat" cmpd="sng">
              <a:solidFill>
                <a:srgbClr val="000000"/>
              </a:solidFill>
              <a:prstDash val="solid"/>
              <a:round/>
              <a:headEnd type="none" w="sm" len="sm"/>
              <a:tailEnd type="none" w="sm" len="sm"/>
            </a:ln>
            <a:effectLst/>
            <a:extLst>
              <a:ext uri="{909E8E84-426E-40DD-AFC4-6F175D3DCCD1}">
                <a14:hiddenFill xmlns:a14="http://schemas.microsoft.com/office/drawing/2010/main">
                  <a:solidFill>
                    <a:srgbClr val="B7707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58" name="Freeform 130"/>
            <p:cNvSpPr>
              <a:spLocks/>
            </p:cNvSpPr>
            <p:nvPr/>
          </p:nvSpPr>
          <p:spPr bwMode="auto">
            <a:xfrm>
              <a:off x="5095876" y="4791076"/>
              <a:ext cx="123825" cy="217488"/>
            </a:xfrm>
            <a:custGeom>
              <a:avLst/>
              <a:gdLst>
                <a:gd name="T0" fmla="*/ 16 w 78"/>
                <a:gd name="T1" fmla="*/ 0 h 137"/>
                <a:gd name="T2" fmla="*/ 62 w 78"/>
                <a:gd name="T3" fmla="*/ 85 h 137"/>
                <a:gd name="T4" fmla="*/ 16 w 78"/>
                <a:gd name="T5" fmla="*/ 123 h 137"/>
                <a:gd name="T6" fmla="*/ 0 w 78"/>
                <a:gd name="T7" fmla="*/ 108 h 13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8" h="137">
                  <a:moveTo>
                    <a:pt x="16" y="0"/>
                  </a:moveTo>
                  <a:cubicBezTo>
                    <a:pt x="25" y="29"/>
                    <a:pt x="40" y="63"/>
                    <a:pt x="62" y="85"/>
                  </a:cubicBezTo>
                  <a:cubicBezTo>
                    <a:pt x="78" y="137"/>
                    <a:pt x="60" y="132"/>
                    <a:pt x="16" y="123"/>
                  </a:cubicBezTo>
                  <a:cubicBezTo>
                    <a:pt x="11" y="118"/>
                    <a:pt x="0" y="108"/>
                    <a:pt x="0" y="108"/>
                  </a:cubicBezTo>
                </a:path>
              </a:pathLst>
            </a:custGeom>
            <a:noFill/>
            <a:ln w="25400" cap="flat" cmpd="sng">
              <a:solidFill>
                <a:srgbClr val="FF0000"/>
              </a:solidFill>
              <a:prstDash val="solid"/>
              <a:round/>
              <a:headEnd type="none" w="sm" len="sm"/>
              <a:tailEnd type="none" w="sm" len="sm"/>
            </a:ln>
            <a:effectLst/>
            <a:extLst>
              <a:ext uri="{909E8E84-426E-40DD-AFC4-6F175D3DCCD1}">
                <a14:hiddenFill xmlns:a14="http://schemas.microsoft.com/office/drawing/2010/main">
                  <a:solidFill>
                    <a:srgbClr val="B7707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59" name="Freeform 131"/>
            <p:cNvSpPr>
              <a:spLocks/>
            </p:cNvSpPr>
            <p:nvPr/>
          </p:nvSpPr>
          <p:spPr bwMode="auto">
            <a:xfrm>
              <a:off x="5230813" y="4816476"/>
              <a:ext cx="155575" cy="160338"/>
            </a:xfrm>
            <a:custGeom>
              <a:avLst/>
              <a:gdLst>
                <a:gd name="T0" fmla="*/ 46 w 98"/>
                <a:gd name="T1" fmla="*/ 0 h 101"/>
                <a:gd name="T2" fmla="*/ 7 w 98"/>
                <a:gd name="T3" fmla="*/ 7 h 101"/>
                <a:gd name="T4" fmla="*/ 0 w 98"/>
                <a:gd name="T5" fmla="*/ 30 h 101"/>
                <a:gd name="T6" fmla="*/ 61 w 98"/>
                <a:gd name="T7" fmla="*/ 99 h 101"/>
                <a:gd name="T8" fmla="*/ 92 w 98"/>
                <a:gd name="T9" fmla="*/ 92 h 101"/>
                <a:gd name="T10" fmla="*/ 84 w 98"/>
                <a:gd name="T11" fmla="*/ 61 h 101"/>
                <a:gd name="T12" fmla="*/ 61 w 98"/>
                <a:gd name="T13" fmla="*/ 53 h 10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8" h="101">
                  <a:moveTo>
                    <a:pt x="46" y="0"/>
                  </a:moveTo>
                  <a:cubicBezTo>
                    <a:pt x="33" y="2"/>
                    <a:pt x="18" y="0"/>
                    <a:pt x="7" y="7"/>
                  </a:cubicBezTo>
                  <a:cubicBezTo>
                    <a:pt x="0" y="11"/>
                    <a:pt x="0" y="22"/>
                    <a:pt x="0" y="30"/>
                  </a:cubicBezTo>
                  <a:cubicBezTo>
                    <a:pt x="0" y="66"/>
                    <a:pt x="30" y="90"/>
                    <a:pt x="61" y="99"/>
                  </a:cubicBezTo>
                  <a:cubicBezTo>
                    <a:pt x="71" y="97"/>
                    <a:pt x="87" y="101"/>
                    <a:pt x="92" y="92"/>
                  </a:cubicBezTo>
                  <a:cubicBezTo>
                    <a:pt x="98" y="83"/>
                    <a:pt x="91" y="69"/>
                    <a:pt x="84" y="61"/>
                  </a:cubicBezTo>
                  <a:cubicBezTo>
                    <a:pt x="79" y="55"/>
                    <a:pt x="61" y="53"/>
                    <a:pt x="61" y="53"/>
                  </a:cubicBezTo>
                </a:path>
              </a:pathLst>
            </a:custGeom>
            <a:noFill/>
            <a:ln w="25400" cap="flat" cmpd="sng">
              <a:solidFill>
                <a:srgbClr val="FF0000"/>
              </a:solidFill>
              <a:prstDash val="solid"/>
              <a:round/>
              <a:headEnd type="none" w="sm" len="sm"/>
              <a:tailEnd type="none" w="sm" len="sm"/>
            </a:ln>
            <a:effectLst/>
            <a:extLst>
              <a:ext uri="{909E8E84-426E-40DD-AFC4-6F175D3DCCD1}">
                <a14:hiddenFill xmlns:a14="http://schemas.microsoft.com/office/drawing/2010/main">
                  <a:solidFill>
                    <a:srgbClr val="B7707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grpSp>
      <p:sp>
        <p:nvSpPr>
          <p:cNvPr id="3" name="Date Placeholder 2"/>
          <p:cNvSpPr>
            <a:spLocks noGrp="1"/>
          </p:cNvSpPr>
          <p:nvPr>
            <p:ph type="dt" sz="half" idx="10"/>
          </p:nvPr>
        </p:nvSpPr>
        <p:spPr/>
        <p:txBody>
          <a:bodyPr/>
          <a:lstStyle/>
          <a:p>
            <a:r>
              <a:rPr lang="en-US" smtClean="0"/>
              <a:t>CMG Canada: 2015-04-14</a:t>
            </a:r>
            <a:endParaRPr lang="en-CA"/>
          </a:p>
        </p:txBody>
      </p:sp>
      <p:sp>
        <p:nvSpPr>
          <p:cNvPr id="60" name="Footer Placeholder 59"/>
          <p:cNvSpPr>
            <a:spLocks noGrp="1"/>
          </p:cNvSpPr>
          <p:nvPr>
            <p:ph type="ftr" sz="quarter" idx="11"/>
          </p:nvPr>
        </p:nvSpPr>
        <p:spPr/>
        <p:txBody>
          <a:bodyPr/>
          <a:lstStyle/>
          <a:p>
            <a:r>
              <a:rPr lang="en-CA" smtClean="0"/>
              <a:t>Copyright © Jonathan Gladstone, 2015</a:t>
            </a:r>
            <a:endParaRPr lang="en-CA"/>
          </a:p>
        </p:txBody>
      </p:sp>
      <p:sp>
        <p:nvSpPr>
          <p:cNvPr id="61" name="Slide Number Placeholder 60"/>
          <p:cNvSpPr>
            <a:spLocks noGrp="1"/>
          </p:cNvSpPr>
          <p:nvPr>
            <p:ph type="sldNum" sz="quarter" idx="12"/>
          </p:nvPr>
        </p:nvSpPr>
        <p:spPr/>
        <p:txBody>
          <a:bodyPr/>
          <a:lstStyle/>
          <a:p>
            <a:fld id="{4C777E2C-BB05-4B6F-B13F-8DCDAD1DCD7A}" type="slidenum">
              <a:rPr lang="en-CA" smtClean="0"/>
              <a:t>11</a:t>
            </a:fld>
            <a:endParaRPr lang="en-CA"/>
          </a:p>
        </p:txBody>
      </p:sp>
    </p:spTree>
    <p:extLst>
      <p:ext uri="{BB962C8B-B14F-4D97-AF65-F5344CB8AC3E}">
        <p14:creationId xmlns:p14="http://schemas.microsoft.com/office/powerpoint/2010/main" val="1671853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2"/>
                                        </p:tgtEl>
                                        <p:attrNameLst>
                                          <p:attrName>style.visibility</p:attrName>
                                        </p:attrNameLst>
                                      </p:cBhvr>
                                      <p:to>
                                        <p:strVal val="visible"/>
                                      </p:to>
                                    </p:set>
                                    <p:animEffect transition="in" filter="fade">
                                      <p:cBhvr>
                                        <p:cTn id="7" dur="5000"/>
                                        <p:tgtEl>
                                          <p:spTgt spid="62"/>
                                        </p:tgtEl>
                                      </p:cBhvr>
                                    </p:animEffect>
                                  </p:childTnLst>
                                </p:cTn>
                              </p:par>
                            </p:childTnLst>
                          </p:cTn>
                        </p:par>
                        <p:par>
                          <p:cTn id="8" fill="hold">
                            <p:stCondLst>
                              <p:cond delay="5000"/>
                            </p:stCondLst>
                            <p:childTnLst>
                              <p:par>
                                <p:cTn id="9" presetID="10" presetClass="exit" presetSubtype="0" fill="hold" nodeType="afterEffect">
                                  <p:stCondLst>
                                    <p:cond delay="2000"/>
                                  </p:stCondLst>
                                  <p:childTnLst>
                                    <p:animEffect transition="out" filter="fade">
                                      <p:cBhvr>
                                        <p:cTn id="10" dur="5000"/>
                                        <p:tgtEl>
                                          <p:spTgt spid="62"/>
                                        </p:tgtEl>
                                      </p:cBhvr>
                                    </p:animEffect>
                                    <p:set>
                                      <p:cBhvr>
                                        <p:cTn id="11" dur="1" fill="hold">
                                          <p:stCondLst>
                                            <p:cond delay="4999"/>
                                          </p:stCondLst>
                                        </p:cTn>
                                        <p:tgtEl>
                                          <p:spTgt spid="6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i="1" dirty="0" smtClean="0"/>
              <a:t>Selected</a:t>
            </a:r>
            <a:r>
              <a:rPr lang="en-CA" dirty="0" smtClean="0"/>
              <a:t> References</a:t>
            </a:r>
            <a:endParaRPr lang="en-CA" dirty="0"/>
          </a:p>
        </p:txBody>
      </p:sp>
      <p:sp>
        <p:nvSpPr>
          <p:cNvPr id="3" name="Content Placeholder 2"/>
          <p:cNvSpPr>
            <a:spLocks noGrp="1"/>
          </p:cNvSpPr>
          <p:nvPr>
            <p:ph idx="1"/>
          </p:nvPr>
        </p:nvSpPr>
        <p:spPr>
          <a:xfrm>
            <a:off x="457200" y="1600200"/>
            <a:ext cx="8229600" cy="4800600"/>
          </a:xfrm>
        </p:spPr>
        <p:txBody>
          <a:bodyPr>
            <a:normAutofit fontScale="62500" lnSpcReduction="20000"/>
          </a:bodyPr>
          <a:lstStyle/>
          <a:p>
            <a:pPr marL="0" indent="0">
              <a:buNone/>
            </a:pPr>
            <a:r>
              <a:rPr lang="en-CA" b="1" dirty="0"/>
              <a:t>My material comes from broad reading </a:t>
            </a:r>
            <a:r>
              <a:rPr lang="en-CA" b="1" dirty="0" smtClean="0"/>
              <a:t>in the public realm as </a:t>
            </a:r>
            <a:r>
              <a:rPr lang="en-CA" b="1" dirty="0"/>
              <a:t>well as from day-to-day </a:t>
            </a:r>
            <a:r>
              <a:rPr lang="en-CA" b="1" dirty="0" smtClean="0"/>
              <a:t>experience; </a:t>
            </a:r>
            <a:r>
              <a:rPr lang="en-CA" b="1" dirty="0"/>
              <a:t>this </a:t>
            </a:r>
            <a:r>
              <a:rPr lang="en-CA" b="1" dirty="0" smtClean="0"/>
              <a:t>is just </a:t>
            </a:r>
            <a:r>
              <a:rPr lang="en-CA" b="1" dirty="0"/>
              <a:t>a </a:t>
            </a:r>
            <a:r>
              <a:rPr lang="en-CA" b="1" dirty="0" smtClean="0"/>
              <a:t>small sample </a:t>
            </a:r>
            <a:r>
              <a:rPr lang="en-CA" b="1" dirty="0"/>
              <a:t>of </a:t>
            </a:r>
            <a:r>
              <a:rPr lang="en-CA" b="1" dirty="0" smtClean="0"/>
              <a:t>recent </a:t>
            </a:r>
            <a:r>
              <a:rPr lang="en-CA" b="1" dirty="0"/>
              <a:t>relevant articles rather than an exhaustive list of references</a:t>
            </a:r>
            <a:r>
              <a:rPr lang="en-CA" b="1" dirty="0" smtClean="0"/>
              <a:t>. In reverse date order…</a:t>
            </a:r>
            <a:endParaRPr lang="en-CA" b="1" dirty="0"/>
          </a:p>
          <a:p>
            <a:pPr lvl="1"/>
            <a:r>
              <a:rPr lang="en-CA" b="1" dirty="0" smtClean="0"/>
              <a:t>“Parallel </a:t>
            </a:r>
            <a:r>
              <a:rPr lang="en-CA" b="1" dirty="0" err="1" smtClean="0"/>
              <a:t>Sysplex</a:t>
            </a:r>
            <a:r>
              <a:rPr lang="en-CA" b="1" dirty="0" smtClean="0"/>
              <a:t>”</a:t>
            </a:r>
          </a:p>
          <a:p>
            <a:pPr lvl="2"/>
            <a:r>
              <a:rPr lang="en-CA" b="1" dirty="0" smtClean="0"/>
              <a:t>IBM website as of Apr. 13, 2015</a:t>
            </a:r>
          </a:p>
          <a:p>
            <a:pPr lvl="3"/>
            <a:r>
              <a:rPr lang="en-CA" b="1" dirty="0">
                <a:hlinkClick r:id="rId2"/>
              </a:rPr>
              <a:t>http://</a:t>
            </a:r>
            <a:r>
              <a:rPr lang="en-CA" b="1" dirty="0" smtClean="0">
                <a:hlinkClick r:id="rId2"/>
              </a:rPr>
              <a:t>www-03.ibm.com/systems/z/advantages/pso/ifb.html</a:t>
            </a:r>
            <a:endParaRPr lang="en-CA" b="1" dirty="0" smtClean="0"/>
          </a:p>
          <a:p>
            <a:pPr lvl="1"/>
            <a:r>
              <a:rPr lang="en-CA" b="1" dirty="0" smtClean="0"/>
              <a:t>“IBM System z10”</a:t>
            </a:r>
          </a:p>
          <a:p>
            <a:pPr lvl="2"/>
            <a:r>
              <a:rPr lang="en-CA" b="1" dirty="0" smtClean="0"/>
              <a:t>Wikipedia as of Apr. 13, 2015</a:t>
            </a:r>
          </a:p>
          <a:p>
            <a:pPr lvl="3"/>
            <a:r>
              <a:rPr lang="en-CA" b="1" dirty="0">
                <a:hlinkClick r:id="rId3"/>
              </a:rPr>
              <a:t>http://</a:t>
            </a:r>
            <a:r>
              <a:rPr lang="en-CA" b="1" dirty="0" smtClean="0">
                <a:hlinkClick r:id="rId3"/>
              </a:rPr>
              <a:t>en.wikipedia.org/wiki/IBM_System_z10</a:t>
            </a:r>
            <a:endParaRPr lang="en-CA" b="1" dirty="0" smtClean="0"/>
          </a:p>
          <a:p>
            <a:pPr lvl="1"/>
            <a:r>
              <a:rPr lang="en-CA" b="1" dirty="0" smtClean="0"/>
              <a:t>“Country Multiplex Pricing”</a:t>
            </a:r>
          </a:p>
          <a:p>
            <a:pPr lvl="2"/>
            <a:r>
              <a:rPr lang="en-CA" b="1" dirty="0" smtClean="0"/>
              <a:t>IBM presentation &amp; audio file, Mar. 3, 2015</a:t>
            </a:r>
          </a:p>
          <a:p>
            <a:pPr lvl="1"/>
            <a:r>
              <a:rPr lang="en-CA" b="1" dirty="0"/>
              <a:t>“ IBM unveils z13 mainframe to tackle burgeoning mobile transaction data”</a:t>
            </a:r>
          </a:p>
          <a:p>
            <a:pPr lvl="2"/>
            <a:r>
              <a:rPr lang="en-CA" b="1" dirty="0"/>
              <a:t>V3.co.uk tech news site</a:t>
            </a:r>
          </a:p>
          <a:p>
            <a:pPr lvl="3"/>
            <a:r>
              <a:rPr lang="en-CA" b="1" dirty="0">
                <a:hlinkClick r:id="rId4"/>
              </a:rPr>
              <a:t>http://www.v3.co.uk/v3-uk/news/2390071/ibm-unveils-z13-mainframe-to-tackle-burgeoning-mobile-transaction-data</a:t>
            </a:r>
            <a:endParaRPr lang="en-CA" b="1" dirty="0"/>
          </a:p>
          <a:p>
            <a:pPr lvl="3"/>
            <a:r>
              <a:rPr lang="en-CA" b="1" dirty="0"/>
              <a:t>This article was my first authority for Crypto Express 5S processing chips being twice as powerful as the 4735 chip in the 4S and 3C cards.</a:t>
            </a:r>
          </a:p>
          <a:p>
            <a:pPr lvl="1"/>
            <a:r>
              <a:rPr lang="en-CA" b="1" dirty="0"/>
              <a:t>“IBM z13 and Crypto”</a:t>
            </a:r>
          </a:p>
          <a:p>
            <a:pPr lvl="2"/>
            <a:r>
              <a:rPr lang="en-CA" b="1" dirty="0"/>
              <a:t>Greg Boyd, Mainframe Crypto LLC, Jan. 2015</a:t>
            </a:r>
          </a:p>
          <a:p>
            <a:pPr lvl="3"/>
            <a:r>
              <a:rPr lang="en-CA" b="1" dirty="0">
                <a:hlinkClick r:id="rId5"/>
              </a:rPr>
              <a:t>http://www.newera.com/INFO/2015Crypto3.pdf</a:t>
            </a:r>
            <a:endParaRPr lang="en-CA" b="1" dirty="0"/>
          </a:p>
          <a:p>
            <a:pPr lvl="1"/>
            <a:r>
              <a:rPr lang="en-CA" b="1" dirty="0" smtClean="0"/>
              <a:t>“IBM z13 Technical Guide”</a:t>
            </a:r>
          </a:p>
          <a:p>
            <a:pPr lvl="2"/>
            <a:r>
              <a:rPr lang="en-CA" b="1" dirty="0" smtClean="0"/>
              <a:t>IBM SG24-8251-00, draft as of Jan. 15, 2015</a:t>
            </a:r>
          </a:p>
          <a:p>
            <a:pPr lvl="1"/>
            <a:r>
              <a:rPr lang="en-CA" b="1" dirty="0" smtClean="0"/>
              <a:t>“IBM z13 FAQ”</a:t>
            </a:r>
          </a:p>
          <a:p>
            <a:pPr lvl="2"/>
            <a:r>
              <a:rPr lang="en-CA" b="1" dirty="0" smtClean="0"/>
              <a:t>IBM ZSQ3076-USEN-pp, Jan. 2015</a:t>
            </a:r>
          </a:p>
          <a:p>
            <a:pPr lvl="1"/>
            <a:endParaRPr lang="en-CA" b="1" dirty="0" smtClean="0"/>
          </a:p>
          <a:p>
            <a:pPr lvl="1"/>
            <a:endParaRPr lang="en-CA" b="1" dirty="0" smtClean="0"/>
          </a:p>
          <a:p>
            <a:pPr lvl="3"/>
            <a:endParaRPr lang="en-CA" b="1" dirty="0"/>
          </a:p>
          <a:p>
            <a:endParaRPr lang="en-CA" b="1" dirty="0"/>
          </a:p>
          <a:p>
            <a:endParaRPr lang="en-CA" dirty="0"/>
          </a:p>
        </p:txBody>
      </p:sp>
      <p:sp>
        <p:nvSpPr>
          <p:cNvPr id="4" name="Date Placeholder 3"/>
          <p:cNvSpPr>
            <a:spLocks noGrp="1"/>
          </p:cNvSpPr>
          <p:nvPr>
            <p:ph type="dt" sz="half" idx="10"/>
          </p:nvPr>
        </p:nvSpPr>
        <p:spPr/>
        <p:txBody>
          <a:bodyPr/>
          <a:lstStyle/>
          <a:p>
            <a:r>
              <a:rPr lang="en-US" smtClean="0"/>
              <a:t>CMG Canada: 2015-04-14</a:t>
            </a:r>
            <a:endParaRPr lang="en-CA"/>
          </a:p>
        </p:txBody>
      </p:sp>
      <p:sp>
        <p:nvSpPr>
          <p:cNvPr id="5" name="Footer Placeholder 4"/>
          <p:cNvSpPr>
            <a:spLocks noGrp="1"/>
          </p:cNvSpPr>
          <p:nvPr>
            <p:ph type="ftr" sz="quarter" idx="11"/>
          </p:nvPr>
        </p:nvSpPr>
        <p:spPr/>
        <p:txBody>
          <a:bodyPr/>
          <a:lstStyle/>
          <a:p>
            <a:r>
              <a:rPr lang="en-CA" smtClean="0"/>
              <a:t>Copyright © Jonathan Gladstone, 2015</a:t>
            </a:r>
            <a:endParaRPr lang="en-CA"/>
          </a:p>
        </p:txBody>
      </p:sp>
      <p:sp>
        <p:nvSpPr>
          <p:cNvPr id="6" name="Slide Number Placeholder 5"/>
          <p:cNvSpPr>
            <a:spLocks noGrp="1"/>
          </p:cNvSpPr>
          <p:nvPr>
            <p:ph type="sldNum" sz="quarter" idx="12"/>
          </p:nvPr>
        </p:nvSpPr>
        <p:spPr/>
        <p:txBody>
          <a:bodyPr/>
          <a:lstStyle/>
          <a:p>
            <a:fld id="{4C777E2C-BB05-4B6F-B13F-8DCDAD1DCD7A}" type="slidenum">
              <a:rPr lang="en-CA" smtClean="0"/>
              <a:t>12</a:t>
            </a:fld>
            <a:endParaRPr lang="en-CA"/>
          </a:p>
        </p:txBody>
      </p:sp>
    </p:spTree>
    <p:extLst>
      <p:ext uri="{BB962C8B-B14F-4D97-AF65-F5344CB8AC3E}">
        <p14:creationId xmlns:p14="http://schemas.microsoft.com/office/powerpoint/2010/main" val="32978858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1"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052" y="2396066"/>
            <a:ext cx="8115896" cy="4074511"/>
          </a:xfrm>
          <a:prstGeom prst="rect">
            <a:avLst/>
          </a:prstGeom>
          <a:solidFill>
            <a:schemeClr val="tx1"/>
          </a:solidFill>
          <a:ln>
            <a:noFill/>
          </a:ln>
          <a:effectLst/>
        </p:spPr>
      </p:pic>
      <p:sp>
        <p:nvSpPr>
          <p:cNvPr id="2" name="Title 1"/>
          <p:cNvSpPr>
            <a:spLocks noGrp="1"/>
          </p:cNvSpPr>
          <p:nvPr>
            <p:ph type="title"/>
          </p:nvPr>
        </p:nvSpPr>
        <p:spPr/>
        <p:txBody>
          <a:bodyPr/>
          <a:lstStyle/>
          <a:p>
            <a:r>
              <a:rPr lang="en-CA" dirty="0" smtClean="0"/>
              <a:t>Appendix: IBM Mainframe Dates (1 of 2)</a:t>
            </a:r>
            <a:endParaRPr lang="en-CA" dirty="0"/>
          </a:p>
        </p:txBody>
      </p:sp>
      <p:sp>
        <p:nvSpPr>
          <p:cNvPr id="4" name="Date Placeholder 3"/>
          <p:cNvSpPr>
            <a:spLocks noGrp="1"/>
          </p:cNvSpPr>
          <p:nvPr>
            <p:ph type="dt" sz="half" idx="10"/>
          </p:nvPr>
        </p:nvSpPr>
        <p:spPr/>
        <p:txBody>
          <a:bodyPr/>
          <a:lstStyle/>
          <a:p>
            <a:r>
              <a:rPr lang="en-US" smtClean="0"/>
              <a:t>CMG Canada: 2015-04-14</a:t>
            </a:r>
            <a:endParaRPr lang="en-CA"/>
          </a:p>
        </p:txBody>
      </p:sp>
      <p:sp>
        <p:nvSpPr>
          <p:cNvPr id="5" name="Footer Placeholder 4"/>
          <p:cNvSpPr>
            <a:spLocks noGrp="1"/>
          </p:cNvSpPr>
          <p:nvPr>
            <p:ph type="ftr" sz="quarter" idx="11"/>
          </p:nvPr>
        </p:nvSpPr>
        <p:spPr/>
        <p:txBody>
          <a:bodyPr/>
          <a:lstStyle/>
          <a:p>
            <a:r>
              <a:rPr lang="en-CA" smtClean="0"/>
              <a:t>Copyright © Jonathan Gladstone, 2015</a:t>
            </a:r>
            <a:endParaRPr lang="en-CA"/>
          </a:p>
        </p:txBody>
      </p:sp>
      <p:sp>
        <p:nvSpPr>
          <p:cNvPr id="6" name="Slide Number Placeholder 5"/>
          <p:cNvSpPr>
            <a:spLocks noGrp="1"/>
          </p:cNvSpPr>
          <p:nvPr>
            <p:ph type="sldNum" sz="quarter" idx="12"/>
          </p:nvPr>
        </p:nvSpPr>
        <p:spPr/>
        <p:txBody>
          <a:bodyPr/>
          <a:lstStyle/>
          <a:p>
            <a:fld id="{4C777E2C-BB05-4B6F-B13F-8DCDAD1DCD7A}" type="slidenum">
              <a:rPr lang="en-CA" smtClean="0"/>
              <a:t>13</a:t>
            </a:fld>
            <a:endParaRPr lang="en-CA"/>
          </a:p>
        </p:txBody>
      </p:sp>
      <p:sp>
        <p:nvSpPr>
          <p:cNvPr id="7" name="Content Placeholder 6"/>
          <p:cNvSpPr>
            <a:spLocks noGrp="1"/>
          </p:cNvSpPr>
          <p:nvPr>
            <p:ph idx="1"/>
          </p:nvPr>
        </p:nvSpPr>
        <p:spPr>
          <a:xfrm>
            <a:off x="457200" y="1405467"/>
            <a:ext cx="8229600" cy="1069098"/>
          </a:xfrm>
        </p:spPr>
        <p:txBody>
          <a:bodyPr>
            <a:normAutofit fontScale="62500" lnSpcReduction="20000"/>
          </a:bodyPr>
          <a:lstStyle/>
          <a:p>
            <a:r>
              <a:rPr lang="en-CA" dirty="0" smtClean="0"/>
              <a:t>Showing projected “generous” marketing withdrawal dates for zEC12, zBC12 and z13 based on the assumption (driven by historical data) that marketing withdrawal announcements will be made no earlier than a year after general availability of the replacement generation, and will take effect no less than nine months after the withdrawal announcement. Service withdrawals are projected to take effect on Dec. 31</a:t>
            </a:r>
            <a:r>
              <a:rPr lang="en-CA" baseline="30000" dirty="0" smtClean="0"/>
              <a:t>st</a:t>
            </a:r>
            <a:r>
              <a:rPr lang="en-CA" dirty="0" smtClean="0"/>
              <a:t> after the twelfth anniversary of GA.</a:t>
            </a:r>
            <a:endParaRPr lang="en-CA" dirty="0"/>
          </a:p>
        </p:txBody>
      </p:sp>
    </p:spTree>
    <p:extLst>
      <p:ext uri="{BB962C8B-B14F-4D97-AF65-F5344CB8AC3E}">
        <p14:creationId xmlns:p14="http://schemas.microsoft.com/office/powerpoint/2010/main" val="12835072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5045" y="1828799"/>
            <a:ext cx="8293910" cy="4581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CA" dirty="0" smtClean="0"/>
              <a:t>Appendix: IBM Mainframe Dates (2 of 2) </a:t>
            </a:r>
            <a:endParaRPr lang="en-CA" dirty="0"/>
          </a:p>
        </p:txBody>
      </p:sp>
      <p:sp>
        <p:nvSpPr>
          <p:cNvPr id="4" name="Date Placeholder 3"/>
          <p:cNvSpPr>
            <a:spLocks noGrp="1"/>
          </p:cNvSpPr>
          <p:nvPr>
            <p:ph type="dt" sz="half" idx="10"/>
          </p:nvPr>
        </p:nvSpPr>
        <p:spPr/>
        <p:txBody>
          <a:bodyPr/>
          <a:lstStyle/>
          <a:p>
            <a:r>
              <a:rPr lang="en-US" smtClean="0"/>
              <a:t>CMG Canada: 2015-04-14</a:t>
            </a:r>
            <a:endParaRPr lang="en-CA"/>
          </a:p>
        </p:txBody>
      </p:sp>
      <p:sp>
        <p:nvSpPr>
          <p:cNvPr id="5" name="Footer Placeholder 4"/>
          <p:cNvSpPr>
            <a:spLocks noGrp="1"/>
          </p:cNvSpPr>
          <p:nvPr>
            <p:ph type="ftr" sz="quarter" idx="11"/>
          </p:nvPr>
        </p:nvSpPr>
        <p:spPr/>
        <p:txBody>
          <a:bodyPr/>
          <a:lstStyle/>
          <a:p>
            <a:r>
              <a:rPr lang="en-CA" smtClean="0"/>
              <a:t>Copyright © Jonathan Gladstone, 2015</a:t>
            </a:r>
            <a:endParaRPr lang="en-CA"/>
          </a:p>
        </p:txBody>
      </p:sp>
      <p:sp>
        <p:nvSpPr>
          <p:cNvPr id="6" name="Slide Number Placeholder 5"/>
          <p:cNvSpPr>
            <a:spLocks noGrp="1"/>
          </p:cNvSpPr>
          <p:nvPr>
            <p:ph type="sldNum" sz="quarter" idx="12"/>
          </p:nvPr>
        </p:nvSpPr>
        <p:spPr/>
        <p:txBody>
          <a:bodyPr/>
          <a:lstStyle/>
          <a:p>
            <a:fld id="{4C777E2C-BB05-4B6F-B13F-8DCDAD1DCD7A}" type="slidenum">
              <a:rPr lang="en-CA" smtClean="0"/>
              <a:t>14</a:t>
            </a:fld>
            <a:endParaRPr lang="en-CA"/>
          </a:p>
        </p:txBody>
      </p:sp>
      <p:sp>
        <p:nvSpPr>
          <p:cNvPr id="7" name="Content Placeholder 6"/>
          <p:cNvSpPr>
            <a:spLocks noGrp="1"/>
          </p:cNvSpPr>
          <p:nvPr>
            <p:ph idx="1"/>
          </p:nvPr>
        </p:nvSpPr>
        <p:spPr>
          <a:xfrm>
            <a:off x="457200" y="1371601"/>
            <a:ext cx="8229600" cy="576904"/>
          </a:xfrm>
        </p:spPr>
        <p:txBody>
          <a:bodyPr>
            <a:normAutofit/>
          </a:bodyPr>
          <a:lstStyle/>
          <a:p>
            <a:r>
              <a:rPr lang="en-CA" dirty="0" smtClean="0"/>
              <a:t>And now, in graphical form…</a:t>
            </a:r>
            <a:endParaRPr lang="en-CA" dirty="0"/>
          </a:p>
        </p:txBody>
      </p:sp>
    </p:spTree>
    <p:extLst>
      <p:ext uri="{BB962C8B-B14F-4D97-AF65-F5344CB8AC3E}">
        <p14:creationId xmlns:p14="http://schemas.microsoft.com/office/powerpoint/2010/main" val="5999589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fbcdn-sphotos-f-a.akamaihd.net/hphotos-ak-prn1/11638_1071885617065_922651_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4124" y="228601"/>
            <a:ext cx="2869375" cy="190499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CA" dirty="0" smtClean="0"/>
              <a:t>About the Author</a:t>
            </a:r>
            <a:endParaRPr lang="en-CA" dirty="0"/>
          </a:p>
        </p:txBody>
      </p:sp>
      <p:sp>
        <p:nvSpPr>
          <p:cNvPr id="3" name="Content Placeholder 2"/>
          <p:cNvSpPr>
            <a:spLocks noGrp="1"/>
          </p:cNvSpPr>
          <p:nvPr>
            <p:ph idx="1"/>
          </p:nvPr>
        </p:nvSpPr>
        <p:spPr/>
        <p:txBody>
          <a:bodyPr>
            <a:normAutofit fontScale="70000" lnSpcReduction="20000"/>
          </a:bodyPr>
          <a:lstStyle/>
          <a:p>
            <a:pPr marL="0" indent="0">
              <a:buNone/>
            </a:pPr>
            <a:r>
              <a:rPr lang="en-CA" dirty="0" smtClean="0">
                <a:solidFill>
                  <a:srgbClr val="FFFF00"/>
                </a:solidFill>
              </a:rPr>
              <a:t>Jonathan Gladstone </a:t>
            </a:r>
            <a:r>
              <a:rPr lang="en-CA" dirty="0" smtClean="0"/>
              <a:t>is a </a:t>
            </a:r>
            <a:r>
              <a:rPr lang="en-US" dirty="0" smtClean="0"/>
              <a:t>senior </a:t>
            </a:r>
            <a:r>
              <a:rPr lang="en-US" dirty="0"/>
              <a:t>information systems professional, thought leader, educator, planner and team leader with over twenty-five years of experience in capacity management, project initiation, process development, disaster recovery, change management and implementation and problem management for large corporate I/T infrastructures on a variety of computing platforms</a:t>
            </a:r>
            <a:r>
              <a:rPr lang="en-US" dirty="0" smtClean="0"/>
              <a:t>. He specializes in I/T </a:t>
            </a:r>
            <a:r>
              <a:rPr lang="en-US" dirty="0"/>
              <a:t>capacity planning &amp; management; statistical analysis; ITIL process development and implementation; </a:t>
            </a:r>
            <a:r>
              <a:rPr lang="en-US" dirty="0" smtClean="0"/>
              <a:t>and team </a:t>
            </a:r>
            <a:r>
              <a:rPr lang="en-US" dirty="0"/>
              <a:t>leadership for these and other IT planning roles including change </a:t>
            </a:r>
            <a:r>
              <a:rPr lang="en-US" dirty="0" smtClean="0"/>
              <a:t>management.</a:t>
            </a:r>
          </a:p>
          <a:p>
            <a:pPr marL="0" indent="0">
              <a:buNone/>
            </a:pPr>
            <a:endParaRPr lang="en-CA" dirty="0" smtClean="0"/>
          </a:p>
          <a:p>
            <a:pPr marL="0" indent="0">
              <a:buNone/>
            </a:pPr>
            <a:r>
              <a:rPr lang="en-CA" dirty="0" smtClean="0"/>
              <a:t>He has been at the BMO Financial Group for over 15 years, and working in capacity planning for well over a decade. He is BMO’s representative on the Advisory Committee for the School of Computer Studies at Georgian College in Barrie, ON, where he also teaches part-time. Jonathan holds a B.A.Sc. degree in Electrical Engineering from the University of Toronto and </a:t>
            </a:r>
            <a:r>
              <a:rPr lang="en-CA" dirty="0" err="1" smtClean="0"/>
              <a:t>P.Eng</a:t>
            </a:r>
            <a:r>
              <a:rPr lang="en-CA" dirty="0" smtClean="0"/>
              <a:t>. certification from Professional Engineers </a:t>
            </a:r>
            <a:r>
              <a:rPr lang="en-CA" dirty="0"/>
              <a:t>Ontario and is certified in ITIL v2 and v3 fundamentals.</a:t>
            </a:r>
            <a:endParaRPr lang="en-CA" dirty="0" smtClean="0"/>
          </a:p>
          <a:p>
            <a:pPr marL="0" indent="0">
              <a:buNone/>
            </a:pPr>
            <a:endParaRPr lang="en-CA" dirty="0" smtClean="0"/>
          </a:p>
          <a:p>
            <a:pPr marL="0" indent="0">
              <a:buNone/>
            </a:pPr>
            <a:r>
              <a:rPr lang="en-CA" dirty="0" smtClean="0"/>
              <a:t>Jonathan has made many IT presentations over the years, including at CMG Canada, CMG Mid-west and (informally) at CMG International. You can find him online at LinkedIn, on Twitter @jbglad59 or at his blog, </a:t>
            </a:r>
            <a:r>
              <a:rPr lang="en-CA" dirty="0" smtClean="0">
                <a:hlinkClick r:id="rId3"/>
              </a:rPr>
              <a:t>http://alwaysgrumpy.wordpress.com</a:t>
            </a:r>
            <a:r>
              <a:rPr lang="en-CA" dirty="0" smtClean="0"/>
              <a:t> </a:t>
            </a:r>
            <a:endParaRPr lang="en-CA" dirty="0"/>
          </a:p>
        </p:txBody>
      </p:sp>
      <p:sp>
        <p:nvSpPr>
          <p:cNvPr id="4" name="Date Placeholder 3"/>
          <p:cNvSpPr>
            <a:spLocks noGrp="1"/>
          </p:cNvSpPr>
          <p:nvPr>
            <p:ph type="dt" sz="half" idx="10"/>
          </p:nvPr>
        </p:nvSpPr>
        <p:spPr/>
        <p:txBody>
          <a:bodyPr/>
          <a:lstStyle/>
          <a:p>
            <a:r>
              <a:rPr lang="en-US" dirty="0" smtClean="0"/>
              <a:t>CMG Canada: 2015-04-14</a:t>
            </a:r>
            <a:endParaRPr lang="en-CA" dirty="0"/>
          </a:p>
        </p:txBody>
      </p:sp>
      <p:sp>
        <p:nvSpPr>
          <p:cNvPr id="5" name="Footer Placeholder 4"/>
          <p:cNvSpPr>
            <a:spLocks noGrp="1"/>
          </p:cNvSpPr>
          <p:nvPr>
            <p:ph type="ftr" sz="quarter" idx="11"/>
          </p:nvPr>
        </p:nvSpPr>
        <p:spPr/>
        <p:txBody>
          <a:bodyPr/>
          <a:lstStyle/>
          <a:p>
            <a:r>
              <a:rPr lang="en-CA" smtClean="0"/>
              <a:t>Copyright © Jonathan Gladstone, 2015</a:t>
            </a:r>
            <a:endParaRPr lang="en-CA"/>
          </a:p>
        </p:txBody>
      </p:sp>
      <p:sp>
        <p:nvSpPr>
          <p:cNvPr id="6" name="Slide Number Placeholder 5"/>
          <p:cNvSpPr>
            <a:spLocks noGrp="1"/>
          </p:cNvSpPr>
          <p:nvPr>
            <p:ph type="sldNum" sz="quarter" idx="12"/>
          </p:nvPr>
        </p:nvSpPr>
        <p:spPr/>
        <p:txBody>
          <a:bodyPr/>
          <a:lstStyle/>
          <a:p>
            <a:fld id="{4C777E2C-BB05-4B6F-B13F-8DCDAD1DCD7A}" type="slidenum">
              <a:rPr lang="en-CA" smtClean="0"/>
              <a:t>15</a:t>
            </a:fld>
            <a:endParaRPr lang="en-CA"/>
          </a:p>
        </p:txBody>
      </p:sp>
    </p:spTree>
    <p:extLst>
      <p:ext uri="{BB962C8B-B14F-4D97-AF65-F5344CB8AC3E}">
        <p14:creationId xmlns:p14="http://schemas.microsoft.com/office/powerpoint/2010/main" val="37522016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Abstract</a:t>
            </a:r>
            <a:endParaRPr lang="en-CA" dirty="0"/>
          </a:p>
        </p:txBody>
      </p:sp>
      <p:sp>
        <p:nvSpPr>
          <p:cNvPr id="3" name="Content Placeholder 2"/>
          <p:cNvSpPr>
            <a:spLocks noGrp="1"/>
          </p:cNvSpPr>
          <p:nvPr>
            <p:ph idx="1"/>
          </p:nvPr>
        </p:nvSpPr>
        <p:spPr>
          <a:xfrm>
            <a:off x="457200" y="1447800"/>
            <a:ext cx="8229600" cy="5029200"/>
          </a:xfrm>
        </p:spPr>
        <p:txBody>
          <a:bodyPr>
            <a:normAutofit fontScale="85000" lnSpcReduction="10000"/>
          </a:bodyPr>
          <a:lstStyle/>
          <a:p>
            <a:r>
              <a:rPr lang="en-CA" dirty="0"/>
              <a:t>IBM just recently announced the latest generation of their mainframe systems. This is the thirteenth generation since they switched to CMOS processors in 1994; following the well-established “z” naming they’ve used since 2000, IBM aptly calls this the z Systems z13. The z13 introduces a variety of new features, as expected, but aspects of its architecture, timing and naming raise questions for the community of mainframe users. This presentation will take a look at some of those questions and their implications for future trends in this fundamentally important computing platform.</a:t>
            </a:r>
          </a:p>
          <a:p>
            <a:pPr lvl="1"/>
            <a:r>
              <a:rPr lang="en-CA" dirty="0" smtClean="0"/>
              <a:t>z13 </a:t>
            </a:r>
            <a:r>
              <a:rPr lang="en-CA" i="1" dirty="0" smtClean="0"/>
              <a:t>selected </a:t>
            </a:r>
            <a:r>
              <a:rPr lang="en-CA" dirty="0" smtClean="0"/>
              <a:t>New Features</a:t>
            </a:r>
          </a:p>
          <a:p>
            <a:pPr lvl="2"/>
            <a:r>
              <a:rPr lang="en-CA" dirty="0" smtClean="0"/>
              <a:t>SMT, SIMD</a:t>
            </a:r>
          </a:p>
          <a:p>
            <a:pPr lvl="2"/>
            <a:r>
              <a:rPr lang="en-CA" dirty="0" smtClean="0"/>
              <a:t>Assorted I/O changes</a:t>
            </a:r>
          </a:p>
          <a:p>
            <a:pPr lvl="1"/>
            <a:r>
              <a:rPr lang="en-CA" dirty="0" smtClean="0"/>
              <a:t>Architecture Questions</a:t>
            </a:r>
          </a:p>
          <a:p>
            <a:pPr lvl="2"/>
            <a:r>
              <a:rPr lang="en-CA" dirty="0" smtClean="0"/>
              <a:t>ICA… and sometimes Y</a:t>
            </a:r>
          </a:p>
          <a:p>
            <a:pPr lvl="1"/>
            <a:r>
              <a:rPr lang="en-CA" dirty="0" smtClean="0"/>
              <a:t>Naming Questions</a:t>
            </a:r>
          </a:p>
          <a:p>
            <a:pPr lvl="2"/>
            <a:r>
              <a:rPr lang="en-CA" dirty="0" smtClean="0"/>
              <a:t>Whither BC?</a:t>
            </a:r>
          </a:p>
          <a:p>
            <a:pPr lvl="1"/>
            <a:r>
              <a:rPr lang="en-CA" dirty="0" smtClean="0"/>
              <a:t>Timing Questions</a:t>
            </a:r>
          </a:p>
          <a:p>
            <a:pPr lvl="2"/>
            <a:r>
              <a:rPr lang="en-CA" dirty="0" smtClean="0"/>
              <a:t>How low can we go?</a:t>
            </a:r>
          </a:p>
        </p:txBody>
      </p:sp>
      <p:sp>
        <p:nvSpPr>
          <p:cNvPr id="4" name="Date Placeholder 3"/>
          <p:cNvSpPr>
            <a:spLocks noGrp="1"/>
          </p:cNvSpPr>
          <p:nvPr>
            <p:ph type="dt" sz="half" idx="10"/>
          </p:nvPr>
        </p:nvSpPr>
        <p:spPr/>
        <p:txBody>
          <a:bodyPr/>
          <a:lstStyle/>
          <a:p>
            <a:r>
              <a:rPr lang="en-US" smtClean="0"/>
              <a:t>CMG Canada: 2015-04-14</a:t>
            </a:r>
            <a:endParaRPr lang="en-CA"/>
          </a:p>
        </p:txBody>
      </p:sp>
      <p:sp>
        <p:nvSpPr>
          <p:cNvPr id="5" name="Footer Placeholder 4"/>
          <p:cNvSpPr>
            <a:spLocks noGrp="1"/>
          </p:cNvSpPr>
          <p:nvPr>
            <p:ph type="ftr" sz="quarter" idx="11"/>
          </p:nvPr>
        </p:nvSpPr>
        <p:spPr/>
        <p:txBody>
          <a:bodyPr/>
          <a:lstStyle/>
          <a:p>
            <a:r>
              <a:rPr lang="en-CA" smtClean="0"/>
              <a:t>Copyright © Jonathan Gladstone, 2015</a:t>
            </a:r>
            <a:endParaRPr lang="en-CA"/>
          </a:p>
        </p:txBody>
      </p:sp>
      <p:sp>
        <p:nvSpPr>
          <p:cNvPr id="6" name="Slide Number Placeholder 5"/>
          <p:cNvSpPr>
            <a:spLocks noGrp="1"/>
          </p:cNvSpPr>
          <p:nvPr>
            <p:ph type="sldNum" sz="quarter" idx="12"/>
          </p:nvPr>
        </p:nvSpPr>
        <p:spPr/>
        <p:txBody>
          <a:bodyPr/>
          <a:lstStyle/>
          <a:p>
            <a:fld id="{4C777E2C-BB05-4B6F-B13F-8DCDAD1DCD7A}" type="slidenum">
              <a:rPr lang="en-CA" smtClean="0"/>
              <a:t>2</a:t>
            </a:fld>
            <a:endParaRPr lang="en-CA"/>
          </a:p>
        </p:txBody>
      </p:sp>
    </p:spTree>
    <p:extLst>
      <p:ext uri="{BB962C8B-B14F-4D97-AF65-F5344CB8AC3E}">
        <p14:creationId xmlns:p14="http://schemas.microsoft.com/office/powerpoint/2010/main" val="26974679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z13 </a:t>
            </a:r>
            <a:r>
              <a:rPr lang="en-CA" i="1" dirty="0" smtClean="0"/>
              <a:t>selected</a:t>
            </a:r>
            <a:r>
              <a:rPr lang="en-CA" dirty="0" smtClean="0"/>
              <a:t> New Features</a:t>
            </a:r>
            <a:endParaRPr lang="en-CA" dirty="0"/>
          </a:p>
        </p:txBody>
      </p:sp>
      <p:sp>
        <p:nvSpPr>
          <p:cNvPr id="3" name="Content Placeholder 2"/>
          <p:cNvSpPr>
            <a:spLocks noGrp="1"/>
          </p:cNvSpPr>
          <p:nvPr>
            <p:ph idx="1"/>
          </p:nvPr>
        </p:nvSpPr>
        <p:spPr>
          <a:xfrm>
            <a:off x="457200" y="1447800"/>
            <a:ext cx="8229600" cy="5029200"/>
          </a:xfrm>
        </p:spPr>
        <p:txBody>
          <a:bodyPr>
            <a:normAutofit/>
          </a:bodyPr>
          <a:lstStyle/>
          <a:p>
            <a:r>
              <a:rPr lang="en-CA" dirty="0" smtClean="0"/>
              <a:t>SMT/SIMD – it’s about time!</a:t>
            </a:r>
          </a:p>
          <a:p>
            <a:pPr lvl="1"/>
            <a:r>
              <a:rPr lang="en-CA" dirty="0" err="1" smtClean="0"/>
              <a:t>zIIP</a:t>
            </a:r>
            <a:r>
              <a:rPr lang="en-CA" dirty="0" smtClean="0"/>
              <a:t>/IFL only for SMT, and watch for single-thread execution time</a:t>
            </a:r>
          </a:p>
          <a:p>
            <a:pPr lvl="1"/>
            <a:r>
              <a:rPr lang="en-CA" dirty="0" smtClean="0"/>
              <a:t>Use optimized libraries for SIMD</a:t>
            </a:r>
          </a:p>
          <a:p>
            <a:r>
              <a:rPr lang="en-CA" dirty="0" smtClean="0"/>
              <a:t>Crypto Express 5S… Express5S?</a:t>
            </a:r>
          </a:p>
          <a:p>
            <a:pPr lvl="1"/>
            <a:r>
              <a:rPr lang="en-CA" dirty="0" smtClean="0"/>
              <a:t>Double the capacity – yay! Now we have as much on a single card as we did with Express 3C. But what about </a:t>
            </a:r>
            <a:r>
              <a:rPr lang="en-CA" i="1" dirty="0" smtClean="0"/>
              <a:t>effective</a:t>
            </a:r>
            <a:r>
              <a:rPr lang="en-CA" dirty="0" smtClean="0"/>
              <a:t> capacity?</a:t>
            </a:r>
          </a:p>
          <a:p>
            <a:r>
              <a:rPr lang="en-CA" dirty="0" smtClean="0"/>
              <a:t>FICON 16S</a:t>
            </a:r>
          </a:p>
          <a:p>
            <a:pPr lvl="1"/>
            <a:r>
              <a:rPr lang="en-CA" dirty="0" smtClean="0"/>
              <a:t>Only negotiates down to 4Gbps… watch for old infrastructure!</a:t>
            </a:r>
          </a:p>
          <a:p>
            <a:r>
              <a:rPr lang="en-CA" dirty="0" smtClean="0"/>
              <a:t>OSA Express 5S</a:t>
            </a:r>
          </a:p>
          <a:p>
            <a:pPr lvl="1"/>
            <a:r>
              <a:rPr lang="en-CA" dirty="0" smtClean="0"/>
              <a:t>10Gbps cards have only one port, and won’t work with 1Gbps </a:t>
            </a:r>
            <a:r>
              <a:rPr lang="en-CA" dirty="0" smtClean="0"/>
              <a:t>machinery</a:t>
            </a:r>
          </a:p>
          <a:p>
            <a:r>
              <a:rPr lang="en-CA" dirty="0" smtClean="0"/>
              <a:t>And some things haven’t changed…</a:t>
            </a:r>
          </a:p>
          <a:p>
            <a:pPr lvl="1"/>
            <a:r>
              <a:rPr lang="en-CA" dirty="0" smtClean="0"/>
              <a:t>New profiles for </a:t>
            </a:r>
            <a:r>
              <a:rPr lang="en-CA" dirty="0" err="1" smtClean="0"/>
              <a:t>CoD</a:t>
            </a:r>
            <a:r>
              <a:rPr lang="en-CA" dirty="0" smtClean="0"/>
              <a:t> features probably unavailable after LIC </a:t>
            </a:r>
            <a:r>
              <a:rPr lang="en-CA" dirty="0" err="1" smtClean="0"/>
              <a:t>EoM</a:t>
            </a:r>
            <a:r>
              <a:rPr lang="en-CA" dirty="0" smtClean="0"/>
              <a:t>.</a:t>
            </a:r>
            <a:endParaRPr lang="en-CA" dirty="0" smtClean="0"/>
          </a:p>
        </p:txBody>
      </p:sp>
      <p:sp>
        <p:nvSpPr>
          <p:cNvPr id="4" name="Date Placeholder 3"/>
          <p:cNvSpPr>
            <a:spLocks noGrp="1"/>
          </p:cNvSpPr>
          <p:nvPr>
            <p:ph type="dt" sz="half" idx="10"/>
          </p:nvPr>
        </p:nvSpPr>
        <p:spPr/>
        <p:txBody>
          <a:bodyPr/>
          <a:lstStyle/>
          <a:p>
            <a:r>
              <a:rPr lang="en-US" smtClean="0"/>
              <a:t>CMG Canada: 2015-04-14</a:t>
            </a:r>
            <a:endParaRPr lang="en-CA"/>
          </a:p>
        </p:txBody>
      </p:sp>
      <p:sp>
        <p:nvSpPr>
          <p:cNvPr id="5" name="Footer Placeholder 4"/>
          <p:cNvSpPr>
            <a:spLocks noGrp="1"/>
          </p:cNvSpPr>
          <p:nvPr>
            <p:ph type="ftr" sz="quarter" idx="11"/>
          </p:nvPr>
        </p:nvSpPr>
        <p:spPr/>
        <p:txBody>
          <a:bodyPr/>
          <a:lstStyle/>
          <a:p>
            <a:r>
              <a:rPr lang="en-CA" smtClean="0"/>
              <a:t>Copyright © Jonathan Gladstone, 2015</a:t>
            </a:r>
            <a:endParaRPr lang="en-CA"/>
          </a:p>
        </p:txBody>
      </p:sp>
      <p:sp>
        <p:nvSpPr>
          <p:cNvPr id="6" name="Slide Number Placeholder 5"/>
          <p:cNvSpPr>
            <a:spLocks noGrp="1"/>
          </p:cNvSpPr>
          <p:nvPr>
            <p:ph type="sldNum" sz="quarter" idx="12"/>
          </p:nvPr>
        </p:nvSpPr>
        <p:spPr/>
        <p:txBody>
          <a:bodyPr/>
          <a:lstStyle/>
          <a:p>
            <a:fld id="{4C777E2C-BB05-4B6F-B13F-8DCDAD1DCD7A}" type="slidenum">
              <a:rPr lang="en-CA" smtClean="0"/>
              <a:t>3</a:t>
            </a:fld>
            <a:endParaRPr lang="en-CA"/>
          </a:p>
        </p:txBody>
      </p:sp>
    </p:spTree>
    <p:extLst>
      <p:ext uri="{BB962C8B-B14F-4D97-AF65-F5344CB8AC3E}">
        <p14:creationId xmlns:p14="http://schemas.microsoft.com/office/powerpoint/2010/main" val="30679571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i="1" dirty="0" smtClean="0"/>
              <a:t>some other</a:t>
            </a:r>
            <a:r>
              <a:rPr lang="en-CA" dirty="0" smtClean="0"/>
              <a:t> New Features</a:t>
            </a:r>
            <a:endParaRPr lang="en-CA" dirty="0"/>
          </a:p>
        </p:txBody>
      </p:sp>
      <p:sp>
        <p:nvSpPr>
          <p:cNvPr id="3" name="Content Placeholder 2"/>
          <p:cNvSpPr>
            <a:spLocks noGrp="1"/>
          </p:cNvSpPr>
          <p:nvPr>
            <p:ph idx="1"/>
          </p:nvPr>
        </p:nvSpPr>
        <p:spPr>
          <a:xfrm>
            <a:off x="457200" y="1447800"/>
            <a:ext cx="8229600" cy="5029200"/>
          </a:xfrm>
        </p:spPr>
        <p:txBody>
          <a:bodyPr>
            <a:normAutofit/>
          </a:bodyPr>
          <a:lstStyle/>
          <a:p>
            <a:r>
              <a:rPr lang="en-CA" dirty="0" smtClean="0"/>
              <a:t>Stealing Jim’s thunder? Who, me?</a:t>
            </a:r>
          </a:p>
          <a:p>
            <a:r>
              <a:rPr lang="en-CA" dirty="0" smtClean="0"/>
              <a:t>Multiplex Pricing (CMLC)</a:t>
            </a:r>
          </a:p>
          <a:p>
            <a:pPr lvl="1"/>
            <a:r>
              <a:rPr lang="en-CA" dirty="0" smtClean="0"/>
              <a:t>Interesting opportunities! ‘Flattening’ demand spikes across sites; potential for cross-site workload sharing. Drops one barrier for ‘Business Resiliency’ models.</a:t>
            </a:r>
          </a:p>
          <a:p>
            <a:r>
              <a:rPr lang="en-US" dirty="0"/>
              <a:t>IBM Collocated Application Pricing (ICAP</a:t>
            </a:r>
            <a:r>
              <a:rPr lang="en-US" dirty="0" smtClean="0"/>
              <a:t>)</a:t>
            </a:r>
          </a:p>
          <a:p>
            <a:pPr lvl="1"/>
            <a:r>
              <a:rPr lang="en-US" dirty="0" smtClean="0"/>
              <a:t>Great if you’re growing new workloads. Not so much if you’re workloads are </a:t>
            </a:r>
            <a:r>
              <a:rPr lang="en-CA" dirty="0" smtClean="0"/>
              <a:t>‘traditional’ or growth is organic. </a:t>
            </a:r>
            <a:endParaRPr lang="en-US" dirty="0" smtClean="0"/>
          </a:p>
        </p:txBody>
      </p:sp>
      <p:sp>
        <p:nvSpPr>
          <p:cNvPr id="4" name="Date Placeholder 3"/>
          <p:cNvSpPr>
            <a:spLocks noGrp="1"/>
          </p:cNvSpPr>
          <p:nvPr>
            <p:ph type="dt" sz="half" idx="10"/>
          </p:nvPr>
        </p:nvSpPr>
        <p:spPr/>
        <p:txBody>
          <a:bodyPr/>
          <a:lstStyle/>
          <a:p>
            <a:r>
              <a:rPr lang="en-US" smtClean="0"/>
              <a:t>CMG Canada: 2015-04-14</a:t>
            </a:r>
            <a:endParaRPr lang="en-CA"/>
          </a:p>
        </p:txBody>
      </p:sp>
      <p:sp>
        <p:nvSpPr>
          <p:cNvPr id="5" name="Footer Placeholder 4"/>
          <p:cNvSpPr>
            <a:spLocks noGrp="1"/>
          </p:cNvSpPr>
          <p:nvPr>
            <p:ph type="ftr" sz="quarter" idx="11"/>
          </p:nvPr>
        </p:nvSpPr>
        <p:spPr/>
        <p:txBody>
          <a:bodyPr/>
          <a:lstStyle/>
          <a:p>
            <a:r>
              <a:rPr lang="en-CA" smtClean="0"/>
              <a:t>Copyright © Jonathan Gladstone, 2015</a:t>
            </a:r>
            <a:endParaRPr lang="en-CA"/>
          </a:p>
        </p:txBody>
      </p:sp>
      <p:sp>
        <p:nvSpPr>
          <p:cNvPr id="6" name="Slide Number Placeholder 5"/>
          <p:cNvSpPr>
            <a:spLocks noGrp="1"/>
          </p:cNvSpPr>
          <p:nvPr>
            <p:ph type="sldNum" sz="quarter" idx="12"/>
          </p:nvPr>
        </p:nvSpPr>
        <p:spPr/>
        <p:txBody>
          <a:bodyPr/>
          <a:lstStyle/>
          <a:p>
            <a:fld id="{4C777E2C-BB05-4B6F-B13F-8DCDAD1DCD7A}" type="slidenum">
              <a:rPr lang="en-CA" smtClean="0"/>
              <a:t>4</a:t>
            </a:fld>
            <a:endParaRPr lang="en-CA"/>
          </a:p>
        </p:txBody>
      </p:sp>
    </p:spTree>
    <p:extLst>
      <p:ext uri="{BB962C8B-B14F-4D97-AF65-F5344CB8AC3E}">
        <p14:creationId xmlns:p14="http://schemas.microsoft.com/office/powerpoint/2010/main" val="34954445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Architecture Questions</a:t>
            </a:r>
            <a:endParaRPr lang="en-CA" dirty="0"/>
          </a:p>
        </p:txBody>
      </p:sp>
      <p:sp>
        <p:nvSpPr>
          <p:cNvPr id="3" name="Content Placeholder 2"/>
          <p:cNvSpPr>
            <a:spLocks noGrp="1"/>
          </p:cNvSpPr>
          <p:nvPr>
            <p:ph idx="1"/>
          </p:nvPr>
        </p:nvSpPr>
        <p:spPr>
          <a:xfrm>
            <a:off x="457200" y="1447800"/>
            <a:ext cx="8229600" cy="5029200"/>
          </a:xfrm>
        </p:spPr>
        <p:txBody>
          <a:bodyPr>
            <a:normAutofit/>
          </a:bodyPr>
          <a:lstStyle/>
          <a:p>
            <a:r>
              <a:rPr lang="en-CA" dirty="0" smtClean="0"/>
              <a:t>Coupling Facility links</a:t>
            </a:r>
          </a:p>
          <a:p>
            <a:pPr lvl="1"/>
            <a:r>
              <a:rPr lang="en-CA" dirty="0" err="1" smtClean="0"/>
              <a:t>Infiniband</a:t>
            </a:r>
            <a:r>
              <a:rPr lang="en-CA" dirty="0" smtClean="0"/>
              <a:t> turned up on the scene with System z10 in 2008</a:t>
            </a:r>
          </a:p>
          <a:p>
            <a:pPr lvl="1"/>
            <a:r>
              <a:rPr lang="en-CA" dirty="0" smtClean="0"/>
              <a:t>Coexisted with ISC3 on z10, z196, zEC12</a:t>
            </a:r>
          </a:p>
          <a:p>
            <a:pPr lvl="1"/>
            <a:r>
              <a:rPr lang="en-CA" dirty="0" smtClean="0"/>
              <a:t>z13 is the first generation to no longer support ISC3…</a:t>
            </a:r>
            <a:br>
              <a:rPr lang="en-CA" dirty="0" smtClean="0"/>
            </a:br>
            <a:r>
              <a:rPr lang="en-CA" dirty="0" smtClean="0"/>
              <a:t>	… and the first to introduce </a:t>
            </a:r>
            <a:r>
              <a:rPr lang="en-CA" dirty="0" err="1" smtClean="0"/>
              <a:t>Infiniband’s</a:t>
            </a:r>
            <a:r>
              <a:rPr lang="en-CA" dirty="0" smtClean="0"/>
              <a:t> replacement</a:t>
            </a:r>
          </a:p>
          <a:p>
            <a:pPr lvl="1"/>
            <a:r>
              <a:rPr lang="en-CA" dirty="0" smtClean="0"/>
              <a:t>Now we’re moving to ICA?</a:t>
            </a:r>
          </a:p>
          <a:p>
            <a:r>
              <a:rPr lang="en-CA" dirty="0" smtClean="0"/>
              <a:t>And still no more fan-outs…?</a:t>
            </a:r>
          </a:p>
          <a:p>
            <a:pPr lvl="1"/>
            <a:r>
              <a:rPr lang="en-CA" dirty="0" smtClean="0"/>
              <a:t>This is OK for very large enterprises using multi-drawer CECs.</a:t>
            </a:r>
          </a:p>
          <a:p>
            <a:pPr lvl="1"/>
            <a:r>
              <a:rPr lang="en-CA" dirty="0" smtClean="0"/>
              <a:t>What about single-drawer CECs and Business Class machines?</a:t>
            </a:r>
          </a:p>
        </p:txBody>
      </p:sp>
      <p:sp>
        <p:nvSpPr>
          <p:cNvPr id="4" name="Date Placeholder 3"/>
          <p:cNvSpPr>
            <a:spLocks noGrp="1"/>
          </p:cNvSpPr>
          <p:nvPr>
            <p:ph type="dt" sz="half" idx="10"/>
          </p:nvPr>
        </p:nvSpPr>
        <p:spPr/>
        <p:txBody>
          <a:bodyPr/>
          <a:lstStyle/>
          <a:p>
            <a:r>
              <a:rPr lang="en-US" smtClean="0"/>
              <a:t>CMG Canada: 2015-04-14</a:t>
            </a:r>
            <a:endParaRPr lang="en-CA"/>
          </a:p>
        </p:txBody>
      </p:sp>
      <p:sp>
        <p:nvSpPr>
          <p:cNvPr id="5" name="Footer Placeholder 4"/>
          <p:cNvSpPr>
            <a:spLocks noGrp="1"/>
          </p:cNvSpPr>
          <p:nvPr>
            <p:ph type="ftr" sz="quarter" idx="11"/>
          </p:nvPr>
        </p:nvSpPr>
        <p:spPr/>
        <p:txBody>
          <a:bodyPr/>
          <a:lstStyle/>
          <a:p>
            <a:r>
              <a:rPr lang="en-CA" smtClean="0"/>
              <a:t>Copyright © Jonathan Gladstone, 2015</a:t>
            </a:r>
            <a:endParaRPr lang="en-CA"/>
          </a:p>
        </p:txBody>
      </p:sp>
      <p:sp>
        <p:nvSpPr>
          <p:cNvPr id="6" name="Slide Number Placeholder 5"/>
          <p:cNvSpPr>
            <a:spLocks noGrp="1"/>
          </p:cNvSpPr>
          <p:nvPr>
            <p:ph type="sldNum" sz="quarter" idx="12"/>
          </p:nvPr>
        </p:nvSpPr>
        <p:spPr/>
        <p:txBody>
          <a:bodyPr/>
          <a:lstStyle/>
          <a:p>
            <a:fld id="{4C777E2C-BB05-4B6F-B13F-8DCDAD1DCD7A}" type="slidenum">
              <a:rPr lang="en-CA" smtClean="0"/>
              <a:t>5</a:t>
            </a:fld>
            <a:endParaRPr lang="en-CA"/>
          </a:p>
        </p:txBody>
      </p:sp>
      <p:sp>
        <p:nvSpPr>
          <p:cNvPr id="7" name="Explosion 2 6"/>
          <p:cNvSpPr/>
          <p:nvPr/>
        </p:nvSpPr>
        <p:spPr>
          <a:xfrm>
            <a:off x="4572000" y="3733800"/>
            <a:ext cx="4343400" cy="2895600"/>
          </a:xfrm>
          <a:prstGeom prst="irregularSeal2">
            <a:avLst/>
          </a:prstGeom>
          <a:solidFill>
            <a:schemeClr val="accent1">
              <a:alpha val="70000"/>
            </a:schemeClr>
          </a:solidFill>
          <a:ln>
            <a:solidFill>
              <a:srgbClr val="C00000">
                <a:alpha val="91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4000" dirty="0" smtClean="0">
                <a:solidFill>
                  <a:srgbClr val="FFFF00"/>
                </a:solidFill>
              </a:rPr>
              <a:t>Oh, WAIT!!!</a:t>
            </a:r>
            <a:endParaRPr lang="en-CA" sz="4000" dirty="0">
              <a:solidFill>
                <a:srgbClr val="FFFF00"/>
              </a:solidFill>
            </a:endParaRPr>
          </a:p>
        </p:txBody>
      </p:sp>
    </p:spTree>
    <p:extLst>
      <p:ext uri="{BB962C8B-B14F-4D97-AF65-F5344CB8AC3E}">
        <p14:creationId xmlns:p14="http://schemas.microsoft.com/office/powerpoint/2010/main" val="3712941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Naming Questions</a:t>
            </a:r>
            <a:endParaRPr lang="en-CA" dirty="0"/>
          </a:p>
        </p:txBody>
      </p:sp>
      <p:sp>
        <p:nvSpPr>
          <p:cNvPr id="3" name="Content Placeholder 2"/>
          <p:cNvSpPr>
            <a:spLocks noGrp="1"/>
          </p:cNvSpPr>
          <p:nvPr>
            <p:ph idx="1"/>
          </p:nvPr>
        </p:nvSpPr>
        <p:spPr>
          <a:xfrm>
            <a:off x="457200" y="1447800"/>
            <a:ext cx="8229600" cy="5029200"/>
          </a:xfrm>
        </p:spPr>
        <p:txBody>
          <a:bodyPr>
            <a:normAutofit/>
          </a:bodyPr>
          <a:lstStyle/>
          <a:p>
            <a:r>
              <a:rPr lang="en-CA" dirty="0" smtClean="0"/>
              <a:t>z13… not z13EC or zEC13, so will there be a little brother?</a:t>
            </a:r>
          </a:p>
          <a:p>
            <a:pPr lvl="1"/>
            <a:r>
              <a:rPr lang="en-CA" dirty="0" smtClean="0"/>
              <a:t>“Business Class” machines usually trail “Enterprise Class” machines to market by about a year</a:t>
            </a:r>
          </a:p>
          <a:p>
            <a:pPr lvl="1"/>
            <a:r>
              <a:rPr lang="en-CA" dirty="0" smtClean="0"/>
              <a:t>Naming has explicitly hinted at little brother in many generations: z9EC, z10EC, zEC12</a:t>
            </a:r>
          </a:p>
          <a:p>
            <a:pPr lvl="1"/>
            <a:r>
              <a:rPr lang="en-CA" dirty="0" smtClean="0"/>
              <a:t>IBM reps are being cagey…</a:t>
            </a:r>
          </a:p>
          <a:p>
            <a:pPr lvl="1"/>
            <a:endParaRPr lang="en-CA" dirty="0" smtClean="0"/>
          </a:p>
        </p:txBody>
      </p:sp>
      <p:sp>
        <p:nvSpPr>
          <p:cNvPr id="4" name="Date Placeholder 3"/>
          <p:cNvSpPr>
            <a:spLocks noGrp="1"/>
          </p:cNvSpPr>
          <p:nvPr>
            <p:ph type="dt" sz="half" idx="10"/>
          </p:nvPr>
        </p:nvSpPr>
        <p:spPr/>
        <p:txBody>
          <a:bodyPr/>
          <a:lstStyle/>
          <a:p>
            <a:r>
              <a:rPr lang="en-US" smtClean="0"/>
              <a:t>CMG Canada: 2015-04-14</a:t>
            </a:r>
            <a:endParaRPr lang="en-CA"/>
          </a:p>
        </p:txBody>
      </p:sp>
      <p:sp>
        <p:nvSpPr>
          <p:cNvPr id="5" name="Footer Placeholder 4"/>
          <p:cNvSpPr>
            <a:spLocks noGrp="1"/>
          </p:cNvSpPr>
          <p:nvPr>
            <p:ph type="ftr" sz="quarter" idx="11"/>
          </p:nvPr>
        </p:nvSpPr>
        <p:spPr/>
        <p:txBody>
          <a:bodyPr/>
          <a:lstStyle/>
          <a:p>
            <a:r>
              <a:rPr lang="en-CA" smtClean="0"/>
              <a:t>Copyright © Jonathan Gladstone, 2015</a:t>
            </a:r>
            <a:endParaRPr lang="en-CA"/>
          </a:p>
        </p:txBody>
      </p:sp>
      <p:sp>
        <p:nvSpPr>
          <p:cNvPr id="6" name="Slide Number Placeholder 5"/>
          <p:cNvSpPr>
            <a:spLocks noGrp="1"/>
          </p:cNvSpPr>
          <p:nvPr>
            <p:ph type="sldNum" sz="quarter" idx="12"/>
          </p:nvPr>
        </p:nvSpPr>
        <p:spPr/>
        <p:txBody>
          <a:bodyPr/>
          <a:lstStyle/>
          <a:p>
            <a:fld id="{4C777E2C-BB05-4B6F-B13F-8DCDAD1DCD7A}" type="slidenum">
              <a:rPr lang="en-CA" smtClean="0"/>
              <a:t>6</a:t>
            </a:fld>
            <a:endParaRPr lang="en-CA"/>
          </a:p>
        </p:txBody>
      </p:sp>
      <p:sp>
        <p:nvSpPr>
          <p:cNvPr id="7" name="Explosion 2 6"/>
          <p:cNvSpPr/>
          <p:nvPr/>
        </p:nvSpPr>
        <p:spPr>
          <a:xfrm>
            <a:off x="2971800" y="3352800"/>
            <a:ext cx="5943600" cy="3276600"/>
          </a:xfrm>
          <a:prstGeom prst="irregularSeal2">
            <a:avLst/>
          </a:prstGeom>
          <a:solidFill>
            <a:schemeClr val="accent1">
              <a:alpha val="70000"/>
            </a:schemeClr>
          </a:solidFill>
          <a:ln>
            <a:solidFill>
              <a:srgbClr val="C00000">
                <a:alpha val="91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4000" dirty="0" smtClean="0">
                <a:solidFill>
                  <a:srgbClr val="FFFF00"/>
                </a:solidFill>
              </a:rPr>
              <a:t>No, wait…</a:t>
            </a:r>
          </a:p>
          <a:p>
            <a:pPr algn="ctr"/>
            <a:r>
              <a:rPr lang="en-CA" sz="2800" dirty="0" smtClean="0">
                <a:solidFill>
                  <a:srgbClr val="FFFF00"/>
                </a:solidFill>
              </a:rPr>
              <a:t>I think Jim answered that.</a:t>
            </a:r>
            <a:endParaRPr lang="en-CA" sz="2800" dirty="0">
              <a:solidFill>
                <a:srgbClr val="FFFF00"/>
              </a:solidFill>
            </a:endParaRPr>
          </a:p>
        </p:txBody>
      </p:sp>
    </p:spTree>
    <p:extLst>
      <p:ext uri="{BB962C8B-B14F-4D97-AF65-F5344CB8AC3E}">
        <p14:creationId xmlns:p14="http://schemas.microsoft.com/office/powerpoint/2010/main" val="3712941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371600"/>
            <a:ext cx="7005637" cy="50904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CA" dirty="0" smtClean="0"/>
              <a:t>Timing Questions</a:t>
            </a:r>
            <a:endParaRPr lang="en-CA" dirty="0"/>
          </a:p>
        </p:txBody>
      </p:sp>
      <p:sp>
        <p:nvSpPr>
          <p:cNvPr id="3" name="Content Placeholder 2"/>
          <p:cNvSpPr>
            <a:spLocks noGrp="1"/>
          </p:cNvSpPr>
          <p:nvPr>
            <p:ph idx="1"/>
          </p:nvPr>
        </p:nvSpPr>
        <p:spPr>
          <a:xfrm>
            <a:off x="4191000" y="152400"/>
            <a:ext cx="4800600" cy="1143000"/>
          </a:xfrm>
        </p:spPr>
        <p:txBody>
          <a:bodyPr anchor="b" anchorCtr="0">
            <a:normAutofit fontScale="92500" lnSpcReduction="10000"/>
          </a:bodyPr>
          <a:lstStyle/>
          <a:p>
            <a:r>
              <a:rPr lang="en-CA" dirty="0" smtClean="0"/>
              <a:t>IBM appears to be shortening the life cycle for “marketing availability”</a:t>
            </a:r>
            <a:endParaRPr lang="en-CA" dirty="0"/>
          </a:p>
          <a:p>
            <a:r>
              <a:rPr lang="en-CA" dirty="0" smtClean="0"/>
              <a:t>But let’s see…</a:t>
            </a:r>
          </a:p>
        </p:txBody>
      </p:sp>
      <p:sp>
        <p:nvSpPr>
          <p:cNvPr id="4" name="Date Placeholder 3"/>
          <p:cNvSpPr>
            <a:spLocks noGrp="1"/>
          </p:cNvSpPr>
          <p:nvPr>
            <p:ph type="dt" sz="half" idx="10"/>
          </p:nvPr>
        </p:nvSpPr>
        <p:spPr/>
        <p:txBody>
          <a:bodyPr/>
          <a:lstStyle/>
          <a:p>
            <a:r>
              <a:rPr lang="en-US" smtClean="0"/>
              <a:t>CMG Canada: 2015-04-14</a:t>
            </a:r>
            <a:endParaRPr lang="en-CA"/>
          </a:p>
        </p:txBody>
      </p:sp>
      <p:sp>
        <p:nvSpPr>
          <p:cNvPr id="5" name="Footer Placeholder 4"/>
          <p:cNvSpPr>
            <a:spLocks noGrp="1"/>
          </p:cNvSpPr>
          <p:nvPr>
            <p:ph type="ftr" sz="quarter" idx="11"/>
          </p:nvPr>
        </p:nvSpPr>
        <p:spPr/>
        <p:txBody>
          <a:bodyPr/>
          <a:lstStyle/>
          <a:p>
            <a:r>
              <a:rPr lang="en-CA" smtClean="0"/>
              <a:t>Copyright © Jonathan Gladstone, 2015</a:t>
            </a:r>
            <a:endParaRPr lang="en-CA"/>
          </a:p>
        </p:txBody>
      </p:sp>
      <p:sp>
        <p:nvSpPr>
          <p:cNvPr id="6" name="Slide Number Placeholder 5"/>
          <p:cNvSpPr>
            <a:spLocks noGrp="1"/>
          </p:cNvSpPr>
          <p:nvPr>
            <p:ph type="sldNum" sz="quarter" idx="12"/>
          </p:nvPr>
        </p:nvSpPr>
        <p:spPr/>
        <p:txBody>
          <a:bodyPr/>
          <a:lstStyle/>
          <a:p>
            <a:fld id="{4C777E2C-BB05-4B6F-B13F-8DCDAD1DCD7A}" type="slidenum">
              <a:rPr lang="en-CA" smtClean="0"/>
              <a:t>7</a:t>
            </a:fld>
            <a:endParaRPr lang="en-CA"/>
          </a:p>
        </p:txBody>
      </p:sp>
    </p:spTree>
    <p:extLst>
      <p:ext uri="{BB962C8B-B14F-4D97-AF65-F5344CB8AC3E}">
        <p14:creationId xmlns:p14="http://schemas.microsoft.com/office/powerpoint/2010/main" val="14365897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2" y="1371602"/>
            <a:ext cx="7005635" cy="509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CA" dirty="0" smtClean="0"/>
              <a:t>Timing Questions</a:t>
            </a:r>
            <a:endParaRPr lang="en-CA" dirty="0"/>
          </a:p>
        </p:txBody>
      </p:sp>
      <p:sp>
        <p:nvSpPr>
          <p:cNvPr id="3" name="Content Placeholder 2"/>
          <p:cNvSpPr>
            <a:spLocks noGrp="1"/>
          </p:cNvSpPr>
          <p:nvPr>
            <p:ph idx="1"/>
          </p:nvPr>
        </p:nvSpPr>
        <p:spPr>
          <a:xfrm>
            <a:off x="4191000" y="152400"/>
            <a:ext cx="4800600" cy="1143000"/>
          </a:xfrm>
        </p:spPr>
        <p:txBody>
          <a:bodyPr anchor="b" anchorCtr="0">
            <a:normAutofit fontScale="92500" lnSpcReduction="10000"/>
          </a:bodyPr>
          <a:lstStyle/>
          <a:p>
            <a:r>
              <a:rPr lang="en-CA" dirty="0" smtClean="0"/>
              <a:t>IBM definitely is trending to shorter life cycle for “marketing availability”</a:t>
            </a:r>
            <a:endParaRPr lang="en-CA" dirty="0"/>
          </a:p>
          <a:p>
            <a:r>
              <a:rPr lang="en-CA" dirty="0" smtClean="0"/>
              <a:t>But do we care?</a:t>
            </a:r>
          </a:p>
        </p:txBody>
      </p:sp>
      <p:sp>
        <p:nvSpPr>
          <p:cNvPr id="4" name="Date Placeholder 3"/>
          <p:cNvSpPr>
            <a:spLocks noGrp="1"/>
          </p:cNvSpPr>
          <p:nvPr>
            <p:ph type="dt" sz="half" idx="10"/>
          </p:nvPr>
        </p:nvSpPr>
        <p:spPr/>
        <p:txBody>
          <a:bodyPr/>
          <a:lstStyle/>
          <a:p>
            <a:r>
              <a:rPr lang="en-US" smtClean="0"/>
              <a:t>CMG Canada: 2015-04-14</a:t>
            </a:r>
            <a:endParaRPr lang="en-CA"/>
          </a:p>
        </p:txBody>
      </p:sp>
      <p:sp>
        <p:nvSpPr>
          <p:cNvPr id="5" name="Footer Placeholder 4"/>
          <p:cNvSpPr>
            <a:spLocks noGrp="1"/>
          </p:cNvSpPr>
          <p:nvPr>
            <p:ph type="ftr" sz="quarter" idx="11"/>
          </p:nvPr>
        </p:nvSpPr>
        <p:spPr/>
        <p:txBody>
          <a:bodyPr/>
          <a:lstStyle/>
          <a:p>
            <a:r>
              <a:rPr lang="en-CA" smtClean="0"/>
              <a:t>Copyright © Jonathan Gladstone, 2015</a:t>
            </a:r>
            <a:endParaRPr lang="en-CA"/>
          </a:p>
        </p:txBody>
      </p:sp>
      <p:sp>
        <p:nvSpPr>
          <p:cNvPr id="6" name="Slide Number Placeholder 5"/>
          <p:cNvSpPr>
            <a:spLocks noGrp="1"/>
          </p:cNvSpPr>
          <p:nvPr>
            <p:ph type="sldNum" sz="quarter" idx="12"/>
          </p:nvPr>
        </p:nvSpPr>
        <p:spPr/>
        <p:txBody>
          <a:bodyPr/>
          <a:lstStyle/>
          <a:p>
            <a:fld id="{4C777E2C-BB05-4B6F-B13F-8DCDAD1DCD7A}" type="slidenum">
              <a:rPr lang="en-CA" smtClean="0"/>
              <a:t>8</a:t>
            </a:fld>
            <a:endParaRPr lang="en-CA"/>
          </a:p>
        </p:txBody>
      </p:sp>
    </p:spTree>
    <p:extLst>
      <p:ext uri="{BB962C8B-B14F-4D97-AF65-F5344CB8AC3E}">
        <p14:creationId xmlns:p14="http://schemas.microsoft.com/office/powerpoint/2010/main" val="3422978120"/>
      </p:ext>
    </p:extLst>
  </p:cSld>
  <p:clrMapOvr>
    <a:masterClrMapping/>
  </p:clrMapOvr>
  <mc:AlternateContent xmlns:mc="http://schemas.openxmlformats.org/markup-compatibility/2006" xmlns:p14="http://schemas.microsoft.com/office/powerpoint/2010/main">
    <mc:Choice Requires="p14">
      <p:transition spd="slow" p14:dur="3500">
        <p:fade/>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2" y="1371600"/>
            <a:ext cx="7005637" cy="50904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CA" dirty="0" smtClean="0"/>
              <a:t>Timing Questions</a:t>
            </a:r>
            <a:endParaRPr lang="en-CA" dirty="0"/>
          </a:p>
        </p:txBody>
      </p:sp>
      <p:sp>
        <p:nvSpPr>
          <p:cNvPr id="3" name="Content Placeholder 2"/>
          <p:cNvSpPr>
            <a:spLocks noGrp="1"/>
          </p:cNvSpPr>
          <p:nvPr>
            <p:ph idx="1"/>
          </p:nvPr>
        </p:nvSpPr>
        <p:spPr>
          <a:xfrm>
            <a:off x="4191000" y="152400"/>
            <a:ext cx="4800600" cy="1143000"/>
          </a:xfrm>
        </p:spPr>
        <p:txBody>
          <a:bodyPr anchor="b" anchorCtr="0">
            <a:normAutofit fontScale="92500" lnSpcReduction="10000"/>
          </a:bodyPr>
          <a:lstStyle/>
          <a:p>
            <a:r>
              <a:rPr lang="en-CA" dirty="0" smtClean="0"/>
              <a:t>IBM won’t predict future withdrawal dates (of course).</a:t>
            </a:r>
            <a:endParaRPr lang="en-CA" dirty="0"/>
          </a:p>
          <a:p>
            <a:r>
              <a:rPr lang="en-CA" dirty="0" smtClean="0"/>
              <a:t>But we can! It looks really bad…</a:t>
            </a:r>
          </a:p>
        </p:txBody>
      </p:sp>
      <p:sp>
        <p:nvSpPr>
          <p:cNvPr id="4" name="Date Placeholder 3"/>
          <p:cNvSpPr>
            <a:spLocks noGrp="1"/>
          </p:cNvSpPr>
          <p:nvPr>
            <p:ph type="dt" sz="half" idx="10"/>
          </p:nvPr>
        </p:nvSpPr>
        <p:spPr/>
        <p:txBody>
          <a:bodyPr/>
          <a:lstStyle/>
          <a:p>
            <a:r>
              <a:rPr lang="en-US" smtClean="0"/>
              <a:t>CMG Canada: 2015-04-14</a:t>
            </a:r>
            <a:endParaRPr lang="en-CA"/>
          </a:p>
        </p:txBody>
      </p:sp>
      <p:sp>
        <p:nvSpPr>
          <p:cNvPr id="5" name="Footer Placeholder 4"/>
          <p:cNvSpPr>
            <a:spLocks noGrp="1"/>
          </p:cNvSpPr>
          <p:nvPr>
            <p:ph type="ftr" sz="quarter" idx="11"/>
          </p:nvPr>
        </p:nvSpPr>
        <p:spPr/>
        <p:txBody>
          <a:bodyPr/>
          <a:lstStyle/>
          <a:p>
            <a:r>
              <a:rPr lang="en-CA" smtClean="0"/>
              <a:t>Copyright © Jonathan Gladstone, 2015</a:t>
            </a:r>
            <a:endParaRPr lang="en-CA"/>
          </a:p>
        </p:txBody>
      </p:sp>
      <p:sp>
        <p:nvSpPr>
          <p:cNvPr id="6" name="Slide Number Placeholder 5"/>
          <p:cNvSpPr>
            <a:spLocks noGrp="1"/>
          </p:cNvSpPr>
          <p:nvPr>
            <p:ph type="sldNum" sz="quarter" idx="12"/>
          </p:nvPr>
        </p:nvSpPr>
        <p:spPr/>
        <p:txBody>
          <a:bodyPr/>
          <a:lstStyle/>
          <a:p>
            <a:fld id="{4C777E2C-BB05-4B6F-B13F-8DCDAD1DCD7A}" type="slidenum">
              <a:rPr lang="en-CA" smtClean="0"/>
              <a:t>9</a:t>
            </a:fld>
            <a:endParaRPr lang="en-CA"/>
          </a:p>
        </p:txBody>
      </p:sp>
    </p:spTree>
    <p:extLst>
      <p:ext uri="{BB962C8B-B14F-4D97-AF65-F5344CB8AC3E}">
        <p14:creationId xmlns:p14="http://schemas.microsoft.com/office/powerpoint/2010/main" val="443385210"/>
      </p:ext>
    </p:extLst>
  </p:cSld>
  <p:clrMapOvr>
    <a:masterClrMapping/>
  </p:clrMapOvr>
  <mc:AlternateContent xmlns:mc="http://schemas.openxmlformats.org/markup-compatibility/2006" xmlns:p14="http://schemas.microsoft.com/office/powerpoint/2010/main">
    <mc:Choice Requires="p14">
      <p:transition spd="slow" p14:dur="3500">
        <p:fade/>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1961</TotalTime>
  <Words>1522</Words>
  <Application>Microsoft Office PowerPoint</Application>
  <PresentationFormat>On-screen Show (4:3)</PresentationFormat>
  <Paragraphs>163</Paragraphs>
  <Slides>15</Slides>
  <Notes>4</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Thatch</vt:lpstr>
      <vt:lpstr>Huh?</vt:lpstr>
      <vt:lpstr>Abstract</vt:lpstr>
      <vt:lpstr>z13 selected New Features</vt:lpstr>
      <vt:lpstr>some other New Features</vt:lpstr>
      <vt:lpstr>Architecture Questions</vt:lpstr>
      <vt:lpstr>Naming Questions</vt:lpstr>
      <vt:lpstr>Timing Questions</vt:lpstr>
      <vt:lpstr>Timing Questions</vt:lpstr>
      <vt:lpstr>Timing Questions</vt:lpstr>
      <vt:lpstr>Timing Questions</vt:lpstr>
      <vt:lpstr>Questions?</vt:lpstr>
      <vt:lpstr>Selected References</vt:lpstr>
      <vt:lpstr>Appendix: IBM Mainframe Dates (1 of 2)</vt:lpstr>
      <vt:lpstr>Appendix: IBM Mainframe Dates (2 of 2) </vt:lpstr>
      <vt:lpstr>About the Author</vt:lpstr>
    </vt:vector>
  </TitlesOfParts>
  <Company>BMO Financial Group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Where are we supposed to run that?</dc:title>
  <dc:creator>Gladstone, Jonathan</dc:creator>
  <cp:lastModifiedBy>Gladstone, Jonathan</cp:lastModifiedBy>
  <cp:revision>59</cp:revision>
  <dcterms:created xsi:type="dcterms:W3CDTF">2013-04-11T14:37:37Z</dcterms:created>
  <dcterms:modified xsi:type="dcterms:W3CDTF">2015-04-14T13:18:47Z</dcterms:modified>
</cp:coreProperties>
</file>