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0" r:id="rId2"/>
    <p:sldId id="295" r:id="rId3"/>
    <p:sldId id="292" r:id="rId4"/>
    <p:sldId id="296" r:id="rId5"/>
    <p:sldId id="298" r:id="rId6"/>
    <p:sldId id="299" r:id="rId7"/>
    <p:sldId id="297" r:id="rId8"/>
    <p:sldId id="300" r:id="rId9"/>
    <p:sldId id="301" r:id="rId10"/>
    <p:sldId id="302" r:id="rId11"/>
    <p:sldId id="303" r:id="rId12"/>
    <p:sldId id="29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46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000" y="-12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C6DF546-0E0A-C742-BF4F-2A5506851D3A}" type="datetimeFigureOut">
              <a:rPr lang="en-US" smtClean="0"/>
              <a:t>2/17/2014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CA0746-BD2E-B547-A9CB-2F8F4111C3FF}" type="slidenum">
              <a:rPr lang="en-US" smtClean="0"/>
              <a:t>‹#›</a:t>
            </a:fld>
            <a:endParaRPr lang="en-US"/>
          </a:p>
        </p:txBody>
      </p:sp>
    </p:spTree>
    <p:extLst>
      <p:ext uri="{BB962C8B-B14F-4D97-AF65-F5344CB8AC3E}">
        <p14:creationId xmlns:p14="http://schemas.microsoft.com/office/powerpoint/2010/main" val="183007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C05C04-F3F3-4EFA-A629-0EC393DD6318}" type="datetimeFigureOut">
              <a:rPr lang="en-US" smtClean="0"/>
              <a:t>2/17/2014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5E454C-C187-41A1-A8DC-11C451A00545}" type="slidenum">
              <a:rPr lang="en-US" smtClean="0"/>
              <a:t>‹#›</a:t>
            </a:fld>
            <a:endParaRPr lang="en-US"/>
          </a:p>
        </p:txBody>
      </p:sp>
    </p:spTree>
    <p:extLst>
      <p:ext uri="{BB962C8B-B14F-4D97-AF65-F5344CB8AC3E}">
        <p14:creationId xmlns:p14="http://schemas.microsoft.com/office/powerpoint/2010/main" val="1419442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endParaRPr lang="en-US"/>
          </a:p>
        </p:txBody>
      </p:sp>
      <p:sp>
        <p:nvSpPr>
          <p:cNvPr id="16" name="Text Placeholder 3"/>
          <p:cNvSpPr>
            <a:spLocks noGrp="1"/>
          </p:cNvSpPr>
          <p:nvPr>
            <p:ph type="body" sz="half" idx="2"/>
          </p:nvPr>
        </p:nvSpPr>
        <p:spPr>
          <a:xfrm>
            <a:off x="533400" y="3429000"/>
            <a:ext cx="4343400" cy="381000"/>
          </a:xfrm>
        </p:spPr>
        <p:txBody>
          <a:bodyPr>
            <a:noAutofit/>
          </a:bodyPr>
          <a:lstStyle>
            <a:lvl1pPr marL="0" indent="0" algn="ctr">
              <a:buNone/>
              <a:defRPr sz="1400" baseline="0">
                <a:solidFill>
                  <a:srgbClr val="82858E"/>
                </a:solidFill>
                <a:latin typeface="Corbel" pitchFamily="34" charset="0"/>
              </a:defRPr>
            </a:lvl1pPr>
          </a:lstStyle>
          <a:p>
            <a:endParaRPr lang="en-US" dirty="0"/>
          </a:p>
        </p:txBody>
      </p:sp>
      <p:sp>
        <p:nvSpPr>
          <p:cNvPr id="8" name="Title 1"/>
          <p:cNvSpPr>
            <a:spLocks noGrp="1"/>
          </p:cNvSpPr>
          <p:nvPr>
            <p:ph type="ctrTitle"/>
          </p:nvPr>
        </p:nvSpPr>
        <p:spPr>
          <a:xfrm>
            <a:off x="533400" y="2133600"/>
            <a:ext cx="4343400" cy="1219200"/>
          </a:xfrm>
        </p:spPr>
        <p:txBody>
          <a:bodyPr>
            <a:normAutofit/>
          </a:bodyPr>
          <a:lstStyle>
            <a:lvl1pPr algn="ctr">
              <a:defRPr kern="100" cap="all" spc="100" baseline="0">
                <a:solidFill>
                  <a:srgbClr val="45464A"/>
                </a:solidFill>
              </a:defRPr>
            </a:lvl1pPr>
          </a:lstStyle>
          <a:p>
            <a:endParaRPr lang="en-US" sz="3200" cap="all" spc="300" dirty="0">
              <a:solidFill>
                <a:schemeClr val="bg1"/>
              </a:solidFill>
              <a:latin typeface="Impact" pitchFamily="34" charset="0"/>
              <a:ea typeface="Adobe Song Std L" pitchFamily="18" charset="-128"/>
            </a:endParaRPr>
          </a:p>
        </p:txBody>
      </p:sp>
    </p:spTree>
    <p:extLst>
      <p:ext uri="{BB962C8B-B14F-4D97-AF65-F5344CB8AC3E}">
        <p14:creationId xmlns:p14="http://schemas.microsoft.com/office/powerpoint/2010/main" val="67798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8EC1C16-FCDC-4D21-AA63-2FDF3B918D66}" type="slidenum">
              <a:rPr lang="en-US" smtClean="0"/>
              <a:t>‹#›</a:t>
            </a:fld>
            <a:endParaRPr lang="en-US"/>
          </a:p>
        </p:txBody>
      </p:sp>
      <p:pic>
        <p:nvPicPr>
          <p:cNvPr id="512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4800" y="6324600"/>
            <a:ext cx="2511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4"/>
          <p:cNvSpPr txBox="1">
            <a:spLocks/>
          </p:cNvSpPr>
          <p:nvPr userDrawn="1"/>
        </p:nvSpPr>
        <p:spPr>
          <a:xfrm>
            <a:off x="2971800" y="647700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bg1">
                    <a:lumMod val="75000"/>
                  </a:schemeClr>
                </a:solidFill>
                <a:latin typeface="Open Sans"/>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www.uptimesoftware.com</a:t>
            </a:r>
            <a:endParaRPr lang="en-US" dirty="0"/>
          </a:p>
        </p:txBody>
      </p:sp>
    </p:spTree>
    <p:extLst>
      <p:ext uri="{BB962C8B-B14F-4D97-AF65-F5344CB8AC3E}">
        <p14:creationId xmlns:p14="http://schemas.microsoft.com/office/powerpoint/2010/main" val="1746018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685800"/>
          </a:xfrm>
        </p:spPr>
        <p:txBody>
          <a:bodyPr anchor="b">
            <a:noAutofit/>
          </a:bodyPr>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914400"/>
            <a:ext cx="5111750" cy="5181600"/>
          </a:xfrm>
        </p:spPr>
        <p:txBody>
          <a:bodyPr>
            <a:norm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752600"/>
            <a:ext cx="3008313" cy="4343400"/>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8EC1C16-FCDC-4D21-AA63-2FDF3B918D66}" type="slidenum">
              <a:rPr lang="en-US" smtClean="0"/>
              <a:t>‹#›</a:t>
            </a:fld>
            <a:endParaRPr lang="en-US"/>
          </a:p>
        </p:txBody>
      </p:sp>
      <p:pic>
        <p:nvPicPr>
          <p:cNvPr id="614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6400800"/>
            <a:ext cx="2511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Footer Placeholder 4"/>
          <p:cNvSpPr txBox="1">
            <a:spLocks/>
          </p:cNvSpPr>
          <p:nvPr userDrawn="1"/>
        </p:nvSpPr>
        <p:spPr>
          <a:xfrm>
            <a:off x="2971800" y="647700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bg1">
                    <a:lumMod val="75000"/>
                  </a:schemeClr>
                </a:solidFill>
                <a:latin typeface="Open Sans"/>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www.uptimesoftware.com</a:t>
            </a:r>
            <a:endParaRPr lang="en-US" dirty="0"/>
          </a:p>
        </p:txBody>
      </p:sp>
    </p:spTree>
    <p:extLst>
      <p:ext uri="{BB962C8B-B14F-4D97-AF65-F5344CB8AC3E}">
        <p14:creationId xmlns:p14="http://schemas.microsoft.com/office/powerpoint/2010/main" val="626374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4572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14400"/>
            <a:ext cx="5486400" cy="3733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340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8EC1C16-FCDC-4D21-AA63-2FDF3B918D66}" type="slidenum">
              <a:rPr lang="en-US" smtClean="0"/>
              <a:t>‹#›</a:t>
            </a:fld>
            <a:endParaRPr lang="en-US"/>
          </a:p>
        </p:txBody>
      </p:sp>
      <p:sp>
        <p:nvSpPr>
          <p:cNvPr id="8" name="Footer Placeholder 4"/>
          <p:cNvSpPr>
            <a:spLocks noGrp="1"/>
          </p:cNvSpPr>
          <p:nvPr>
            <p:ph type="ftr" sz="quarter" idx="11"/>
          </p:nvPr>
        </p:nvSpPr>
        <p:spPr>
          <a:xfrm>
            <a:off x="2971800" y="6477000"/>
            <a:ext cx="2895600" cy="365125"/>
          </a:xfrm>
        </p:spPr>
        <p:txBody>
          <a:bodyPr/>
          <a:lstStyle>
            <a:lvl1pPr>
              <a:defRPr sz="800">
                <a:solidFill>
                  <a:schemeClr val="bg1">
                    <a:lumMod val="75000"/>
                  </a:schemeClr>
                </a:solidFill>
                <a:latin typeface="Open Sans"/>
              </a:defRPr>
            </a:lvl1pPr>
          </a:lstStyle>
          <a:p>
            <a:r>
              <a:rPr lang="en-US" dirty="0" smtClean="0"/>
              <a:t>www.uptimesoftware.com</a:t>
            </a:r>
            <a:endParaRPr lang="en-US" dirty="0"/>
          </a:p>
        </p:txBody>
      </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6400800"/>
            <a:ext cx="2511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8007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endParaRPr lang="en-US"/>
          </a:p>
        </p:txBody>
      </p:sp>
      <p:sp>
        <p:nvSpPr>
          <p:cNvPr id="16" name="Text Placeholder 3"/>
          <p:cNvSpPr>
            <a:spLocks noGrp="1"/>
          </p:cNvSpPr>
          <p:nvPr>
            <p:ph type="body" sz="half" idx="2"/>
          </p:nvPr>
        </p:nvSpPr>
        <p:spPr>
          <a:xfrm>
            <a:off x="533400" y="3429000"/>
            <a:ext cx="4343400" cy="381000"/>
          </a:xfrm>
        </p:spPr>
        <p:txBody>
          <a:bodyPr>
            <a:noAutofit/>
          </a:bodyPr>
          <a:lstStyle>
            <a:lvl1pPr marL="0" indent="0" algn="ctr">
              <a:buNone/>
              <a:defRPr sz="1400" baseline="0">
                <a:solidFill>
                  <a:srgbClr val="45464A"/>
                </a:solidFill>
                <a:latin typeface="Corbel" pitchFamily="34" charset="0"/>
              </a:defRPr>
            </a:lvl1pPr>
          </a:lstStyle>
          <a:p>
            <a:endParaRPr lang="en-US" dirty="0"/>
          </a:p>
        </p:txBody>
      </p:sp>
      <p:sp>
        <p:nvSpPr>
          <p:cNvPr id="8" name="Title 1"/>
          <p:cNvSpPr>
            <a:spLocks noGrp="1"/>
          </p:cNvSpPr>
          <p:nvPr>
            <p:ph type="ctrTitle"/>
          </p:nvPr>
        </p:nvSpPr>
        <p:spPr>
          <a:xfrm>
            <a:off x="533400" y="2133600"/>
            <a:ext cx="4343400" cy="1219200"/>
          </a:xfrm>
        </p:spPr>
        <p:txBody>
          <a:bodyPr>
            <a:normAutofit/>
          </a:bodyPr>
          <a:lstStyle>
            <a:lvl1pPr algn="ctr">
              <a:defRPr sz="4000" cap="all" baseline="0">
                <a:solidFill>
                  <a:srgbClr val="45464A"/>
                </a:solidFill>
              </a:defRPr>
            </a:lvl1pPr>
          </a:lstStyle>
          <a:p>
            <a:endParaRPr lang="en-US" sz="3200" cap="all" spc="300" dirty="0">
              <a:solidFill>
                <a:schemeClr val="bg1"/>
              </a:solidFill>
              <a:latin typeface="Impact" pitchFamily="34" charset="0"/>
              <a:ea typeface="Adobe Song Std L" pitchFamily="18" charset="-128"/>
            </a:endParaRPr>
          </a:p>
        </p:txBody>
      </p:sp>
      <p:sp>
        <p:nvSpPr>
          <p:cNvPr id="2" name="TextBox 1"/>
          <p:cNvSpPr txBox="1"/>
          <p:nvPr userDrawn="1"/>
        </p:nvSpPr>
        <p:spPr>
          <a:xfrm>
            <a:off x="5943600" y="5860703"/>
            <a:ext cx="2743200" cy="692497"/>
          </a:xfrm>
          <a:prstGeom prst="rect">
            <a:avLst/>
          </a:prstGeom>
          <a:noFill/>
        </p:spPr>
        <p:txBody>
          <a:bodyPr wrap="square" rtlCol="0">
            <a:spAutoFit/>
          </a:bodyPr>
          <a:lstStyle/>
          <a:p>
            <a:pPr algn="l"/>
            <a:r>
              <a:rPr lang="en-US" sz="1300" b="1" baseline="0" dirty="0" smtClean="0">
                <a:solidFill>
                  <a:srgbClr val="87C247"/>
                </a:solidFill>
              </a:rPr>
              <a:t>                          Contact Us</a:t>
            </a:r>
          </a:p>
          <a:p>
            <a:pPr algn="r"/>
            <a:r>
              <a:rPr lang="en-US" sz="1300" dirty="0" smtClean="0">
                <a:solidFill>
                  <a:schemeClr val="bg1"/>
                </a:solidFill>
              </a:rPr>
              <a:t>555 Richmond</a:t>
            </a:r>
            <a:r>
              <a:rPr lang="en-US" sz="1300" baseline="0" dirty="0" smtClean="0">
                <a:solidFill>
                  <a:schemeClr val="bg1"/>
                </a:solidFill>
              </a:rPr>
              <a:t> St. West</a:t>
            </a:r>
          </a:p>
          <a:p>
            <a:pPr algn="r"/>
            <a:r>
              <a:rPr lang="en-US" sz="1300" baseline="0" dirty="0" smtClean="0">
                <a:solidFill>
                  <a:schemeClr val="bg1"/>
                </a:solidFill>
              </a:rPr>
              <a:t>Toronto, ON   </a:t>
            </a:r>
            <a:r>
              <a:rPr lang="en-US" sz="1300" baseline="0" dirty="0" err="1" smtClean="0">
                <a:solidFill>
                  <a:schemeClr val="bg1"/>
                </a:solidFill>
              </a:rPr>
              <a:t>M5V</a:t>
            </a:r>
            <a:r>
              <a:rPr lang="en-US" sz="1300" baseline="0" dirty="0" smtClean="0">
                <a:solidFill>
                  <a:schemeClr val="bg1"/>
                </a:solidFill>
              </a:rPr>
              <a:t> </a:t>
            </a:r>
            <a:r>
              <a:rPr lang="en-US" sz="1300" baseline="0" dirty="0" err="1" smtClean="0">
                <a:solidFill>
                  <a:schemeClr val="bg1"/>
                </a:solidFill>
              </a:rPr>
              <a:t>3B1</a:t>
            </a:r>
            <a:endParaRPr lang="en-US" sz="1300" dirty="0">
              <a:solidFill>
                <a:schemeClr val="bg1"/>
              </a:solidFill>
            </a:endParaRPr>
          </a:p>
        </p:txBody>
      </p:sp>
    </p:spTree>
    <p:extLst>
      <p:ext uri="{BB962C8B-B14F-4D97-AF65-F5344CB8AC3E}">
        <p14:creationId xmlns:p14="http://schemas.microsoft.com/office/powerpoint/2010/main" val="814289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endParaRPr lang="en-US"/>
          </a:p>
        </p:txBody>
      </p:sp>
      <p:sp>
        <p:nvSpPr>
          <p:cNvPr id="16" name="Text Placeholder 3"/>
          <p:cNvSpPr>
            <a:spLocks noGrp="1"/>
          </p:cNvSpPr>
          <p:nvPr>
            <p:ph type="body" sz="half" idx="2"/>
          </p:nvPr>
        </p:nvSpPr>
        <p:spPr>
          <a:xfrm>
            <a:off x="533400" y="3429000"/>
            <a:ext cx="4343400" cy="381000"/>
          </a:xfrm>
        </p:spPr>
        <p:txBody>
          <a:bodyPr>
            <a:noAutofit/>
          </a:bodyPr>
          <a:lstStyle>
            <a:lvl1pPr marL="0" indent="0" algn="ctr">
              <a:buNone/>
              <a:defRPr sz="1400" baseline="0">
                <a:solidFill>
                  <a:srgbClr val="45464A"/>
                </a:solidFill>
                <a:latin typeface="Corbel" pitchFamily="34" charset="0"/>
              </a:defRPr>
            </a:lvl1pPr>
          </a:lstStyle>
          <a:p>
            <a:endParaRPr lang="en-US" dirty="0"/>
          </a:p>
        </p:txBody>
      </p:sp>
      <p:sp>
        <p:nvSpPr>
          <p:cNvPr id="8" name="Title 1"/>
          <p:cNvSpPr>
            <a:spLocks noGrp="1"/>
          </p:cNvSpPr>
          <p:nvPr>
            <p:ph type="ctrTitle"/>
          </p:nvPr>
        </p:nvSpPr>
        <p:spPr>
          <a:xfrm>
            <a:off x="533400" y="2133600"/>
            <a:ext cx="4343400" cy="1219200"/>
          </a:xfrm>
        </p:spPr>
        <p:txBody>
          <a:bodyPr>
            <a:normAutofit/>
          </a:bodyPr>
          <a:lstStyle>
            <a:lvl1pPr algn="ctr">
              <a:defRPr sz="4000" cap="all" baseline="0">
                <a:solidFill>
                  <a:srgbClr val="45464A"/>
                </a:solidFill>
              </a:defRPr>
            </a:lvl1pPr>
          </a:lstStyle>
          <a:p>
            <a:endParaRPr lang="en-US" sz="3200" cap="all" spc="300" dirty="0">
              <a:solidFill>
                <a:schemeClr val="bg1"/>
              </a:solidFill>
              <a:latin typeface="Impact" pitchFamily="34" charset="0"/>
              <a:ea typeface="Adobe Song Std L" pitchFamily="18" charset="-128"/>
            </a:endParaRPr>
          </a:p>
        </p:txBody>
      </p:sp>
      <p:sp>
        <p:nvSpPr>
          <p:cNvPr id="2" name="TextBox 1"/>
          <p:cNvSpPr txBox="1"/>
          <p:nvPr userDrawn="1"/>
        </p:nvSpPr>
        <p:spPr>
          <a:xfrm>
            <a:off x="5943600" y="5860703"/>
            <a:ext cx="2743200" cy="692497"/>
          </a:xfrm>
          <a:prstGeom prst="rect">
            <a:avLst/>
          </a:prstGeom>
          <a:noFill/>
        </p:spPr>
        <p:txBody>
          <a:bodyPr wrap="square" rtlCol="0">
            <a:spAutoFit/>
          </a:bodyPr>
          <a:lstStyle/>
          <a:p>
            <a:pPr algn="l"/>
            <a:r>
              <a:rPr lang="en-US" sz="1300" b="1" baseline="0" dirty="0" smtClean="0">
                <a:solidFill>
                  <a:srgbClr val="87C247"/>
                </a:solidFill>
              </a:rPr>
              <a:t>                          Contact Us</a:t>
            </a:r>
          </a:p>
          <a:p>
            <a:pPr algn="r"/>
            <a:r>
              <a:rPr lang="en-US" sz="1300" dirty="0" smtClean="0">
                <a:solidFill>
                  <a:schemeClr val="bg1"/>
                </a:solidFill>
              </a:rPr>
              <a:t>555 Richmond</a:t>
            </a:r>
            <a:r>
              <a:rPr lang="en-US" sz="1300" baseline="0" dirty="0" smtClean="0">
                <a:solidFill>
                  <a:schemeClr val="bg1"/>
                </a:solidFill>
              </a:rPr>
              <a:t> St. West</a:t>
            </a:r>
          </a:p>
          <a:p>
            <a:pPr algn="r"/>
            <a:r>
              <a:rPr lang="en-US" sz="1300" baseline="0" dirty="0" smtClean="0">
                <a:solidFill>
                  <a:schemeClr val="bg1"/>
                </a:solidFill>
              </a:rPr>
              <a:t>Toronto, ON   </a:t>
            </a:r>
            <a:r>
              <a:rPr lang="en-US" sz="1300" baseline="0" dirty="0" err="1" smtClean="0">
                <a:solidFill>
                  <a:schemeClr val="bg1"/>
                </a:solidFill>
              </a:rPr>
              <a:t>M5V</a:t>
            </a:r>
            <a:r>
              <a:rPr lang="en-US" sz="1300" baseline="0" dirty="0" smtClean="0">
                <a:solidFill>
                  <a:schemeClr val="bg1"/>
                </a:solidFill>
              </a:rPr>
              <a:t> </a:t>
            </a:r>
            <a:r>
              <a:rPr lang="en-US" sz="1300" baseline="0" dirty="0" err="1" smtClean="0">
                <a:solidFill>
                  <a:schemeClr val="bg1"/>
                </a:solidFill>
              </a:rPr>
              <a:t>3B1</a:t>
            </a:r>
            <a:endParaRPr lang="en-US" sz="1300" dirty="0">
              <a:solidFill>
                <a:schemeClr val="bg1"/>
              </a:solidFill>
            </a:endParaRPr>
          </a:p>
        </p:txBody>
      </p:sp>
      <p:sp>
        <p:nvSpPr>
          <p:cNvPr id="9" name="Content Placeholder 2"/>
          <p:cNvSpPr>
            <a:spLocks noGrp="1"/>
          </p:cNvSpPr>
          <p:nvPr>
            <p:ph idx="1"/>
          </p:nvPr>
        </p:nvSpPr>
        <p:spPr>
          <a:xfrm>
            <a:off x="5334000" y="1371600"/>
            <a:ext cx="3505200" cy="2971800"/>
          </a:xfrm>
        </p:spPr>
        <p:txBody>
          <a:bodyPr>
            <a:normAutofit/>
          </a:bodyPr>
          <a:lstStyle>
            <a:lvl1pPr>
              <a:defRPr sz="1200"/>
            </a:lvl1pPr>
            <a:lvl2pPr>
              <a:defRPr sz="1200"/>
            </a:lvl2pPr>
            <a:lvl3pPr>
              <a:defRPr sz="12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41441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endParaRPr lang="en-US"/>
          </a:p>
        </p:txBody>
      </p:sp>
      <p:sp>
        <p:nvSpPr>
          <p:cNvPr id="16" name="Text Placeholder 3"/>
          <p:cNvSpPr>
            <a:spLocks noGrp="1"/>
          </p:cNvSpPr>
          <p:nvPr>
            <p:ph type="body" sz="half" idx="2"/>
          </p:nvPr>
        </p:nvSpPr>
        <p:spPr>
          <a:xfrm>
            <a:off x="533400" y="3429000"/>
            <a:ext cx="4343400" cy="381000"/>
          </a:xfrm>
        </p:spPr>
        <p:txBody>
          <a:bodyPr>
            <a:noAutofit/>
          </a:bodyPr>
          <a:lstStyle>
            <a:lvl1pPr marL="0" indent="0" algn="ctr">
              <a:buNone/>
              <a:defRPr sz="1400" baseline="0">
                <a:solidFill>
                  <a:srgbClr val="45464A"/>
                </a:solidFill>
                <a:latin typeface="Corbel" pitchFamily="34" charset="0"/>
              </a:defRPr>
            </a:lvl1pPr>
          </a:lstStyle>
          <a:p>
            <a:endParaRPr lang="en-US" dirty="0"/>
          </a:p>
        </p:txBody>
      </p:sp>
      <p:sp>
        <p:nvSpPr>
          <p:cNvPr id="8" name="Title 1"/>
          <p:cNvSpPr>
            <a:spLocks noGrp="1"/>
          </p:cNvSpPr>
          <p:nvPr>
            <p:ph type="ctrTitle"/>
          </p:nvPr>
        </p:nvSpPr>
        <p:spPr>
          <a:xfrm>
            <a:off x="533400" y="2133600"/>
            <a:ext cx="4343400" cy="1219200"/>
          </a:xfrm>
        </p:spPr>
        <p:txBody>
          <a:bodyPr>
            <a:normAutofit/>
          </a:bodyPr>
          <a:lstStyle>
            <a:lvl1pPr algn="ctr">
              <a:defRPr sz="4000" cap="all" baseline="0">
                <a:solidFill>
                  <a:srgbClr val="45464A"/>
                </a:solidFill>
              </a:defRPr>
            </a:lvl1pPr>
          </a:lstStyle>
          <a:p>
            <a:endParaRPr lang="en-US" sz="3200" cap="all" spc="300" dirty="0">
              <a:solidFill>
                <a:schemeClr val="bg1"/>
              </a:solidFill>
              <a:latin typeface="Impact" pitchFamily="34" charset="0"/>
              <a:ea typeface="Adobe Song Std L" pitchFamily="18" charset="-128"/>
            </a:endParaRPr>
          </a:p>
        </p:txBody>
      </p:sp>
      <p:sp>
        <p:nvSpPr>
          <p:cNvPr id="9" name="Content Placeholder 2"/>
          <p:cNvSpPr>
            <a:spLocks noGrp="1"/>
          </p:cNvSpPr>
          <p:nvPr>
            <p:ph idx="1"/>
          </p:nvPr>
        </p:nvSpPr>
        <p:spPr>
          <a:xfrm>
            <a:off x="5334000" y="1371600"/>
            <a:ext cx="3505200" cy="2971800"/>
          </a:xfrm>
        </p:spPr>
        <p:txBody>
          <a:bodyPr>
            <a:normAutofit/>
          </a:bodyPr>
          <a:lstStyle>
            <a:lvl1pPr>
              <a:defRPr sz="1200"/>
            </a:lvl1pPr>
            <a:lvl2pPr>
              <a:defRPr sz="1200"/>
            </a:lvl2pPr>
            <a:lvl3pPr>
              <a:defRPr sz="12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34998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5791200" cy="838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905000"/>
            <a:ext cx="8229600" cy="4191000"/>
          </a:xfrm>
        </p:spPr>
        <p:txBody>
          <a:bodyPr>
            <a:normAutofit/>
          </a:bodyPr>
          <a:lstStyle>
            <a:lvl1pPr>
              <a:defRPr sz="2150" b="1"/>
            </a:lvl1pPr>
            <a:lvl2pPr>
              <a:defRPr sz="1800"/>
            </a:lvl2pPr>
            <a:lvl3pPr>
              <a:defRPr sz="1600"/>
            </a:lvl3pPr>
            <a:lvl4pPr>
              <a:defRPr sz="14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228600" y="6356350"/>
            <a:ext cx="2514600" cy="365125"/>
          </a:xfrm>
          <a:prstGeom prst="rect">
            <a:avLst/>
          </a:prstGeom>
          <a:solidFill>
            <a:srgbClr val="45464A"/>
          </a:solidFill>
        </p:spPr>
        <p:txBody>
          <a:bodyPr/>
          <a:lstStyle/>
          <a:p>
            <a:endParaRPr lang="en-US" dirty="0"/>
          </a:p>
        </p:txBody>
      </p:sp>
      <p:sp>
        <p:nvSpPr>
          <p:cNvPr id="5" name="Footer Placeholder 4"/>
          <p:cNvSpPr>
            <a:spLocks noGrp="1"/>
          </p:cNvSpPr>
          <p:nvPr>
            <p:ph type="ftr" sz="quarter" idx="11"/>
          </p:nvPr>
        </p:nvSpPr>
        <p:spPr>
          <a:xfrm>
            <a:off x="2971800" y="6477000"/>
            <a:ext cx="2895600" cy="365125"/>
          </a:xfrm>
        </p:spPr>
        <p:txBody>
          <a:bodyPr/>
          <a:lstStyle>
            <a:lvl1pPr>
              <a:defRPr sz="800">
                <a:solidFill>
                  <a:schemeClr val="bg1">
                    <a:lumMod val="75000"/>
                  </a:schemeClr>
                </a:solidFill>
                <a:latin typeface="Open Sans"/>
              </a:defRPr>
            </a:lvl1pPr>
          </a:lstStyle>
          <a:p>
            <a:r>
              <a:rPr lang="en-US" dirty="0" smtClean="0"/>
              <a:t>www.uptimesoftware.com</a:t>
            </a: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8EC1C16-FCDC-4D21-AA63-2FDF3B918D66}" type="slidenum">
              <a:rPr lang="en-US" smtClean="0"/>
              <a:t>‹#›</a:t>
            </a:fld>
            <a:endParaRPr lang="en-US" dirty="0"/>
          </a:p>
        </p:txBody>
      </p:sp>
    </p:spTree>
    <p:extLst>
      <p:ext uri="{BB962C8B-B14F-4D97-AF65-F5344CB8AC3E}">
        <p14:creationId xmlns:p14="http://schemas.microsoft.com/office/powerpoint/2010/main" val="3396620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ctr">
              <a:defRPr sz="3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8EC1C16-FCDC-4D21-AA63-2FDF3B918D66}" type="slidenum">
              <a:rPr lang="en-US" smtClean="0"/>
              <a:t>‹#›</a:t>
            </a:fld>
            <a:endParaRPr lang="en-US"/>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0999" y="6324600"/>
            <a:ext cx="2511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Footer Placeholder 4"/>
          <p:cNvSpPr txBox="1">
            <a:spLocks/>
          </p:cNvSpPr>
          <p:nvPr userDrawn="1"/>
        </p:nvSpPr>
        <p:spPr>
          <a:xfrm>
            <a:off x="2971800" y="647700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bg1">
                    <a:lumMod val="75000"/>
                  </a:schemeClr>
                </a:solidFill>
                <a:latin typeface="Open Sans"/>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www.uptimesoftware.com</a:t>
            </a:r>
            <a:endParaRPr lang="en-US" dirty="0"/>
          </a:p>
        </p:txBody>
      </p:sp>
    </p:spTree>
    <p:extLst>
      <p:ext uri="{BB962C8B-B14F-4D97-AF65-F5344CB8AC3E}">
        <p14:creationId xmlns:p14="http://schemas.microsoft.com/office/powerpoint/2010/main" val="49189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76399"/>
            <a:ext cx="4038600" cy="4419601"/>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76399"/>
            <a:ext cx="4038600" cy="4419601"/>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8EC1C16-FCDC-4D21-AA63-2FDF3B918D66}" type="slidenum">
              <a:rPr lang="en-US" smtClean="0"/>
              <a:t>‹#›</a:t>
            </a:fld>
            <a:endParaRPr lang="en-US"/>
          </a:p>
        </p:txBody>
      </p:sp>
      <p:sp>
        <p:nvSpPr>
          <p:cNvPr id="9" name="Title 1"/>
          <p:cNvSpPr>
            <a:spLocks noGrp="1"/>
          </p:cNvSpPr>
          <p:nvPr>
            <p:ph type="title"/>
          </p:nvPr>
        </p:nvSpPr>
        <p:spPr>
          <a:xfrm>
            <a:off x="457200" y="914400"/>
            <a:ext cx="5791200" cy="609600"/>
          </a:xfrm>
        </p:spPr>
        <p:txBody>
          <a:bodyPr/>
          <a:lstStyle/>
          <a:p>
            <a:r>
              <a:rPr lang="en-US" dirty="0" smtClean="0"/>
              <a:t>Click to edit Master title style</a:t>
            </a:r>
            <a:endParaRPr lang="en-US" dirty="0"/>
          </a:p>
        </p:txBody>
      </p:sp>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6324600"/>
            <a:ext cx="2511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Footer Placeholder 4"/>
          <p:cNvSpPr txBox="1">
            <a:spLocks/>
          </p:cNvSpPr>
          <p:nvPr userDrawn="1"/>
        </p:nvSpPr>
        <p:spPr>
          <a:xfrm>
            <a:off x="2971800" y="647700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bg1">
                    <a:lumMod val="75000"/>
                  </a:schemeClr>
                </a:solidFill>
                <a:latin typeface="Open Sans"/>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www.uptimesoftware.com</a:t>
            </a:r>
            <a:endParaRPr lang="en-US" dirty="0"/>
          </a:p>
        </p:txBody>
      </p:sp>
    </p:spTree>
    <p:extLst>
      <p:ext uri="{BB962C8B-B14F-4D97-AF65-F5344CB8AC3E}">
        <p14:creationId xmlns:p14="http://schemas.microsoft.com/office/powerpoint/2010/main" val="3397075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76400"/>
            <a:ext cx="4040188" cy="422275"/>
          </a:xfrm>
        </p:spPr>
        <p:txBody>
          <a:bodyPr anchor="b">
            <a:normAutofit/>
          </a:bodyPr>
          <a:lstStyle>
            <a:lvl1pPr marL="0" indent="0" algn="ctr">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21125"/>
          </a:xfrm>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676400"/>
            <a:ext cx="4041775" cy="422275"/>
          </a:xfrm>
        </p:spPr>
        <p:txBody>
          <a:bodyPr anchor="b">
            <a:normAutofit/>
          </a:bodyPr>
          <a:lstStyle>
            <a:lvl1pPr marL="0" indent="0" algn="ctr">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21125"/>
          </a:xfrm>
        </p:spPr>
        <p:txBody>
          <a:bodyPr>
            <a:normAutofit/>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8EC1C16-FCDC-4D21-AA63-2FDF3B918D66}" type="slidenum">
              <a:rPr lang="en-US" smtClean="0"/>
              <a:t>‹#›</a:t>
            </a:fld>
            <a:endParaRPr lang="en-US"/>
          </a:p>
        </p:txBody>
      </p:sp>
      <p:sp>
        <p:nvSpPr>
          <p:cNvPr id="10" name="Title 1"/>
          <p:cNvSpPr>
            <a:spLocks noGrp="1"/>
          </p:cNvSpPr>
          <p:nvPr>
            <p:ph type="title"/>
          </p:nvPr>
        </p:nvSpPr>
        <p:spPr>
          <a:xfrm>
            <a:off x="457200" y="914400"/>
            <a:ext cx="5791200" cy="609600"/>
          </a:xfrm>
        </p:spPr>
        <p:txBody>
          <a:bodyPr/>
          <a:lstStyle/>
          <a:p>
            <a:r>
              <a:rPr lang="en-US" dirty="0" smtClean="0"/>
              <a:t>Click to edit Master title style</a:t>
            </a:r>
            <a:endParaRPr lang="en-US" dirty="0"/>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0501" y="6357891"/>
            <a:ext cx="2511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Footer Placeholder 4"/>
          <p:cNvSpPr txBox="1">
            <a:spLocks/>
          </p:cNvSpPr>
          <p:nvPr userDrawn="1"/>
        </p:nvSpPr>
        <p:spPr>
          <a:xfrm>
            <a:off x="2971800" y="647700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bg1">
                    <a:lumMod val="75000"/>
                  </a:schemeClr>
                </a:solidFill>
                <a:latin typeface="Open Sans"/>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www.uptimesoftware.com</a:t>
            </a:r>
            <a:endParaRPr lang="en-US" dirty="0"/>
          </a:p>
        </p:txBody>
      </p:sp>
    </p:spTree>
    <p:extLst>
      <p:ext uri="{BB962C8B-B14F-4D97-AF65-F5344CB8AC3E}">
        <p14:creationId xmlns:p14="http://schemas.microsoft.com/office/powerpoint/2010/main" val="3241894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8EC1C16-FCDC-4D21-AA63-2FDF3B918D66}" type="slidenum">
              <a:rPr lang="en-US" smtClean="0"/>
              <a:t>‹#›</a:t>
            </a:fld>
            <a:endParaRPr lang="en-US"/>
          </a:p>
        </p:txBody>
      </p:sp>
      <p:sp>
        <p:nvSpPr>
          <p:cNvPr id="6" name="Title 1"/>
          <p:cNvSpPr>
            <a:spLocks noGrp="1"/>
          </p:cNvSpPr>
          <p:nvPr>
            <p:ph type="title"/>
          </p:nvPr>
        </p:nvSpPr>
        <p:spPr>
          <a:xfrm>
            <a:off x="457200" y="914400"/>
            <a:ext cx="5791200" cy="609600"/>
          </a:xfrm>
        </p:spPr>
        <p:txBody>
          <a:bodyPr/>
          <a:lstStyle/>
          <a:p>
            <a:r>
              <a:rPr lang="en-US" dirty="0" smtClean="0"/>
              <a:t>Click to edit Master title style</a:t>
            </a:r>
            <a:endParaRPr lang="en-US" dirty="0"/>
          </a:p>
        </p:txBody>
      </p:sp>
      <p:pic>
        <p:nvPicPr>
          <p:cNvPr id="409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6400800"/>
            <a:ext cx="2511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4"/>
          <p:cNvSpPr txBox="1">
            <a:spLocks/>
          </p:cNvSpPr>
          <p:nvPr userDrawn="1"/>
        </p:nvSpPr>
        <p:spPr>
          <a:xfrm>
            <a:off x="2971800" y="6477000"/>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bg1">
                    <a:lumMod val="75000"/>
                  </a:schemeClr>
                </a:solidFill>
                <a:latin typeface="Open Sans"/>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mtClean="0"/>
              <a:t>www.uptimesoftware.com</a:t>
            </a:r>
            <a:endParaRPr lang="en-US" dirty="0"/>
          </a:p>
        </p:txBody>
      </p:sp>
    </p:spTree>
    <p:extLst>
      <p:ext uri="{BB962C8B-B14F-4D97-AF65-F5344CB8AC3E}">
        <p14:creationId xmlns:p14="http://schemas.microsoft.com/office/powerpoint/2010/main" val="330824171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074" name="Picture 2"/>
          <p:cNvPicPr>
            <a:picLocks noChangeAspect="1" noChangeArrowheads="1"/>
          </p:cNvPicPr>
          <p:nvPr userDrawn="1"/>
        </p:nvPicPr>
        <p:blipFill>
          <a:blip r:embed="rId14">
            <a:extLst>
              <a:ext uri="{28A0092B-C50C-407E-A947-70E740481C1C}">
                <a14:useLocalDpi xmlns:a14="http://schemas.microsoft.com/office/drawing/2010/main" val="0"/>
              </a:ext>
            </a:extLst>
          </a:blip>
          <a:stretch>
            <a:fillRect/>
          </a:stretch>
        </p:blipFill>
        <p:spPr bwMode="auto">
          <a:xfrm>
            <a:off x="0" y="-5901"/>
            <a:ext cx="9144000" cy="6863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914400"/>
            <a:ext cx="7924800" cy="762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828800"/>
            <a:ext cx="8229600" cy="4267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TextBox 6"/>
          <p:cNvSpPr txBox="1"/>
          <p:nvPr userDrawn="1"/>
        </p:nvSpPr>
        <p:spPr>
          <a:xfrm>
            <a:off x="381000" y="6428601"/>
            <a:ext cx="2590800" cy="276999"/>
          </a:xfrm>
          <a:prstGeom prst="rect">
            <a:avLst/>
          </a:prstGeom>
          <a:noFill/>
        </p:spPr>
        <p:txBody>
          <a:bodyPr wrap="square" rtlCol="0">
            <a:spAutoFit/>
          </a:bodyPr>
          <a:lstStyle/>
          <a:p>
            <a:pPr algn="l"/>
            <a:r>
              <a:rPr lang="en-US" sz="1200" b="1" kern="100" cap="none" spc="100" baseline="0" dirty="0" smtClean="0">
                <a:solidFill>
                  <a:schemeClr val="bg1"/>
                </a:solidFill>
                <a:latin typeface="Corbel" pitchFamily="34" charset="0"/>
                <a:ea typeface="Open Sans" pitchFamily="34" charset="0"/>
                <a:cs typeface="Open Sans" pitchFamily="34" charset="0"/>
              </a:rPr>
              <a:t>www.uptimesoftware.com</a:t>
            </a:r>
            <a:endParaRPr lang="en-US" sz="1200" b="1" kern="100" cap="none" spc="100" baseline="0" dirty="0">
              <a:solidFill>
                <a:schemeClr val="bg1"/>
              </a:solidFill>
              <a:latin typeface="Corbel" pitchFamily="34" charset="0"/>
              <a:ea typeface="Open Sans" pitchFamily="34" charset="0"/>
              <a:cs typeface="Open Sans" pitchFamily="34" charset="0"/>
            </a:endParaRPr>
          </a:p>
        </p:txBody>
      </p:sp>
      <p:pic>
        <p:nvPicPr>
          <p:cNvPr id="9" name="Picture 8"/>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7543800" y="6248400"/>
            <a:ext cx="1290221" cy="645111"/>
          </a:xfrm>
          <a:prstGeom prst="rect">
            <a:avLst/>
          </a:prstGeom>
        </p:spPr>
      </p:pic>
    </p:spTree>
    <p:extLst>
      <p:ext uri="{BB962C8B-B14F-4D97-AF65-F5344CB8AC3E}">
        <p14:creationId xmlns:p14="http://schemas.microsoft.com/office/powerpoint/2010/main" val="423855404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Lst>
  <p:txStyles>
    <p:titleStyle>
      <a:lvl1pPr algn="l" defTabSz="914400" rtl="0" eaLnBrk="1" latinLnBrk="0" hangingPunct="1">
        <a:spcBef>
          <a:spcPct val="0"/>
        </a:spcBef>
        <a:buNone/>
        <a:defRPr sz="3000" b="1" kern="1200" baseline="0">
          <a:solidFill>
            <a:srgbClr val="45464A"/>
          </a:solidFill>
          <a:latin typeface="Open Sans" pitchFamily="34" charset="0"/>
          <a:ea typeface="Open Sans" pitchFamily="34" charset="0"/>
          <a:cs typeface="Open Sans" pitchFamily="34" charset="0"/>
        </a:defRPr>
      </a:lvl1pPr>
    </p:titleStyle>
    <p:bodyStyle>
      <a:lvl1pPr marL="342900" indent="-342900" algn="l" defTabSz="914400" rtl="0" eaLnBrk="1" latinLnBrk="0" hangingPunct="1">
        <a:spcBef>
          <a:spcPct val="20000"/>
        </a:spcBef>
        <a:buClr>
          <a:srgbClr val="87C247"/>
        </a:buClr>
        <a:buFont typeface="Arial" pitchFamily="34" charset="0"/>
        <a:buChar char="•"/>
        <a:defRPr sz="2200" kern="1200" baseline="0">
          <a:solidFill>
            <a:srgbClr val="6C6E76"/>
          </a:solidFill>
          <a:latin typeface="Open Sans" pitchFamily="34" charset="0"/>
          <a:ea typeface="Open Sans" pitchFamily="34" charset="0"/>
          <a:cs typeface="Open Sans" pitchFamily="34" charset="0"/>
        </a:defRPr>
      </a:lvl1pPr>
      <a:lvl2pPr marL="742950" indent="-285750" algn="l" defTabSz="914400" rtl="0" eaLnBrk="1" latinLnBrk="0" hangingPunct="1">
        <a:spcBef>
          <a:spcPct val="20000"/>
        </a:spcBef>
        <a:buClr>
          <a:srgbClr val="87C247"/>
        </a:buClr>
        <a:buFont typeface="Arial" pitchFamily="34" charset="0"/>
        <a:buChar char="–"/>
        <a:defRPr sz="2200" kern="1200" baseline="0">
          <a:solidFill>
            <a:srgbClr val="6C6E76"/>
          </a:solidFill>
          <a:latin typeface="Open Sans" pitchFamily="34" charset="0"/>
          <a:ea typeface="Open Sans" pitchFamily="34" charset="0"/>
          <a:cs typeface="Open Sans" pitchFamily="34" charset="0"/>
        </a:defRPr>
      </a:lvl2pPr>
      <a:lvl3pPr marL="1143000" indent="-228600" algn="l" defTabSz="914400" rtl="0" eaLnBrk="1" latinLnBrk="0" hangingPunct="1">
        <a:spcBef>
          <a:spcPct val="20000"/>
        </a:spcBef>
        <a:buClr>
          <a:srgbClr val="87C247"/>
        </a:buClr>
        <a:buFont typeface="Arial" pitchFamily="34" charset="0"/>
        <a:buChar char="•"/>
        <a:defRPr sz="2200" kern="1200" baseline="0">
          <a:solidFill>
            <a:srgbClr val="6C6E76"/>
          </a:solidFill>
          <a:latin typeface="Open Sans" pitchFamily="34" charset="0"/>
          <a:ea typeface="Open Sans" pitchFamily="34" charset="0"/>
          <a:cs typeface="Open Sans" pitchFamily="34" charset="0"/>
        </a:defRPr>
      </a:lvl3pPr>
      <a:lvl4pPr marL="1600200" indent="-228600" algn="l" defTabSz="914400" rtl="0" eaLnBrk="1" latinLnBrk="0" hangingPunct="1">
        <a:spcBef>
          <a:spcPct val="20000"/>
        </a:spcBef>
        <a:buClr>
          <a:srgbClr val="87C247"/>
        </a:buClr>
        <a:buFont typeface="Arial" pitchFamily="34" charset="0"/>
        <a:buChar char="–"/>
        <a:defRPr sz="2200" kern="1200" baseline="0">
          <a:solidFill>
            <a:srgbClr val="6C6E76"/>
          </a:solidFill>
          <a:latin typeface="Open Sans" pitchFamily="34" charset="0"/>
          <a:ea typeface="Open Sans" pitchFamily="34" charset="0"/>
          <a:cs typeface="Open Sans" pitchFamily="34" charset="0"/>
        </a:defRPr>
      </a:lvl4pPr>
      <a:lvl5pPr marL="2057400" indent="-228600" algn="l" defTabSz="914400" rtl="0" eaLnBrk="1" latinLnBrk="0" hangingPunct="1">
        <a:spcBef>
          <a:spcPct val="20000"/>
        </a:spcBef>
        <a:buClr>
          <a:srgbClr val="87C247"/>
        </a:buClr>
        <a:buFont typeface="Arial" pitchFamily="34" charset="0"/>
        <a:buChar char="»"/>
        <a:defRPr sz="2200" kern="1200" baseline="0">
          <a:solidFill>
            <a:srgbClr val="6C6E76"/>
          </a:solidFill>
          <a:latin typeface="Open Sans" pitchFamily="34" charset="0"/>
          <a:ea typeface="Open Sans" pitchFamily="34" charset="0"/>
          <a:cs typeface="Open Sans"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10.png"/><Relationship Id="rId6" Type="http://schemas.openxmlformats.org/officeDocument/2006/relationships/image" Target="../media/image11.png"/><Relationship Id="rId7" Type="http://schemas.openxmlformats.org/officeDocument/2006/relationships/hyperlink" Target="mailto:alex.bewley@uptimesoftware.com" TargetMode="External"/><Relationship Id="rId1" Type="http://schemas.openxmlformats.org/officeDocument/2006/relationships/slideLayout" Target="../slideLayouts/slideLayout5.xml"/><Relationship Id="rId2"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http://www.bibsonomy.org/author/Lipovich"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533400" y="1447800"/>
            <a:ext cx="4343400" cy="1676400"/>
          </a:xfrm>
        </p:spPr>
        <p:txBody>
          <a:bodyPr>
            <a:normAutofit/>
          </a:bodyPr>
          <a:lstStyle/>
          <a:p>
            <a:r>
              <a:rPr lang="en-US" sz="2800" dirty="0"/>
              <a:t>Capacity Planning and Management in the Real </a:t>
            </a:r>
            <a:r>
              <a:rPr lang="en-US" sz="2800" dirty="0" smtClean="0"/>
              <a:t>World</a:t>
            </a:r>
            <a:endParaRPr lang="en-US" sz="3200" dirty="0">
              <a:latin typeface="Impact" pitchFamily="34" charset="0"/>
            </a:endParaRPr>
          </a:p>
        </p:txBody>
      </p:sp>
      <p:sp>
        <p:nvSpPr>
          <p:cNvPr id="2" name="Rectangle 1"/>
          <p:cNvSpPr/>
          <p:nvPr/>
        </p:nvSpPr>
        <p:spPr>
          <a:xfrm>
            <a:off x="2286000" y="3105835"/>
            <a:ext cx="4572000" cy="369332"/>
          </a:xfrm>
          <a:prstGeom prst="rect">
            <a:avLst/>
          </a:prstGeom>
        </p:spPr>
        <p:txBody>
          <a:bodyPr>
            <a:spAutoFit/>
          </a:bodyPr>
          <a:lstStyle/>
          <a:p>
            <a:endParaRPr lang="en-US" dirty="0"/>
          </a:p>
        </p:txBody>
      </p:sp>
      <p:sp>
        <p:nvSpPr>
          <p:cNvPr id="3" name="Rectangle 2"/>
          <p:cNvSpPr/>
          <p:nvPr/>
        </p:nvSpPr>
        <p:spPr>
          <a:xfrm>
            <a:off x="2286000" y="3105835"/>
            <a:ext cx="4572000" cy="369332"/>
          </a:xfrm>
          <a:prstGeom prst="rect">
            <a:avLst/>
          </a:prstGeom>
        </p:spPr>
        <p:txBody>
          <a:bodyPr>
            <a:spAutoFit/>
          </a:bodyPr>
          <a:lstStyle/>
          <a:p>
            <a:endParaRPr lang="en-US" dirty="0"/>
          </a:p>
        </p:txBody>
      </p:sp>
      <p:sp>
        <p:nvSpPr>
          <p:cNvPr id="5" name="Text Placeholder 4"/>
          <p:cNvSpPr>
            <a:spLocks noGrp="1"/>
          </p:cNvSpPr>
          <p:nvPr>
            <p:ph type="body" sz="half" idx="2"/>
          </p:nvPr>
        </p:nvSpPr>
        <p:spPr/>
        <p:txBody>
          <a:bodyPr/>
          <a:lstStyle/>
          <a:p>
            <a:r>
              <a:rPr lang="en-US" dirty="0"/>
              <a:t>Success and Failures that we </a:t>
            </a:r>
            <a:r>
              <a:rPr lang="en-US" dirty="0" smtClean="0"/>
              <a:t>see</a:t>
            </a:r>
          </a:p>
          <a:p>
            <a:endParaRPr lang="en-US" dirty="0"/>
          </a:p>
          <a:p>
            <a:r>
              <a:rPr lang="en-US" dirty="0" smtClean="0"/>
              <a:t>Alex Bewley – CTO, uptime software </a:t>
            </a:r>
            <a:r>
              <a:rPr lang="en-US" dirty="0" err="1" smtClean="0"/>
              <a:t>inc.</a:t>
            </a:r>
            <a:endParaRPr lang="en-US" dirty="0"/>
          </a:p>
        </p:txBody>
      </p:sp>
    </p:spTree>
    <p:extLst>
      <p:ext uri="{BB962C8B-B14F-4D97-AF65-F5344CB8AC3E}">
        <p14:creationId xmlns:p14="http://schemas.microsoft.com/office/powerpoint/2010/main" val="172970824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Challenges</a:t>
            </a:r>
            <a:endParaRPr lang="en-US" dirty="0"/>
          </a:p>
        </p:txBody>
      </p:sp>
      <p:sp>
        <p:nvSpPr>
          <p:cNvPr id="3" name="Content Placeholder 2"/>
          <p:cNvSpPr>
            <a:spLocks noGrp="1"/>
          </p:cNvSpPr>
          <p:nvPr>
            <p:ph idx="1"/>
          </p:nvPr>
        </p:nvSpPr>
        <p:spPr/>
        <p:txBody>
          <a:bodyPr>
            <a:normAutofit lnSpcReduction="10000"/>
          </a:bodyPr>
          <a:lstStyle/>
          <a:p>
            <a:r>
              <a:rPr lang="en-US" dirty="0" smtClean="0"/>
              <a:t>Building apps that scale</a:t>
            </a:r>
          </a:p>
          <a:p>
            <a:pPr lvl="1"/>
            <a:r>
              <a:rPr lang="en-US" dirty="0" smtClean="0"/>
              <a:t>Developers are unaware of impact on infrastructure</a:t>
            </a:r>
          </a:p>
          <a:p>
            <a:r>
              <a:rPr lang="en-US" dirty="0" smtClean="0"/>
              <a:t>Hard to pre-production </a:t>
            </a:r>
            <a:r>
              <a:rPr lang="en-US" dirty="0" smtClean="0"/>
              <a:t>test</a:t>
            </a:r>
            <a:endParaRPr lang="en-US" dirty="0" smtClean="0"/>
          </a:p>
          <a:p>
            <a:r>
              <a:rPr lang="en-US" dirty="0" smtClean="0"/>
              <a:t>What about analytics and modeling?</a:t>
            </a:r>
          </a:p>
          <a:p>
            <a:pPr lvl="1"/>
            <a:r>
              <a:rPr lang="en-US" dirty="0" smtClean="0"/>
              <a:t>Not seeing it (doesn’t mean it isn’t happening</a:t>
            </a:r>
            <a:r>
              <a:rPr lang="en-US" dirty="0" smtClean="0"/>
              <a:t>)</a:t>
            </a:r>
            <a:endParaRPr lang="en-US" dirty="0"/>
          </a:p>
          <a:p>
            <a:r>
              <a:rPr lang="en-US" dirty="0" smtClean="0"/>
              <a:t>Is the capacity planning group responsible for the infrastructure?</a:t>
            </a:r>
          </a:p>
          <a:p>
            <a:pPr lvl="1"/>
            <a:r>
              <a:rPr lang="en-US" dirty="0" smtClean="0"/>
              <a:t>Centralized or push-down?</a:t>
            </a:r>
          </a:p>
          <a:p>
            <a:pPr lvl="1"/>
            <a:r>
              <a:rPr lang="en-US" dirty="0" smtClean="0"/>
              <a:t>Make LOBs responsible for their applications and workloads – they have to correlate with cost and </a:t>
            </a:r>
            <a:r>
              <a:rPr lang="en-US" dirty="0" smtClean="0"/>
              <a:t>utilization</a:t>
            </a:r>
          </a:p>
          <a:p>
            <a:r>
              <a:rPr lang="en-US" dirty="0" smtClean="0"/>
              <a:t>Emergence of APM tooling</a:t>
            </a:r>
          </a:p>
          <a:p>
            <a:pPr lvl="1"/>
            <a:r>
              <a:rPr lang="en-US" dirty="0" smtClean="0"/>
              <a:t>How to integrate system performance/</a:t>
            </a:r>
            <a:r>
              <a:rPr lang="en-US" smtClean="0"/>
              <a:t>capacity with APM</a:t>
            </a:r>
            <a:endParaRPr lang="en-US" dirty="0"/>
          </a:p>
        </p:txBody>
      </p:sp>
    </p:spTree>
    <p:extLst>
      <p:ext uri="{BB962C8B-B14F-4D97-AF65-F5344CB8AC3E}">
        <p14:creationId xmlns:p14="http://schemas.microsoft.com/office/powerpoint/2010/main" val="3617766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Take-</a:t>
            </a:r>
            <a:r>
              <a:rPr lang="en-US" dirty="0" err="1" smtClean="0"/>
              <a:t>aways</a:t>
            </a:r>
            <a:endParaRPr lang="en-US" dirty="0"/>
          </a:p>
        </p:txBody>
      </p:sp>
      <p:sp>
        <p:nvSpPr>
          <p:cNvPr id="3" name="Content Placeholder 2"/>
          <p:cNvSpPr>
            <a:spLocks noGrp="1"/>
          </p:cNvSpPr>
          <p:nvPr>
            <p:ph idx="1"/>
          </p:nvPr>
        </p:nvSpPr>
        <p:spPr/>
        <p:txBody>
          <a:bodyPr>
            <a:normAutofit/>
          </a:bodyPr>
          <a:lstStyle/>
          <a:p>
            <a:r>
              <a:rPr lang="en-US" b="0" dirty="0" smtClean="0"/>
              <a:t>Resolve </a:t>
            </a:r>
            <a:r>
              <a:rPr lang="en-US" b="0" dirty="0"/>
              <a:t>yourself to never mention “queuing theory” again. Change the conversation to be business oriented.</a:t>
            </a:r>
          </a:p>
          <a:p>
            <a:r>
              <a:rPr lang="en-US" b="0" dirty="0" smtClean="0"/>
              <a:t>Understand </a:t>
            </a:r>
            <a:r>
              <a:rPr lang="en-US" b="0" dirty="0"/>
              <a:t>the links between business metrics and </a:t>
            </a:r>
            <a:r>
              <a:rPr lang="en-US" b="0" dirty="0" smtClean="0"/>
              <a:t>IT –</a:t>
            </a:r>
            <a:r>
              <a:rPr lang="en-US" b="0" dirty="0"/>
              <a:t>develop links to your work</a:t>
            </a:r>
            <a:r>
              <a:rPr lang="en-US" b="0" dirty="0" smtClean="0"/>
              <a:t>.  Lots of data, what’s relevant?</a:t>
            </a:r>
            <a:endParaRPr lang="en-US" b="0" dirty="0"/>
          </a:p>
          <a:p>
            <a:r>
              <a:rPr lang="en-US" b="0" dirty="0" smtClean="0"/>
              <a:t>Improve </a:t>
            </a:r>
            <a:r>
              <a:rPr lang="en-US" b="0" dirty="0"/>
              <a:t>communications about your efforts…and results.</a:t>
            </a:r>
          </a:p>
          <a:p>
            <a:r>
              <a:rPr lang="en-US" b="0" dirty="0" smtClean="0"/>
              <a:t>Re</a:t>
            </a:r>
            <a:r>
              <a:rPr lang="en-US" b="0" dirty="0"/>
              <a:t>-assess current processes to remove waste and increase agility.</a:t>
            </a:r>
          </a:p>
          <a:p>
            <a:r>
              <a:rPr lang="en-US" b="0" dirty="0" smtClean="0"/>
              <a:t>Begin </a:t>
            </a:r>
            <a:r>
              <a:rPr lang="en-US" b="0" dirty="0"/>
              <a:t>mentoring of others that need capacity planning capabilities.</a:t>
            </a:r>
          </a:p>
        </p:txBody>
      </p:sp>
    </p:spTree>
    <p:extLst>
      <p:ext uri="{BB962C8B-B14F-4D97-AF65-F5344CB8AC3E}">
        <p14:creationId xmlns:p14="http://schemas.microsoft.com/office/powerpoint/2010/main" val="30282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3417" y="3505200"/>
            <a:ext cx="2381583" cy="2381583"/>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2949" y="3514170"/>
            <a:ext cx="2381583" cy="2381583"/>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41690" y="762000"/>
            <a:ext cx="2381583" cy="2381583"/>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24600" y="762000"/>
            <a:ext cx="2381583" cy="2381583"/>
          </a:xfrm>
          <a:prstGeom prst="rect">
            <a:avLst/>
          </a:prstGeom>
        </p:spPr>
      </p:pic>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4799" y="762000"/>
            <a:ext cx="2381583" cy="2381583"/>
          </a:xfrm>
          <a:prstGeom prst="rect">
            <a:avLst/>
          </a:prstGeom>
        </p:spPr>
      </p:pic>
      <p:sp>
        <p:nvSpPr>
          <p:cNvPr id="18" name="TextBox 17"/>
          <p:cNvSpPr txBox="1"/>
          <p:nvPr/>
        </p:nvSpPr>
        <p:spPr>
          <a:xfrm>
            <a:off x="581191" y="3124200"/>
            <a:ext cx="1828800" cy="369332"/>
          </a:xfrm>
          <a:prstGeom prst="rect">
            <a:avLst/>
          </a:prstGeom>
          <a:noFill/>
        </p:spPr>
        <p:txBody>
          <a:bodyPr wrap="square" rtlCol="0">
            <a:spAutoFit/>
          </a:bodyPr>
          <a:lstStyle/>
          <a:p>
            <a:r>
              <a:rPr lang="en-US" dirty="0" smtClean="0">
                <a:latin typeface="Corbel" panose="020B0503020204020204" pitchFamily="34" charset="0"/>
              </a:rPr>
              <a:t>Map Dashboard</a:t>
            </a:r>
            <a:endParaRPr lang="en-US" dirty="0">
              <a:latin typeface="Corbel" panose="020B0503020204020204" pitchFamily="34" charset="0"/>
            </a:endParaRPr>
          </a:p>
        </p:txBody>
      </p:sp>
      <p:sp>
        <p:nvSpPr>
          <p:cNvPr id="19" name="TextBox 18"/>
          <p:cNvSpPr txBox="1"/>
          <p:nvPr/>
        </p:nvSpPr>
        <p:spPr>
          <a:xfrm>
            <a:off x="6434386" y="3124200"/>
            <a:ext cx="2162009" cy="369332"/>
          </a:xfrm>
          <a:prstGeom prst="rect">
            <a:avLst/>
          </a:prstGeom>
          <a:noFill/>
        </p:spPr>
        <p:txBody>
          <a:bodyPr wrap="square" rtlCol="0">
            <a:spAutoFit/>
          </a:bodyPr>
          <a:lstStyle/>
          <a:p>
            <a:pPr algn="ctr"/>
            <a:r>
              <a:rPr lang="en-US" dirty="0" smtClean="0">
                <a:latin typeface="Corbel" panose="020B0503020204020204" pitchFamily="34" charset="0"/>
              </a:rPr>
              <a:t>Topology Dashboard</a:t>
            </a:r>
            <a:endParaRPr lang="en-US" dirty="0">
              <a:latin typeface="Corbel" panose="020B0503020204020204" pitchFamily="34" charset="0"/>
            </a:endParaRPr>
          </a:p>
        </p:txBody>
      </p:sp>
      <p:sp>
        <p:nvSpPr>
          <p:cNvPr id="20" name="TextBox 19"/>
          <p:cNvSpPr txBox="1"/>
          <p:nvPr/>
        </p:nvSpPr>
        <p:spPr>
          <a:xfrm>
            <a:off x="3334023" y="3116485"/>
            <a:ext cx="2196918" cy="369332"/>
          </a:xfrm>
          <a:prstGeom prst="rect">
            <a:avLst/>
          </a:prstGeom>
          <a:noFill/>
        </p:spPr>
        <p:txBody>
          <a:bodyPr wrap="square" rtlCol="0">
            <a:spAutoFit/>
          </a:bodyPr>
          <a:lstStyle/>
          <a:p>
            <a:pPr algn="ctr"/>
            <a:r>
              <a:rPr lang="en-US" dirty="0" smtClean="0">
                <a:latin typeface="Corbel" panose="020B0503020204020204" pitchFamily="34" charset="0"/>
              </a:rPr>
              <a:t>Capacity Dashboard</a:t>
            </a:r>
            <a:endParaRPr lang="en-US" dirty="0">
              <a:latin typeface="Corbel" panose="020B0503020204020204" pitchFamily="34" charset="0"/>
            </a:endParaRPr>
          </a:p>
        </p:txBody>
      </p:sp>
      <p:sp>
        <p:nvSpPr>
          <p:cNvPr id="21" name="TextBox 20"/>
          <p:cNvSpPr txBox="1"/>
          <p:nvPr/>
        </p:nvSpPr>
        <p:spPr>
          <a:xfrm>
            <a:off x="3732477" y="5867400"/>
            <a:ext cx="1753923" cy="369332"/>
          </a:xfrm>
          <a:prstGeom prst="rect">
            <a:avLst/>
          </a:prstGeom>
          <a:noFill/>
        </p:spPr>
        <p:txBody>
          <a:bodyPr wrap="square" rtlCol="0">
            <a:spAutoFit/>
          </a:bodyPr>
          <a:lstStyle/>
          <a:p>
            <a:pPr algn="ctr"/>
            <a:r>
              <a:rPr lang="en-US" dirty="0" smtClean="0">
                <a:latin typeface="Corbel" panose="020B0503020204020204" pitchFamily="34" charset="0"/>
              </a:rPr>
              <a:t>Global Scan</a:t>
            </a:r>
            <a:endParaRPr lang="en-US" dirty="0">
              <a:latin typeface="Corbel" panose="020B0503020204020204" pitchFamily="34" charset="0"/>
            </a:endParaRPr>
          </a:p>
        </p:txBody>
      </p:sp>
      <p:sp>
        <p:nvSpPr>
          <p:cNvPr id="22" name="TextBox 21"/>
          <p:cNvSpPr txBox="1"/>
          <p:nvPr/>
        </p:nvSpPr>
        <p:spPr>
          <a:xfrm>
            <a:off x="6806778" y="5867400"/>
            <a:ext cx="1753923" cy="369332"/>
          </a:xfrm>
          <a:prstGeom prst="rect">
            <a:avLst/>
          </a:prstGeom>
          <a:noFill/>
        </p:spPr>
        <p:txBody>
          <a:bodyPr wrap="square" rtlCol="0">
            <a:spAutoFit/>
          </a:bodyPr>
          <a:lstStyle/>
          <a:p>
            <a:pPr algn="ctr"/>
            <a:r>
              <a:rPr lang="en-US" dirty="0" smtClean="0">
                <a:latin typeface="Corbel" panose="020B0503020204020204" pitchFamily="34" charset="0"/>
              </a:rPr>
              <a:t>Resource Scan</a:t>
            </a:r>
            <a:endParaRPr lang="en-US" dirty="0">
              <a:latin typeface="Corbel" panose="020B0503020204020204" pitchFamily="34" charset="0"/>
            </a:endParaRPr>
          </a:p>
        </p:txBody>
      </p:sp>
      <p:sp>
        <p:nvSpPr>
          <p:cNvPr id="16" name="TextBox 15"/>
          <p:cNvSpPr txBox="1"/>
          <p:nvPr/>
        </p:nvSpPr>
        <p:spPr>
          <a:xfrm>
            <a:off x="228600" y="5486400"/>
            <a:ext cx="3581400" cy="646331"/>
          </a:xfrm>
          <a:prstGeom prst="rect">
            <a:avLst/>
          </a:prstGeom>
          <a:noFill/>
        </p:spPr>
        <p:txBody>
          <a:bodyPr wrap="square" rtlCol="0">
            <a:spAutoFit/>
          </a:bodyPr>
          <a:lstStyle/>
          <a:p>
            <a:r>
              <a:rPr lang="en-US" dirty="0" smtClean="0">
                <a:hlinkClick r:id="rId7"/>
              </a:rPr>
              <a:t>alex.bewley@uptimesoftware.com</a:t>
            </a:r>
            <a:endParaRPr lang="en-US" dirty="0" smtClean="0"/>
          </a:p>
          <a:p>
            <a:r>
              <a:rPr lang="en-US" dirty="0" smtClean="0"/>
              <a:t>@</a:t>
            </a:r>
            <a:r>
              <a:rPr lang="en-US" dirty="0" err="1" smtClean="0"/>
              <a:t>AlexBewley</a:t>
            </a:r>
            <a:endParaRPr lang="en-US" dirty="0"/>
          </a:p>
        </p:txBody>
      </p:sp>
      <p:sp>
        <p:nvSpPr>
          <p:cNvPr id="23" name="Title 2"/>
          <p:cNvSpPr txBox="1">
            <a:spLocks/>
          </p:cNvSpPr>
          <p:nvPr/>
        </p:nvSpPr>
        <p:spPr>
          <a:xfrm>
            <a:off x="228600" y="4114800"/>
            <a:ext cx="286603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baseline="0">
                <a:solidFill>
                  <a:srgbClr val="45464A"/>
                </a:solidFill>
                <a:latin typeface="Open Sans" pitchFamily="34" charset="0"/>
                <a:ea typeface="Open Sans" pitchFamily="34" charset="0"/>
                <a:cs typeface="Open Sans" pitchFamily="34" charset="0"/>
              </a:defRPr>
            </a:lvl1pPr>
          </a:lstStyle>
          <a:p>
            <a:r>
              <a:rPr lang="en-US" smtClean="0">
                <a:latin typeface="Impact" panose="020B0806030902050204" pitchFamily="34" charset="0"/>
              </a:rPr>
              <a:t>Thank you.</a:t>
            </a:r>
            <a:endParaRPr lang="en-US" dirty="0">
              <a:latin typeface="Impact" panose="020B0806030902050204" pitchFamily="34" charset="0"/>
            </a:endParaRPr>
          </a:p>
        </p:txBody>
      </p:sp>
    </p:spTree>
    <p:extLst>
      <p:ext uri="{BB962C8B-B14F-4D97-AF65-F5344CB8AC3E}">
        <p14:creationId xmlns:p14="http://schemas.microsoft.com/office/powerpoint/2010/main" val="418918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am I here?</a:t>
            </a:r>
            <a:endParaRPr lang="en-US" dirty="0"/>
          </a:p>
        </p:txBody>
      </p:sp>
      <p:sp>
        <p:nvSpPr>
          <p:cNvPr id="3" name="Content Placeholder 2"/>
          <p:cNvSpPr>
            <a:spLocks noGrp="1"/>
          </p:cNvSpPr>
          <p:nvPr>
            <p:ph idx="1"/>
          </p:nvPr>
        </p:nvSpPr>
        <p:spPr/>
        <p:txBody>
          <a:bodyPr/>
          <a:lstStyle/>
          <a:p>
            <a:r>
              <a:rPr lang="en-US" dirty="0" smtClean="0"/>
              <a:t>Been in the systems management business eighteen years</a:t>
            </a:r>
          </a:p>
          <a:p>
            <a:r>
              <a:rPr lang="en-US" dirty="0"/>
              <a:t>u</a:t>
            </a:r>
            <a:r>
              <a:rPr lang="en-US" dirty="0" smtClean="0"/>
              <a:t>ptime has over 150,000 systems (multiple-platforms) monitored across its customer base</a:t>
            </a:r>
          </a:p>
          <a:p>
            <a:r>
              <a:rPr lang="en-US" dirty="0" smtClean="0"/>
              <a:t>We detected a trend about ten years ago, customers used our tool for:</a:t>
            </a:r>
          </a:p>
          <a:p>
            <a:pPr lvl="1"/>
            <a:r>
              <a:rPr lang="en-US" dirty="0" smtClean="0"/>
              <a:t>Performance and availability monitoring</a:t>
            </a:r>
          </a:p>
          <a:p>
            <a:pPr lvl="1"/>
            <a:r>
              <a:rPr lang="en-US" dirty="0" smtClean="0"/>
              <a:t>Capacity planning</a:t>
            </a:r>
          </a:p>
          <a:p>
            <a:r>
              <a:rPr lang="en-US" dirty="0" smtClean="0"/>
              <a:t>Capacity planning???</a:t>
            </a:r>
          </a:p>
          <a:p>
            <a:endParaRPr lang="en-US" dirty="0"/>
          </a:p>
          <a:p>
            <a:r>
              <a:rPr lang="en-US" dirty="0" smtClean="0"/>
              <a:t>Joined CMG in 2004</a:t>
            </a:r>
          </a:p>
        </p:txBody>
      </p:sp>
    </p:spTree>
    <p:extLst>
      <p:ext uri="{BB962C8B-B14F-4D97-AF65-F5344CB8AC3E}">
        <p14:creationId xmlns:p14="http://schemas.microsoft.com/office/powerpoint/2010/main" val="1058520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8267257" cy="3886200"/>
          </a:xfrm>
        </p:spPr>
        <p:txBody>
          <a:bodyPr>
            <a:normAutofit fontScale="90000"/>
          </a:bodyPr>
          <a:lstStyle/>
          <a:p>
            <a:r>
              <a:rPr lang="en-US" sz="2700" dirty="0" smtClean="0"/>
              <a:t>- Is </a:t>
            </a:r>
            <a:r>
              <a:rPr lang="en-US" sz="2700" dirty="0"/>
              <a:t>It Time for Capacity Planners to Hang Up Their Cleats?.</a:t>
            </a:r>
            <a:br>
              <a:rPr lang="en-US" sz="2700" dirty="0"/>
            </a:br>
            <a:r>
              <a:rPr lang="en-US" sz="1600" b="0" dirty="0">
                <a:hlinkClick r:id="rId2"/>
              </a:rPr>
              <a:t>G. Jay Lipovich. </a:t>
            </a:r>
            <a:r>
              <a:rPr lang="en-US" sz="1600" b="0" i="1" dirty="0">
                <a:hlinkClick r:id="rId2"/>
              </a:rPr>
              <a:t>Int. CMG Conference, page 237-248. Computer Measurement Group, </a:t>
            </a:r>
            <a:r>
              <a:rPr lang="en-US" sz="1600" b="0" dirty="0">
                <a:hlinkClick r:id="rId2"/>
              </a:rPr>
              <a:t>(</a:t>
            </a:r>
            <a:r>
              <a:rPr lang="en-US" sz="1600" b="0" i="1" dirty="0">
                <a:hlinkClick r:id="rId2"/>
              </a:rPr>
              <a:t>2005</a:t>
            </a:r>
            <a:r>
              <a:rPr lang="en-US" sz="1600" b="0" dirty="0" smtClean="0">
                <a:hlinkClick r:id="rId2"/>
              </a:rPr>
              <a:t>)</a:t>
            </a:r>
            <a:r>
              <a:rPr lang="en-US" sz="1600" b="0" dirty="0" smtClean="0"/>
              <a:t/>
            </a:r>
            <a:br>
              <a:rPr lang="en-US" sz="1600" b="0" dirty="0" smtClean="0"/>
            </a:br>
            <a:r>
              <a:rPr lang="en-US" b="0" dirty="0"/>
              <a:t/>
            </a:r>
            <a:br>
              <a:rPr lang="en-US" b="0" dirty="0"/>
            </a:br>
            <a:r>
              <a:rPr lang="en-US" b="0" dirty="0" smtClean="0"/>
              <a:t>- </a:t>
            </a:r>
            <a:r>
              <a:rPr lang="en-US" sz="2700" b="0" dirty="0" smtClean="0"/>
              <a:t>Gartner’s Cameron </a:t>
            </a:r>
            <a:r>
              <a:rPr lang="en-US" sz="2700" b="0" dirty="0" err="1" smtClean="0"/>
              <a:t>Haight</a:t>
            </a:r>
            <a:r>
              <a:rPr lang="en-US" sz="2700" b="0" dirty="0" smtClean="0"/>
              <a:t>: </a:t>
            </a:r>
            <a:r>
              <a:rPr lang="en-US" sz="2700" b="0" dirty="0"/>
              <a:t>perceptions of capacity planners: mysterious </a:t>
            </a:r>
            <a:r>
              <a:rPr lang="en-US" sz="2700" b="0" dirty="0" smtClean="0"/>
              <a:t>and </a:t>
            </a:r>
            <a:r>
              <a:rPr lang="en-US" sz="2700" b="0" dirty="0"/>
              <a:t>using arcane tools, honest, but focused on minutiae, unapproachable and living in an ivory tower, old fashioned and living in the past, and my personal favorite, “nerdy but generally harmless.”</a:t>
            </a:r>
            <a:endParaRPr lang="en-US" sz="2700" b="0" dirty="0">
              <a:latin typeface="Corbel" panose="020B0503020204020204" pitchFamily="34" charset="0"/>
            </a:endParaRPr>
          </a:p>
        </p:txBody>
      </p:sp>
      <p:sp>
        <p:nvSpPr>
          <p:cNvPr id="4" name="TextBox 3"/>
          <p:cNvSpPr txBox="1"/>
          <p:nvPr/>
        </p:nvSpPr>
        <p:spPr>
          <a:xfrm>
            <a:off x="304800" y="1066800"/>
            <a:ext cx="8153400" cy="646331"/>
          </a:xfrm>
          <a:prstGeom prst="rect">
            <a:avLst/>
          </a:prstGeom>
          <a:noFill/>
        </p:spPr>
        <p:txBody>
          <a:bodyPr wrap="square" rtlCol="0">
            <a:spAutoFit/>
          </a:bodyPr>
          <a:lstStyle/>
          <a:p>
            <a:r>
              <a:rPr lang="en-US" sz="3600" dirty="0" smtClean="0"/>
              <a:t>Capacity Planning: How are we doing?</a:t>
            </a:r>
            <a:endParaRPr lang="en-US" sz="3600" dirty="0"/>
          </a:p>
        </p:txBody>
      </p:sp>
    </p:spTree>
    <p:extLst>
      <p:ext uri="{BB962C8B-B14F-4D97-AF65-F5344CB8AC3E}">
        <p14:creationId xmlns:p14="http://schemas.microsoft.com/office/powerpoint/2010/main" val="3633762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Capacity Planning Dead?</a:t>
            </a:r>
            <a:endParaRPr lang="en-US" dirty="0"/>
          </a:p>
        </p:txBody>
      </p:sp>
      <p:sp>
        <p:nvSpPr>
          <p:cNvPr id="3" name="Content Placeholder 2"/>
          <p:cNvSpPr>
            <a:spLocks noGrp="1"/>
          </p:cNvSpPr>
          <p:nvPr>
            <p:ph idx="1"/>
          </p:nvPr>
        </p:nvSpPr>
        <p:spPr/>
        <p:txBody>
          <a:bodyPr/>
          <a:lstStyle/>
          <a:p>
            <a:r>
              <a:rPr lang="en-US" b="0" dirty="0" smtClean="0"/>
              <a:t>Jevons Paradox: The </a:t>
            </a:r>
            <a:r>
              <a:rPr lang="en-US" b="0" dirty="0"/>
              <a:t>more technology driven efficiency we have, the greater </a:t>
            </a:r>
            <a:r>
              <a:rPr lang="en-US" b="0" dirty="0" smtClean="0"/>
              <a:t>the</a:t>
            </a:r>
            <a:r>
              <a:rPr lang="en-US" b="0" dirty="0"/>
              <a:t> amount of consumption. </a:t>
            </a:r>
            <a:endParaRPr lang="en-US" b="0" dirty="0" smtClean="0"/>
          </a:p>
          <a:p>
            <a:r>
              <a:rPr lang="en-US" b="0" dirty="0" smtClean="0"/>
              <a:t>Virtualization sprawl and cloud </a:t>
            </a:r>
            <a:r>
              <a:rPr lang="en-US" b="0" dirty="0"/>
              <a:t>sprawl </a:t>
            </a:r>
            <a:r>
              <a:rPr lang="en-US" b="0" dirty="0" smtClean="0"/>
              <a:t>are inevitable</a:t>
            </a:r>
            <a:r>
              <a:rPr lang="en-US" b="0" dirty="0"/>
              <a:t>. </a:t>
            </a:r>
            <a:endParaRPr lang="en-US" b="0" dirty="0" smtClean="0"/>
          </a:p>
          <a:p>
            <a:r>
              <a:rPr lang="en-US" b="0" dirty="0" smtClean="0"/>
              <a:t>Virtualization and cloud </a:t>
            </a:r>
            <a:r>
              <a:rPr lang="en-US" b="0" dirty="0"/>
              <a:t>doesn’t eliminate the need for capacity planning, it makes it more important.</a:t>
            </a:r>
          </a:p>
        </p:txBody>
      </p:sp>
    </p:spTree>
    <p:extLst>
      <p:ext uri="{BB962C8B-B14F-4D97-AF65-F5344CB8AC3E}">
        <p14:creationId xmlns:p14="http://schemas.microsoft.com/office/powerpoint/2010/main" val="3207413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772400" cy="838200"/>
          </a:xfrm>
        </p:spPr>
        <p:txBody>
          <a:bodyPr>
            <a:normAutofit/>
          </a:bodyPr>
          <a:lstStyle/>
          <a:p>
            <a:r>
              <a:rPr lang="en-US" dirty="0" smtClean="0"/>
              <a:t>Historical Use of Capacity Planning</a:t>
            </a:r>
            <a:endParaRPr lang="en-US" dirty="0"/>
          </a:p>
        </p:txBody>
      </p:sp>
      <p:sp>
        <p:nvSpPr>
          <p:cNvPr id="3" name="Content Placeholder 2"/>
          <p:cNvSpPr>
            <a:spLocks noGrp="1"/>
          </p:cNvSpPr>
          <p:nvPr>
            <p:ph idx="1"/>
          </p:nvPr>
        </p:nvSpPr>
        <p:spPr/>
        <p:txBody>
          <a:bodyPr/>
          <a:lstStyle/>
          <a:p>
            <a:r>
              <a:rPr lang="en-US" dirty="0" smtClean="0"/>
              <a:t>We found was more about reclamation of underutilized resources</a:t>
            </a:r>
          </a:p>
          <a:p>
            <a:r>
              <a:rPr lang="en-US" dirty="0" smtClean="0"/>
              <a:t>When to consolidate workloads (</a:t>
            </a:r>
            <a:r>
              <a:rPr lang="en-US" dirty="0" smtClean="0"/>
              <a:t>hardware </a:t>
            </a:r>
            <a:r>
              <a:rPr lang="en-US" dirty="0" smtClean="0"/>
              <a:t>refresh)</a:t>
            </a:r>
          </a:p>
          <a:p>
            <a:r>
              <a:rPr lang="en-US" dirty="0" smtClean="0"/>
              <a:t>Use of analytics/modeling?  Nope.</a:t>
            </a:r>
          </a:p>
          <a:p>
            <a:pPr lvl="1"/>
            <a:r>
              <a:rPr lang="en-US" dirty="0" smtClean="0"/>
              <a:t>The line is going up at this rate</a:t>
            </a:r>
            <a:endParaRPr lang="en-US" dirty="0"/>
          </a:p>
          <a:p>
            <a:endParaRPr lang="en-US" dirty="0"/>
          </a:p>
        </p:txBody>
      </p:sp>
    </p:spTree>
    <p:extLst>
      <p:ext uri="{BB962C8B-B14F-4D97-AF65-F5344CB8AC3E}">
        <p14:creationId xmlns:p14="http://schemas.microsoft.com/office/powerpoint/2010/main" val="3638280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Capacity Planning Now</a:t>
            </a:r>
            <a:endParaRPr lang="en-US" dirty="0"/>
          </a:p>
        </p:txBody>
      </p:sp>
      <p:sp>
        <p:nvSpPr>
          <p:cNvPr id="3" name="Content Placeholder 2"/>
          <p:cNvSpPr>
            <a:spLocks noGrp="1"/>
          </p:cNvSpPr>
          <p:nvPr>
            <p:ph idx="1"/>
          </p:nvPr>
        </p:nvSpPr>
        <p:spPr/>
        <p:txBody>
          <a:bodyPr/>
          <a:lstStyle/>
          <a:p>
            <a:r>
              <a:rPr lang="en-US" dirty="0"/>
              <a:t>Now – more concrete mapping of cost to line-of-</a:t>
            </a:r>
            <a:r>
              <a:rPr lang="en-US" dirty="0" smtClean="0"/>
              <a:t>business</a:t>
            </a:r>
          </a:p>
          <a:p>
            <a:r>
              <a:rPr lang="en-US" dirty="0" smtClean="0"/>
              <a:t>Assistance with cost optimization, especially with Cloud (AWS)</a:t>
            </a:r>
          </a:p>
          <a:p>
            <a:pPr lvl="1"/>
            <a:r>
              <a:rPr lang="en-US" dirty="0" smtClean="0"/>
              <a:t>Instance sizing</a:t>
            </a:r>
          </a:p>
          <a:p>
            <a:pPr lvl="1"/>
            <a:r>
              <a:rPr lang="en-US" dirty="0" smtClean="0"/>
              <a:t>Reserved Instance optimized fit</a:t>
            </a:r>
          </a:p>
          <a:p>
            <a:pPr lvl="1"/>
            <a:r>
              <a:rPr lang="en-US" dirty="0" smtClean="0"/>
              <a:t>Workload analysis (batch? Spot instances) – Required understanding of application architecture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990600"/>
            <a:ext cx="689935" cy="689935"/>
          </a:xfrm>
          <a:prstGeom prst="rect">
            <a:avLst/>
          </a:prstGeom>
        </p:spPr>
      </p:pic>
    </p:spTree>
    <p:extLst>
      <p:ext uri="{BB962C8B-B14F-4D97-AF65-F5344CB8AC3E}">
        <p14:creationId xmlns:p14="http://schemas.microsoft.com/office/powerpoint/2010/main" val="25679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Largest </a:t>
            </a:r>
            <a:r>
              <a:rPr lang="en-US" dirty="0" smtClean="0"/>
              <a:t>Issues</a:t>
            </a:r>
            <a:endParaRPr lang="en-US" dirty="0"/>
          </a:p>
        </p:txBody>
      </p:sp>
      <p:sp>
        <p:nvSpPr>
          <p:cNvPr id="3" name="Content Placeholder 2"/>
          <p:cNvSpPr>
            <a:spLocks noGrp="1"/>
          </p:cNvSpPr>
          <p:nvPr>
            <p:ph idx="1"/>
          </p:nvPr>
        </p:nvSpPr>
        <p:spPr/>
        <p:txBody>
          <a:bodyPr/>
          <a:lstStyle/>
          <a:p>
            <a:r>
              <a:rPr lang="en-US" dirty="0" smtClean="0"/>
              <a:t>Data extraction – sheer volume + mapping</a:t>
            </a:r>
          </a:p>
          <a:p>
            <a:pPr lvl="1"/>
            <a:r>
              <a:rPr lang="en-US" dirty="0" smtClean="0"/>
              <a:t>Agent vs. no agent, migration to API data extraction</a:t>
            </a:r>
          </a:p>
          <a:p>
            <a:r>
              <a:rPr lang="en-US" dirty="0" smtClean="0"/>
              <a:t>Consistent performance data – no missing data</a:t>
            </a:r>
          </a:p>
          <a:p>
            <a:r>
              <a:rPr lang="en-US" dirty="0" smtClean="0"/>
              <a:t>Normalization </a:t>
            </a:r>
            <a:r>
              <a:rPr lang="en-US" dirty="0" smtClean="0"/>
              <a:t>across platforms (architecture)</a:t>
            </a:r>
          </a:p>
          <a:p>
            <a:r>
              <a:rPr lang="en-US" dirty="0" smtClean="0"/>
              <a:t>Understanding on virtualization (VMware, Hyper-V, Solaris, AIX LPARS)</a:t>
            </a:r>
          </a:p>
          <a:p>
            <a:r>
              <a:rPr lang="en-US" dirty="0" smtClean="0"/>
              <a:t>Presentation of data at scale</a:t>
            </a:r>
          </a:p>
          <a:p>
            <a:r>
              <a:rPr lang="en-US" dirty="0" smtClean="0"/>
              <a:t>Specialized metrics (i.e. TCP retransmit rate)</a:t>
            </a:r>
            <a:endParaRPr lang="en-US" dirty="0"/>
          </a:p>
        </p:txBody>
      </p:sp>
    </p:spTree>
    <p:extLst>
      <p:ext uri="{BB962C8B-B14F-4D97-AF65-F5344CB8AC3E}">
        <p14:creationId xmlns:p14="http://schemas.microsoft.com/office/powerpoint/2010/main" val="402664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315200" cy="838200"/>
          </a:xfrm>
        </p:spPr>
        <p:txBody>
          <a:bodyPr>
            <a:normAutofit/>
          </a:bodyPr>
          <a:lstStyle/>
          <a:p>
            <a:r>
              <a:rPr lang="en-US" dirty="0" smtClean="0"/>
              <a:t>Customer Case: Clearing </a:t>
            </a:r>
            <a:r>
              <a:rPr lang="en-US" dirty="0" smtClean="0"/>
              <a:t>Processor</a:t>
            </a:r>
            <a:endParaRPr lang="en-US" dirty="0"/>
          </a:p>
        </p:txBody>
      </p:sp>
      <p:sp>
        <p:nvSpPr>
          <p:cNvPr id="3" name="Content Placeholder 2"/>
          <p:cNvSpPr>
            <a:spLocks noGrp="1"/>
          </p:cNvSpPr>
          <p:nvPr>
            <p:ph idx="1"/>
          </p:nvPr>
        </p:nvSpPr>
        <p:spPr/>
        <p:txBody>
          <a:bodyPr/>
          <a:lstStyle/>
          <a:p>
            <a:r>
              <a:rPr lang="en-US" dirty="0" smtClean="0"/>
              <a:t>VMware’s 3</a:t>
            </a:r>
            <a:r>
              <a:rPr lang="en-US" baseline="30000" dirty="0" smtClean="0"/>
              <a:t>rd</a:t>
            </a:r>
            <a:r>
              <a:rPr lang="en-US" dirty="0" smtClean="0"/>
              <a:t> largest customer</a:t>
            </a:r>
          </a:p>
          <a:p>
            <a:r>
              <a:rPr lang="en-US" dirty="0" smtClean="0"/>
              <a:t>12,000 systems, 750 ESX</a:t>
            </a:r>
          </a:p>
          <a:p>
            <a:r>
              <a:rPr lang="en-US" dirty="0" smtClean="0"/>
              <a:t>Application workloads + VDI</a:t>
            </a:r>
          </a:p>
          <a:p>
            <a:r>
              <a:rPr lang="en-US" dirty="0" smtClean="0"/>
              <a:t>Very large AIX systems</a:t>
            </a:r>
          </a:p>
          <a:p>
            <a:r>
              <a:rPr lang="en-US" dirty="0" smtClean="0"/>
              <a:t>Three capacity planners for org (compute, storage, network)</a:t>
            </a:r>
          </a:p>
          <a:p>
            <a:r>
              <a:rPr lang="en-US" dirty="0" smtClean="0"/>
              <a:t>Produce reports on ad-hoc basis as applications are reviewed or problems occur (week over week analysis)</a:t>
            </a:r>
          </a:p>
          <a:p>
            <a:r>
              <a:rPr lang="en-US" dirty="0" smtClean="0"/>
              <a:t>Two years of performance data retained (no aggregation)</a:t>
            </a:r>
          </a:p>
        </p:txBody>
      </p:sp>
    </p:spTree>
    <p:extLst>
      <p:ext uri="{BB962C8B-B14F-4D97-AF65-F5344CB8AC3E}">
        <p14:creationId xmlns:p14="http://schemas.microsoft.com/office/powerpoint/2010/main" val="334560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772400" cy="838200"/>
          </a:xfrm>
        </p:spPr>
        <p:txBody>
          <a:bodyPr>
            <a:normAutofit/>
          </a:bodyPr>
          <a:lstStyle/>
          <a:p>
            <a:r>
              <a:rPr lang="en-US" dirty="0" smtClean="0"/>
              <a:t>Customer Case: Bank </a:t>
            </a:r>
            <a:r>
              <a:rPr lang="en-US" dirty="0" smtClean="0"/>
              <a:t>trading floor</a:t>
            </a:r>
            <a:endParaRPr lang="en-US" dirty="0"/>
          </a:p>
        </p:txBody>
      </p:sp>
      <p:sp>
        <p:nvSpPr>
          <p:cNvPr id="3" name="Content Placeholder 2"/>
          <p:cNvSpPr>
            <a:spLocks noGrp="1"/>
          </p:cNvSpPr>
          <p:nvPr>
            <p:ph idx="1"/>
          </p:nvPr>
        </p:nvSpPr>
        <p:spPr/>
        <p:txBody>
          <a:bodyPr/>
          <a:lstStyle/>
          <a:p>
            <a:r>
              <a:rPr lang="en-US" dirty="0" smtClean="0"/>
              <a:t>2,500 systems (Solaris, VMware)</a:t>
            </a:r>
          </a:p>
          <a:p>
            <a:r>
              <a:rPr lang="en-US" dirty="0" smtClean="0"/>
              <a:t>75 line-of-business users</a:t>
            </a:r>
          </a:p>
          <a:p>
            <a:pPr lvl="1"/>
            <a:r>
              <a:rPr lang="en-US" dirty="0" smtClean="0"/>
              <a:t>Self-service + monthly reports</a:t>
            </a:r>
          </a:p>
          <a:p>
            <a:r>
              <a:rPr lang="en-US" dirty="0" smtClean="0"/>
              <a:t>Month over month analysis by LOB</a:t>
            </a:r>
          </a:p>
          <a:p>
            <a:pPr lvl="1"/>
            <a:r>
              <a:rPr lang="en-US" dirty="0" smtClean="0"/>
              <a:t>Cost tracking + usage is pushed onto LOBs</a:t>
            </a:r>
          </a:p>
          <a:p>
            <a:r>
              <a:rPr lang="en-US" dirty="0" smtClean="0"/>
              <a:t>Ad-hoc root-cause analysis</a:t>
            </a:r>
          </a:p>
          <a:p>
            <a:pPr lvl="1"/>
            <a:r>
              <a:rPr lang="en-US" dirty="0" smtClean="0"/>
              <a:t>Capacity planning team will investigate on-demand</a:t>
            </a:r>
          </a:p>
          <a:p>
            <a:r>
              <a:rPr lang="en-US" dirty="0" smtClean="0"/>
              <a:t>Migration from Solaris to VMware occurring</a:t>
            </a:r>
            <a:endParaRPr lang="en-US" dirty="0"/>
          </a:p>
        </p:txBody>
      </p:sp>
    </p:spTree>
    <p:extLst>
      <p:ext uri="{BB962C8B-B14F-4D97-AF65-F5344CB8AC3E}">
        <p14:creationId xmlns:p14="http://schemas.microsoft.com/office/powerpoint/2010/main" val="39177154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12808</TotalTime>
  <Words>569</Words>
  <Application>Microsoft Macintosh PowerPoint</Application>
  <PresentationFormat>On-screen Show (4:3)</PresentationFormat>
  <Paragraphs>80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Capacity Planning and Management in the Real World</vt:lpstr>
      <vt:lpstr>Why am I here?</vt:lpstr>
      <vt:lpstr>- Is It Time for Capacity Planners to Hang Up Their Cleats?. G. Jay Lipovich. Int. CMG Conference, page 237-248. Computer Measurement Group, (2005)  - Gartner’s Cameron Haight: perceptions of capacity planners: mysterious and using arcane tools, honest, but focused on minutiae, unapproachable and living in an ivory tower, old fashioned and living in the past, and my personal favorite, “nerdy but generally harmless.”</vt:lpstr>
      <vt:lpstr>Is Capacity Planning Dead?</vt:lpstr>
      <vt:lpstr>Historical Use of Capacity Planning</vt:lpstr>
      <vt:lpstr>Capacity Planning Now</vt:lpstr>
      <vt:lpstr>Largest Issues</vt:lpstr>
      <vt:lpstr>Customer Case: Clearing Processor</vt:lpstr>
      <vt:lpstr>Customer Case: Bank trading floor</vt:lpstr>
      <vt:lpstr>Customer Challenges</vt:lpstr>
      <vt:lpstr>Key Take-aways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Tan</dc:creator>
  <cp:lastModifiedBy>Alex Bewley</cp:lastModifiedBy>
  <cp:revision>199</cp:revision>
  <cp:lastPrinted>2014-02-17T21:29:25Z</cp:lastPrinted>
  <dcterms:created xsi:type="dcterms:W3CDTF">2013-08-23T19:26:44Z</dcterms:created>
  <dcterms:modified xsi:type="dcterms:W3CDTF">2014-02-18T01:49:43Z</dcterms:modified>
</cp:coreProperties>
</file>