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58" r:id="rId4"/>
    <p:sldId id="259" r:id="rId5"/>
    <p:sldId id="266" r:id="rId6"/>
    <p:sldId id="260" r:id="rId7"/>
    <p:sldId id="261" r:id="rId8"/>
    <p:sldId id="262" r:id="rId9"/>
    <p:sldId id="263" r:id="rId10"/>
    <p:sldId id="264" r:id="rId11"/>
    <p:sldId id="268" r:id="rId12"/>
    <p:sldId id="265" r:id="rId13"/>
    <p:sldId id="269" r:id="rId14"/>
    <p:sldId id="270" r:id="rId15"/>
    <p:sldId id="271" r:id="rId16"/>
    <p:sldId id="272" r:id="rId17"/>
    <p:sldId id="273" r:id="rId18"/>
    <p:sldId id="274" r:id="rId19"/>
    <p:sldId id="29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66" r:id="rId51"/>
    <p:sldId id="367" r:id="rId52"/>
    <p:sldId id="368" r:id="rId53"/>
    <p:sldId id="369" r:id="rId54"/>
    <p:sldId id="370" r:id="rId55"/>
    <p:sldId id="371" r:id="rId56"/>
    <p:sldId id="372" r:id="rId57"/>
    <p:sldId id="373" r:id="rId58"/>
    <p:sldId id="307" r:id="rId59"/>
    <p:sldId id="308" r:id="rId60"/>
    <p:sldId id="309" r:id="rId61"/>
    <p:sldId id="310" r:id="rId62"/>
    <p:sldId id="311" r:id="rId63"/>
    <p:sldId id="312" r:id="rId64"/>
    <p:sldId id="313" r:id="rId65"/>
    <p:sldId id="374" r:id="rId66"/>
    <p:sldId id="315" r:id="rId67"/>
    <p:sldId id="316" r:id="rId68"/>
    <p:sldId id="317" r:id="rId69"/>
    <p:sldId id="318" r:id="rId70"/>
    <p:sldId id="319" r:id="rId71"/>
    <p:sldId id="320" r:id="rId72"/>
    <p:sldId id="32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322DD-57AA-4ED6-BB51-00BB5AF63C18}" type="datetimeFigureOut">
              <a:rPr lang="en-US" smtClean="0"/>
              <a:t>4/16/2014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33A56-9477-4F76-8561-5D2DBA9F5677}" type="slidenum">
              <a:rPr lang="en-US" smtClean="0"/>
              <a:t>‹#›</a:t>
            </a:fld>
            <a:endParaRPr lang="en-US"/>
          </a:p>
        </p:txBody>
      </p:sp>
    </p:spTree>
    <p:extLst>
      <p:ext uri="{BB962C8B-B14F-4D97-AF65-F5344CB8AC3E}">
        <p14:creationId xmlns:p14="http://schemas.microsoft.com/office/powerpoint/2010/main" val="80904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33A56-9477-4F76-8561-5D2DBA9F5677}" type="slidenum">
              <a:rPr lang="en-US" smtClean="0"/>
              <a:t>68</a:t>
            </a:fld>
            <a:endParaRPr lang="en-US"/>
          </a:p>
        </p:txBody>
      </p:sp>
    </p:spTree>
    <p:extLst>
      <p:ext uri="{BB962C8B-B14F-4D97-AF65-F5344CB8AC3E}">
        <p14:creationId xmlns:p14="http://schemas.microsoft.com/office/powerpoint/2010/main" val="25967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90263-D87B-4C66-988E-6A4716A9C192}"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106262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5E2519-BF9F-421B-BDBF-7B7C96DE5952}"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331426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FADEE-3A89-48F2-9272-A3E5D7ABDA3D}"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282541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A28A4-0515-40FE-BB27-6BA8C569594B}"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16248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6C335-CECC-418B-90AD-D448EFA2D3B6}" type="datetime1">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172004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87E5A-26C9-4E8B-8806-E82EC284965C}"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381751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D63A4-E3ED-4CF8-B6B5-A8163764737D}" type="datetime1">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7969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CC3FC-95AB-4CDD-AF0D-D9F08C51EE7A}" type="datetime1">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371004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082B8-4A8C-4DA7-A71E-DCC2A4E8CE34}" type="datetime1">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283551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1F373-6EBA-4FFE-8A9D-7B8DE1F42F38}"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90983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E3E35-FB8F-4E6B-BC43-4729A01A0025}" type="datetime1">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C5AB-3634-41A9-9858-056D7A0CC850}" type="slidenum">
              <a:rPr lang="en-US" smtClean="0"/>
              <a:t>‹#›</a:t>
            </a:fld>
            <a:endParaRPr lang="en-US"/>
          </a:p>
        </p:txBody>
      </p:sp>
    </p:spTree>
    <p:extLst>
      <p:ext uri="{BB962C8B-B14F-4D97-AF65-F5344CB8AC3E}">
        <p14:creationId xmlns:p14="http://schemas.microsoft.com/office/powerpoint/2010/main" val="7507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D40EF-C2EA-468D-8097-3FB721E259B3}" type="datetime1">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9C5AB-3634-41A9-9858-056D7A0CC850}" type="slidenum">
              <a:rPr lang="en-US" smtClean="0"/>
              <a:t>‹#›</a:t>
            </a:fld>
            <a:endParaRPr lang="en-US"/>
          </a:p>
        </p:txBody>
      </p:sp>
    </p:spTree>
    <p:extLst>
      <p:ext uri="{BB962C8B-B14F-4D97-AF65-F5344CB8AC3E}">
        <p14:creationId xmlns:p14="http://schemas.microsoft.com/office/powerpoint/2010/main" val="265046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Color_blindn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dwardtufte.com/tufte/"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K%C3%BCbler-Ross_mode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cpp.kcc.com/node_reports/ustcl004/disk_space_predictor.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latin typeface="Arial" panose="020B0604020202020204" pitchFamily="34" charset="0"/>
                <a:cs typeface="Arial" panose="020B0604020202020204" pitchFamily="34" charset="0"/>
              </a:rPr>
              <a:t>"It’s not always what you say</a:t>
            </a:r>
            <a:r>
              <a:rPr lang="en-US" sz="3600" b="1"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Ron</a:t>
            </a:r>
            <a:r>
              <a:rPr lang="en-US" dirty="0" smtClean="0"/>
              <a:t> Kaminski</a:t>
            </a:r>
            <a:endParaRPr lang="en-US" dirty="0"/>
          </a:p>
        </p:txBody>
      </p:sp>
      <p:sp>
        <p:nvSpPr>
          <p:cNvPr id="4" name="Slide Number Placeholder 3"/>
          <p:cNvSpPr>
            <a:spLocks noGrp="1"/>
          </p:cNvSpPr>
          <p:nvPr>
            <p:ph type="sldNum" sz="quarter" idx="12"/>
          </p:nvPr>
        </p:nvSpPr>
        <p:spPr/>
        <p:txBody>
          <a:bodyPr/>
          <a:lstStyle/>
          <a:p>
            <a:fld id="{9059C5AB-3634-41A9-9858-056D7A0CC850}" type="slidenum">
              <a:rPr lang="en-US" smtClean="0"/>
              <a:t>1</a:t>
            </a:fld>
            <a:endParaRPr lang="en-US"/>
          </a:p>
        </p:txBody>
      </p:sp>
    </p:spTree>
    <p:extLst>
      <p:ext uri="{BB962C8B-B14F-4D97-AF65-F5344CB8AC3E}">
        <p14:creationId xmlns:p14="http://schemas.microsoft.com/office/powerpoint/2010/main" val="256027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Communication 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more graphics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 sent a color coded question like that to this application’s </a:t>
            </a:r>
            <a:r>
              <a:rPr lang="en-US" dirty="0" smtClean="0">
                <a:latin typeface="Arial" panose="020B0604020202020204" pitchFamily="34" charset="0"/>
                <a:cs typeface="Arial" panose="020B0604020202020204" pitchFamily="34" charset="0"/>
              </a:rPr>
              <a:t>owner</a:t>
            </a:r>
          </a:p>
          <a:p>
            <a:pPr lvl="1"/>
            <a:r>
              <a:rPr lang="en-US" dirty="0" smtClean="0">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then took the time to look into what that </a:t>
            </a:r>
            <a:r>
              <a:rPr lang="en-US" b="1" dirty="0" smtClean="0">
                <a:solidFill>
                  <a:srgbClr val="00D269"/>
                </a:solidFill>
                <a:effectLst/>
                <a:latin typeface="Arial" panose="020B0604020202020204" pitchFamily="34" charset="0"/>
                <a:ea typeface="Calibri"/>
                <a:cs typeface="Arial" panose="020B0604020202020204" pitchFamily="34" charset="0"/>
              </a:rPr>
              <a:t>java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was </a:t>
            </a:r>
            <a:r>
              <a:rPr lang="en-US" dirty="0" smtClean="0">
                <a:latin typeface="Arial" panose="020B0604020202020204" pitchFamily="34" charset="0"/>
                <a:cs typeface="Arial" panose="020B0604020202020204" pitchFamily="34" charset="0"/>
              </a:rPr>
              <a:t>doing</a:t>
            </a:r>
          </a:p>
          <a:p>
            <a:pPr lvl="2"/>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turns out that the java had to look over 10 GB of files to see if any new work had </a:t>
            </a:r>
            <a:r>
              <a:rPr lang="en-US" dirty="0" smtClean="0">
                <a:latin typeface="Arial" panose="020B0604020202020204" pitchFamily="34" charset="0"/>
                <a:cs typeface="Arial" panose="020B0604020202020204" pitchFamily="34" charset="0"/>
              </a:rPr>
              <a:t>arrived</a:t>
            </a:r>
          </a:p>
          <a:p>
            <a:pPr lvl="2"/>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made it worse was that most of the files were old and no longer required! </a:t>
            </a:r>
          </a:p>
          <a:p>
            <a:r>
              <a:rPr lang="en-US" dirty="0">
                <a:latin typeface="Arial" panose="020B0604020202020204" pitchFamily="34" charset="0"/>
                <a:cs typeface="Arial" panose="020B0604020202020204" pitchFamily="34" charset="0"/>
              </a:rPr>
              <a:t>How did it run after the cleanup?</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10</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Communication 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more graphics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effectLst/>
                <a:latin typeface="Arial"/>
                <a:ea typeface="Calibri"/>
                <a:cs typeface="Times New Roman"/>
              </a:rPr>
              <a:t>Everybody wins when your communication leads to improvements</a:t>
            </a:r>
          </a:p>
          <a:p>
            <a:endParaRPr lang="en-US" dirty="0">
              <a:latin typeface="Arial"/>
              <a:ea typeface="Calibri"/>
              <a:cs typeface="Times New Roman"/>
            </a:endParaRPr>
          </a:p>
          <a:p>
            <a:pPr marL="0" indent="0">
              <a:buNone/>
            </a:pPr>
            <a:endParaRPr lang="en-US" dirty="0" smtClean="0">
              <a:effectLst/>
              <a:latin typeface="Arial"/>
              <a:ea typeface="Calibri"/>
              <a:cs typeface="Times New Roman"/>
            </a:endParaRPr>
          </a:p>
          <a:p>
            <a:endParaRPr lang="en-US" dirty="0">
              <a:latin typeface="Arial"/>
              <a:ea typeface="Calibri"/>
              <a:cs typeface="Times New Roman"/>
            </a:endParaRPr>
          </a:p>
          <a:p>
            <a:endParaRPr lang="en-US" dirty="0" smtClean="0">
              <a:effectLst/>
              <a:latin typeface="Arial"/>
              <a:ea typeface="Calibri"/>
              <a:cs typeface="Times New Roman"/>
            </a:endParaRPr>
          </a:p>
          <a:p>
            <a:pPr lvl="1"/>
            <a:r>
              <a:rPr lang="en-US" dirty="0" smtClean="0">
                <a:effectLst/>
                <a:latin typeface="Arial"/>
                <a:ea typeface="Calibri"/>
                <a:cs typeface="Times New Roman"/>
              </a:rPr>
              <a:t>Now we can see that the users hardly have to do </a:t>
            </a:r>
            <a:r>
              <a:rPr lang="en-US" b="1" dirty="0" smtClean="0">
                <a:solidFill>
                  <a:srgbClr val="993300"/>
                </a:solidFill>
                <a:effectLst/>
                <a:latin typeface="Arial"/>
                <a:ea typeface="Calibri"/>
                <a:cs typeface="Times New Roman"/>
              </a:rPr>
              <a:t>file inspection</a:t>
            </a:r>
            <a:r>
              <a:rPr lang="en-US" dirty="0" smtClean="0">
                <a:effectLst/>
                <a:latin typeface="Arial"/>
                <a:ea typeface="Calibri"/>
                <a:cs typeface="Times New Roman"/>
              </a:rPr>
              <a:t> at all</a:t>
            </a:r>
          </a:p>
          <a:p>
            <a:pPr lvl="2"/>
            <a:r>
              <a:rPr lang="en-US" dirty="0" smtClean="0">
                <a:effectLst/>
                <a:latin typeface="Arial"/>
                <a:ea typeface="Calibri"/>
                <a:cs typeface="Times New Roman"/>
              </a:rPr>
              <a:t>they get right to the </a:t>
            </a:r>
            <a:r>
              <a:rPr lang="en-US" b="1" dirty="0" smtClean="0">
                <a:solidFill>
                  <a:srgbClr val="215868"/>
                </a:solidFill>
                <a:effectLst/>
                <a:latin typeface="Arial"/>
                <a:ea typeface="Calibri"/>
                <a:cs typeface="Times New Roman"/>
              </a:rPr>
              <a:t>product transportation</a:t>
            </a:r>
            <a:r>
              <a:rPr lang="en-US" dirty="0" smtClean="0">
                <a:effectLst/>
                <a:latin typeface="Arial"/>
                <a:ea typeface="Calibri"/>
                <a:cs typeface="Times New Roman"/>
              </a:rPr>
              <a:t> and get much faster response times as well</a:t>
            </a:r>
          </a:p>
          <a:p>
            <a:pPr lvl="2"/>
            <a:r>
              <a:rPr lang="en-US" b="1" dirty="0" smtClean="0">
                <a:solidFill>
                  <a:srgbClr val="E36C0A"/>
                </a:solidFill>
                <a:effectLst/>
                <a:latin typeface="Arial"/>
                <a:ea typeface="Calibri"/>
                <a:cs typeface="Times New Roman"/>
              </a:rPr>
              <a:t>Virus scanning</a:t>
            </a:r>
            <a:r>
              <a:rPr lang="en-US" dirty="0" smtClean="0">
                <a:effectLst/>
                <a:latin typeface="Arial"/>
                <a:ea typeface="Calibri"/>
                <a:cs typeface="Times New Roman"/>
              </a:rPr>
              <a:t> and </a:t>
            </a:r>
            <a:r>
              <a:rPr lang="en-US" b="1" dirty="0" smtClean="0">
                <a:solidFill>
                  <a:srgbClr val="04A88D"/>
                </a:solidFill>
                <a:effectLst/>
                <a:latin typeface="Arial"/>
                <a:ea typeface="Calibri"/>
                <a:cs typeface="Times New Roman"/>
              </a:rPr>
              <a:t>backups</a:t>
            </a:r>
            <a:r>
              <a:rPr lang="en-US" dirty="0" smtClean="0">
                <a:effectLst/>
                <a:latin typeface="Arial"/>
                <a:ea typeface="Calibri"/>
                <a:cs typeface="Times New Roman"/>
              </a:rPr>
              <a:t> also shrank!</a:t>
            </a:r>
          </a:p>
          <a:p>
            <a:pPr lvl="2"/>
            <a:endParaRPr lang="en-US" dirty="0" smtClean="0">
              <a:effectLst/>
              <a:latin typeface="Arial"/>
              <a:ea typeface="Calibri"/>
              <a:cs typeface="Times New Roman"/>
            </a:endParaRPr>
          </a:p>
          <a:p>
            <a:pPr lvl="2"/>
            <a:endParaRPr lang="en-US" dirty="0" smtClean="0">
              <a:effectLst/>
              <a:latin typeface="Arial"/>
              <a:ea typeface="Calibri"/>
              <a:cs typeface="Times New Roman"/>
            </a:endParaRPr>
          </a:p>
          <a:p>
            <a:pPr lvl="2"/>
            <a:endParaRPr lang="en-US" dirty="0" smtClean="0">
              <a:effectLst/>
              <a:latin typeface="Arial"/>
              <a:ea typeface="Calibri"/>
              <a:cs typeface="Times New Roman"/>
            </a:endParaRPr>
          </a:p>
          <a:p>
            <a:endParaRPr lang="en-US" dirty="0" smtClean="0">
              <a:ea typeface="Calibri"/>
              <a:cs typeface="Times New Roman"/>
            </a:endParaRPr>
          </a:p>
          <a:p>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78863"/>
            <a:ext cx="3810000" cy="21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11</a:t>
            </a:fld>
            <a:endParaRPr lang="en-US"/>
          </a:p>
        </p:txBody>
      </p:sp>
    </p:spTree>
    <p:extLst>
      <p:ext uri="{BB962C8B-B14F-4D97-AF65-F5344CB8AC3E}">
        <p14:creationId xmlns:p14="http://schemas.microsoft.com/office/powerpoint/2010/main" val="3903205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Using more </a:t>
            </a:r>
            <a:r>
              <a:rPr lang="en-US" b="1" dirty="0" smtClean="0">
                <a:latin typeface="Arial" panose="020B0604020202020204" pitchFamily="34" charset="0"/>
                <a:cs typeface="Arial" panose="020B0604020202020204" pitchFamily="34" charset="0"/>
              </a:rPr>
              <a:t>graphics: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Points </a:t>
            </a:r>
            <a:r>
              <a:rPr lang="en-US" b="1" dirty="0">
                <a:latin typeface="Arial" panose="020B0604020202020204" pitchFamily="34" charset="0"/>
                <a:cs typeface="Arial" panose="020B0604020202020204" pitchFamily="34" charset="0"/>
              </a:rPr>
              <a:t>to remember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Graphics are one of your most powerful allies in escaping flat pages of text to get the reader </a:t>
            </a:r>
            <a:r>
              <a:rPr lang="en-US" dirty="0" smtClean="0">
                <a:latin typeface="Arial" panose="020B0604020202020204" pitchFamily="34" charset="0"/>
                <a:cs typeface="Arial" panose="020B0604020202020204" pitchFamily="34" charset="0"/>
              </a:rPr>
              <a:t>interested</a:t>
            </a:r>
          </a:p>
          <a:p>
            <a:pPr lvl="1"/>
            <a:r>
              <a:rPr lang="en-US" dirty="0" smtClean="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actually went back and rewrote the beginning of this paper to get a graph on the front </a:t>
            </a:r>
            <a:r>
              <a:rPr lang="en-US" dirty="0" smtClean="0">
                <a:latin typeface="Arial" panose="020B0604020202020204" pitchFamily="34" charset="0"/>
                <a:cs typeface="Arial" panose="020B0604020202020204" pitchFamily="34" charset="0"/>
              </a:rPr>
              <a:t>page</a:t>
            </a:r>
          </a:p>
          <a:p>
            <a:r>
              <a:rPr lang="en-US" dirty="0" smtClean="0">
                <a:latin typeface="Arial" panose="020B0604020202020204" pitchFamily="34" charset="0"/>
                <a:cs typeface="Arial" panose="020B0604020202020204" pitchFamily="34" charset="0"/>
              </a:rPr>
              <a:t>Here </a:t>
            </a:r>
            <a:r>
              <a:rPr lang="en-US" dirty="0">
                <a:latin typeface="Arial" panose="020B0604020202020204" pitchFamily="34" charset="0"/>
                <a:cs typeface="Arial" panose="020B0604020202020204" pitchFamily="34" charset="0"/>
              </a:rPr>
              <a:t>are my personal graphics rules:</a:t>
            </a:r>
          </a:p>
          <a:p>
            <a:pPr marL="914400" lvl="1" indent="-514350">
              <a:buFont typeface="+mj-lt"/>
              <a:buAutoNum type="arabicPeriod"/>
            </a:pPr>
            <a:r>
              <a:rPr lang="en-US" dirty="0">
                <a:latin typeface="Arial" panose="020B0604020202020204" pitchFamily="34" charset="0"/>
                <a:cs typeface="Arial" panose="020B0604020202020204" pitchFamily="34" charset="0"/>
              </a:rPr>
              <a:t>Always get a graph on the front page, and use colors </a:t>
            </a:r>
            <a:r>
              <a:rPr lang="en-US" dirty="0" smtClean="0">
                <a:latin typeface="Arial" panose="020B0604020202020204" pitchFamily="34" charset="0"/>
                <a:cs typeface="Arial" panose="020B0604020202020204" pitchFamily="34" charset="0"/>
              </a:rPr>
              <a:t>in the text for </a:t>
            </a:r>
            <a:r>
              <a:rPr lang="en-US" dirty="0">
                <a:latin typeface="Arial" panose="020B0604020202020204" pitchFamily="34" charset="0"/>
                <a:cs typeface="Arial" panose="020B0604020202020204" pitchFamily="34" charset="0"/>
              </a:rPr>
              <a:t>the different workloads to help folks understand </a:t>
            </a:r>
            <a:r>
              <a:rPr lang="en-US" dirty="0" smtClean="0">
                <a:latin typeface="Arial" panose="020B0604020202020204" pitchFamily="34" charset="0"/>
                <a:cs typeface="Arial" panose="020B0604020202020204" pitchFamily="34" charset="0"/>
              </a:rPr>
              <a:t>it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12</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Using more graphics: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Points to remember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514350" lvl="0" indent="-514350" algn="just">
              <a:lnSpc>
                <a:spcPct val="115000"/>
              </a:lnSpc>
              <a:spcBef>
                <a:spcPts val="0"/>
              </a:spcBef>
              <a:buFont typeface="+mj-lt"/>
              <a:buAutoNum type="arabicPeriod" startAt="2"/>
            </a:pPr>
            <a:r>
              <a:rPr lang="en-US" dirty="0" smtClean="0">
                <a:effectLst/>
                <a:latin typeface="Arial"/>
                <a:ea typeface="Calibri"/>
                <a:cs typeface="Times New Roman"/>
              </a:rPr>
              <a:t>Use the same colors in your text to anchor the user’s understanding</a:t>
            </a:r>
            <a:endParaRPr lang="en-US" dirty="0" smtClean="0">
              <a:ea typeface="Calibri"/>
              <a:cs typeface="Times New Roman"/>
            </a:endParaRPr>
          </a:p>
          <a:p>
            <a:pPr marL="514350" lvl="0" indent="-514350" algn="just">
              <a:lnSpc>
                <a:spcPct val="115000"/>
              </a:lnSpc>
              <a:spcBef>
                <a:spcPts val="0"/>
              </a:spcBef>
              <a:buFont typeface="+mj-lt"/>
              <a:buAutoNum type="arabicPeriod" startAt="2"/>
            </a:pPr>
            <a:r>
              <a:rPr lang="en-US" dirty="0" smtClean="0">
                <a:effectLst/>
                <a:latin typeface="Arial"/>
                <a:ea typeface="Calibri"/>
                <a:cs typeface="Times New Roman"/>
              </a:rPr>
              <a:t>Remember to </a:t>
            </a:r>
            <a:r>
              <a:rPr lang="en-US" b="1" dirty="0" smtClean="0">
                <a:effectLst/>
                <a:latin typeface="Arial"/>
                <a:ea typeface="Calibri"/>
                <a:cs typeface="Times New Roman"/>
              </a:rPr>
              <a:t>bold colored text</a:t>
            </a:r>
            <a:r>
              <a:rPr lang="en-US" dirty="0" smtClean="0">
                <a:effectLst/>
                <a:latin typeface="Arial"/>
                <a:ea typeface="Calibri"/>
                <a:cs typeface="Times New Roman"/>
              </a:rPr>
              <a:t>, most people need more dots to properly discern colors</a:t>
            </a:r>
          </a:p>
          <a:p>
            <a:pPr marL="914400" lvl="1" indent="-514350" algn="just">
              <a:lnSpc>
                <a:spcPct val="115000"/>
              </a:lnSpc>
              <a:spcBef>
                <a:spcPts val="0"/>
              </a:spcBef>
            </a:pPr>
            <a:r>
              <a:rPr lang="en-US" dirty="0" smtClean="0">
                <a:effectLst/>
                <a:latin typeface="Arial"/>
                <a:ea typeface="Calibri"/>
                <a:cs typeface="Times New Roman"/>
              </a:rPr>
              <a:t>and some </a:t>
            </a:r>
            <a:r>
              <a:rPr lang="en-US" dirty="0" smtClean="0">
                <a:solidFill>
                  <a:srgbClr val="00D269"/>
                </a:solidFill>
                <a:effectLst/>
                <a:latin typeface="Arial"/>
                <a:ea typeface="Calibri"/>
                <a:cs typeface="Times New Roman"/>
              </a:rPr>
              <a:t>thin fonts </a:t>
            </a:r>
            <a:r>
              <a:rPr lang="en-US" dirty="0" smtClean="0">
                <a:effectLst/>
                <a:latin typeface="Arial"/>
                <a:ea typeface="Calibri"/>
                <a:cs typeface="Times New Roman"/>
              </a:rPr>
              <a:t>barely show colors at all. </a:t>
            </a:r>
            <a:r>
              <a:rPr lang="en-US" b="1" dirty="0" smtClean="0">
                <a:solidFill>
                  <a:srgbClr val="00D269"/>
                </a:solidFill>
                <a:effectLst/>
                <a:latin typeface="Arial"/>
                <a:ea typeface="Calibri"/>
                <a:cs typeface="Times New Roman"/>
              </a:rPr>
              <a:t>Bolding colored text</a:t>
            </a:r>
            <a:r>
              <a:rPr lang="en-US" dirty="0" smtClean="0">
                <a:effectLst/>
                <a:latin typeface="Arial"/>
                <a:ea typeface="Calibri"/>
                <a:cs typeface="Times New Roman"/>
              </a:rPr>
              <a:t> really helps folks see the colors easier</a:t>
            </a:r>
            <a:endParaRPr lang="en-US" dirty="0">
              <a:ea typeface="Calibri"/>
              <a:cs typeface="Times New Roman"/>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13</a:t>
            </a:fld>
            <a:endParaRPr lang="en-US"/>
          </a:p>
        </p:txBody>
      </p:sp>
    </p:spTree>
    <p:extLst>
      <p:ext uri="{BB962C8B-B14F-4D97-AF65-F5344CB8AC3E}">
        <p14:creationId xmlns:p14="http://schemas.microsoft.com/office/powerpoint/2010/main" val="390320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Using more graphics: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Points to remember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514350" lvl="0" indent="-514350" algn="just">
              <a:lnSpc>
                <a:spcPct val="115000"/>
              </a:lnSpc>
              <a:spcBef>
                <a:spcPts val="0"/>
              </a:spcBef>
              <a:spcAft>
                <a:spcPts val="1000"/>
              </a:spcAft>
              <a:buFont typeface="+mj-lt"/>
              <a:buAutoNum type="arabicPeriod" startAt="4"/>
            </a:pPr>
            <a:r>
              <a:rPr lang="en-US" dirty="0" smtClean="0">
                <a:effectLst/>
                <a:latin typeface="Arial"/>
                <a:ea typeface="Calibri"/>
                <a:cs typeface="Times New Roman"/>
              </a:rPr>
              <a:t>Be sensitive to the fact that some folks are color blind, (men more than woman,) and change their workloads to something that they can see when you can</a:t>
            </a:r>
          </a:p>
          <a:p>
            <a:pPr marL="914400" lvl="1" indent="-514350" algn="just">
              <a:lnSpc>
                <a:spcPct val="115000"/>
              </a:lnSpc>
              <a:spcBef>
                <a:spcPts val="0"/>
              </a:spcBef>
              <a:spcAft>
                <a:spcPts val="1000"/>
              </a:spcAft>
            </a:pPr>
            <a:r>
              <a:rPr lang="en-US" dirty="0" smtClean="0">
                <a:effectLst/>
                <a:latin typeface="Arial"/>
                <a:ea typeface="Calibri"/>
                <a:cs typeface="Times New Roman"/>
              </a:rPr>
              <a:t>The types and issues of color blindness are wonderfully detailed in </a:t>
            </a:r>
            <a:r>
              <a:rPr lang="en-US" u="sng" dirty="0" smtClean="0">
                <a:solidFill>
                  <a:srgbClr val="0000FF"/>
                </a:solidFill>
                <a:effectLst/>
                <a:latin typeface="Arial"/>
                <a:ea typeface="Calibri"/>
                <a:cs typeface="Times New Roman"/>
                <a:hlinkClick r:id="rId2"/>
              </a:rPr>
              <a:t>the color blindness wikipedia entry</a:t>
            </a:r>
            <a:endParaRPr lang="en-US" dirty="0">
              <a:latin typeface="Arial"/>
              <a:ea typeface="Calibri"/>
              <a:cs typeface="Times New Roman"/>
            </a:endParaRPr>
          </a:p>
          <a:p>
            <a:pPr marL="1314450" lvl="2" indent="-514350" algn="just">
              <a:lnSpc>
                <a:spcPct val="115000"/>
              </a:lnSpc>
              <a:spcBef>
                <a:spcPts val="0"/>
              </a:spcBef>
              <a:spcAft>
                <a:spcPts val="1000"/>
              </a:spcAft>
            </a:pPr>
            <a:r>
              <a:rPr lang="en-US" dirty="0" smtClean="0">
                <a:effectLst/>
                <a:latin typeface="Arial"/>
                <a:ea typeface="Calibri"/>
                <a:cs typeface="Times New Roman"/>
              </a:rPr>
              <a:t>where you might even discover something about your sight that you never knew</a:t>
            </a:r>
            <a:endParaRPr lang="en-US" dirty="0">
              <a:ea typeface="Calibri"/>
              <a:cs typeface="Times New Roman"/>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14</a:t>
            </a:fld>
            <a:endParaRPr lang="en-US"/>
          </a:p>
        </p:txBody>
      </p:sp>
    </p:spTree>
    <p:extLst>
      <p:ext uri="{BB962C8B-B14F-4D97-AF65-F5344CB8AC3E}">
        <p14:creationId xmlns:p14="http://schemas.microsoft.com/office/powerpoint/2010/main" val="3903205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prstClr val="black"/>
                </a:solidFill>
                <a:latin typeface="Arial" panose="020B0604020202020204" pitchFamily="34" charset="0"/>
                <a:cs typeface="Arial" panose="020B0604020202020204" pitchFamily="34" charset="0"/>
              </a:rPr>
              <a:t>Using more graphics:</a:t>
            </a:r>
            <a:br>
              <a:rPr lang="en-US" sz="4000" b="1" dirty="0">
                <a:solidFill>
                  <a:prstClr val="black"/>
                </a:solidFill>
                <a:latin typeface="Arial" panose="020B0604020202020204" pitchFamily="34" charset="0"/>
                <a:cs typeface="Arial" panose="020B0604020202020204" pitchFamily="34" charset="0"/>
              </a:rPr>
            </a:br>
            <a:r>
              <a:rPr lang="en-US" sz="4000" b="1" dirty="0">
                <a:solidFill>
                  <a:prstClr val="black"/>
                </a:solidFill>
                <a:latin typeface="Arial" panose="020B0604020202020204" pitchFamily="34" charset="0"/>
                <a:cs typeface="Arial" panose="020B0604020202020204" pitchFamily="34" charset="0"/>
              </a:rPr>
              <a:t>Points to remember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14350" lvl="0" indent="-514350" algn="just">
              <a:lnSpc>
                <a:spcPct val="115000"/>
              </a:lnSpc>
              <a:spcBef>
                <a:spcPts val="0"/>
              </a:spcBef>
              <a:spcAft>
                <a:spcPts val="1000"/>
              </a:spcAft>
              <a:buFont typeface="+mj-lt"/>
              <a:buAutoNum type="arabicPeriod" startAt="5"/>
            </a:pPr>
            <a:r>
              <a:rPr lang="en-US" sz="2800" dirty="0" smtClean="0">
                <a:effectLst/>
                <a:latin typeface="Arial" panose="020B0604020202020204" pitchFamily="34" charset="0"/>
                <a:ea typeface="Calibri"/>
                <a:cs typeface="Arial" panose="020B0604020202020204" pitchFamily="34" charset="0"/>
              </a:rPr>
              <a:t>It wouldn’t be a Kaminski CMG paper without a recommendation to read and embrace the </a:t>
            </a:r>
            <a:r>
              <a:rPr lang="en-US" sz="2800" u="sng" dirty="0" smtClean="0">
                <a:solidFill>
                  <a:srgbClr val="0000FF"/>
                </a:solidFill>
                <a:effectLst/>
                <a:latin typeface="Arial" panose="020B0604020202020204" pitchFamily="34" charset="0"/>
                <a:ea typeface="Calibri"/>
                <a:cs typeface="Arial" panose="020B0604020202020204" pitchFamily="34" charset="0"/>
                <a:hlinkClick r:id="rId2"/>
              </a:rPr>
              <a:t>work of Edward Tufte</a:t>
            </a:r>
            <a:r>
              <a:rPr lang="en-US" sz="2800" dirty="0" smtClean="0">
                <a:effectLst/>
                <a:latin typeface="Arial" panose="020B0604020202020204" pitchFamily="34" charset="0"/>
                <a:ea typeface="Calibri"/>
                <a:cs typeface="Arial" panose="020B0604020202020204" pitchFamily="34" charset="0"/>
              </a:rPr>
              <a:t>, he will radically improve your use of business graphics</a:t>
            </a:r>
            <a:endParaRPr lang="en-US" sz="2800" dirty="0">
              <a:latin typeface="Arial" panose="020B0604020202020204" pitchFamily="34" charset="0"/>
              <a:ea typeface="Calibri"/>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682273"/>
            <a:ext cx="2014420" cy="248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821" y="3710675"/>
            <a:ext cx="1939647" cy="246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468" y="3734486"/>
            <a:ext cx="1937895" cy="243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363" y="3699717"/>
            <a:ext cx="2105391" cy="247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059C5AB-3634-41A9-9858-056D7A0CC850}" type="slidenum">
              <a:rPr lang="en-US" smtClean="0"/>
              <a:t>15</a:t>
            </a:fld>
            <a:endParaRPr lang="en-US"/>
          </a:p>
        </p:txBody>
      </p:sp>
    </p:spTree>
    <p:extLst>
      <p:ext uri="{BB962C8B-B14F-4D97-AF65-F5344CB8AC3E}">
        <p14:creationId xmlns:p14="http://schemas.microsoft.com/office/powerpoint/2010/main" val="3903205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prstClr val="black"/>
                </a:solidFill>
                <a:latin typeface="Arial"/>
                <a:ea typeface="Calibri"/>
              </a:rPr>
              <a:t>Communication strategies: Be a friend that they can count on, not a nerdy nag with a fault microscope</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A capacity planner by nature acquires and develops tools that “surface </a:t>
            </a:r>
            <a:r>
              <a:rPr lang="en-US" dirty="0" smtClean="0">
                <a:latin typeface="Arial" panose="020B0604020202020204" pitchFamily="34" charset="0"/>
                <a:cs typeface="Arial" panose="020B0604020202020204" pitchFamily="34" charset="0"/>
              </a:rPr>
              <a:t>issues”</a:t>
            </a:r>
          </a:p>
          <a:p>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happens next is up to the communications skills and techniques that they develop over time and their desire to be more effective.</a:t>
            </a:r>
          </a:p>
          <a:p>
            <a:pPr lvl="1"/>
            <a:r>
              <a:rPr lang="en-US" dirty="0">
                <a:latin typeface="Arial" panose="020B0604020202020204" pitchFamily="34" charset="0"/>
                <a:cs typeface="Arial" panose="020B0604020202020204" pitchFamily="34" charset="0"/>
              </a:rPr>
              <a:t>Let’s assume that you got into data processing for some of the same reasons that a lot of us did, (myself included) namely </a:t>
            </a:r>
            <a:r>
              <a:rPr lang="en-US" dirty="0" smtClean="0">
                <a:latin typeface="Arial" panose="020B0604020202020204" pitchFamily="34" charset="0"/>
                <a:cs typeface="Arial" panose="020B0604020202020204" pitchFamily="34" charset="0"/>
              </a:rPr>
              <a:t>that</a:t>
            </a:r>
          </a:p>
          <a:p>
            <a:pPr lvl="2"/>
            <a:r>
              <a:rPr lang="en-US" dirty="0" smtClean="0">
                <a:latin typeface="Arial" panose="020B0604020202020204" pitchFamily="34" charset="0"/>
                <a:cs typeface="Arial" panose="020B0604020202020204" pitchFamily="34" charset="0"/>
              </a:rPr>
              <a:t>machines </a:t>
            </a:r>
            <a:r>
              <a:rPr lang="en-US" dirty="0">
                <a:latin typeface="Arial" panose="020B0604020202020204" pitchFamily="34" charset="0"/>
                <a:cs typeface="Arial" panose="020B0604020202020204" pitchFamily="34" charset="0"/>
              </a:rPr>
              <a:t>made sense to you and rewarded your efforts to communicate with them, unlike, for example, blond cheerleaders</a:t>
            </a:r>
          </a:p>
        </p:txBody>
      </p:sp>
      <p:sp>
        <p:nvSpPr>
          <p:cNvPr id="4" name="Slide Number Placeholder 3"/>
          <p:cNvSpPr>
            <a:spLocks noGrp="1"/>
          </p:cNvSpPr>
          <p:nvPr>
            <p:ph type="sldNum" sz="quarter" idx="12"/>
          </p:nvPr>
        </p:nvSpPr>
        <p:spPr/>
        <p:txBody>
          <a:bodyPr/>
          <a:lstStyle/>
          <a:p>
            <a:fld id="{9059C5AB-3634-41A9-9858-056D7A0CC850}" type="slidenum">
              <a:rPr lang="en-US" smtClean="0"/>
              <a:t>16</a:t>
            </a:fld>
            <a:endParaRPr lang="en-US"/>
          </a:p>
        </p:txBody>
      </p:sp>
    </p:spTree>
    <p:extLst>
      <p:ext uri="{BB962C8B-B14F-4D97-AF65-F5344CB8AC3E}">
        <p14:creationId xmlns:p14="http://schemas.microsoft.com/office/powerpoint/2010/main" val="3903205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latin typeface="Arial"/>
                <a:ea typeface="Calibri"/>
              </a:rPr>
              <a:t>Communication strategies: Be a friend that they can count on, not a nerdy nag with a fault microscope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effectLst/>
                <a:latin typeface="Arial"/>
                <a:ea typeface="Calibri"/>
              </a:rPr>
              <a:t>The deeper that many of us get into learning about IT</a:t>
            </a:r>
          </a:p>
          <a:p>
            <a:pPr lvl="1"/>
            <a:r>
              <a:rPr lang="en-US" dirty="0" smtClean="0">
                <a:effectLst/>
                <a:latin typeface="Arial"/>
                <a:ea typeface="Calibri"/>
              </a:rPr>
              <a:t>the less relatable to others, like project leaders or business people, we typically become</a:t>
            </a:r>
          </a:p>
          <a:p>
            <a:r>
              <a:rPr lang="en-US" dirty="0" smtClean="0">
                <a:effectLst/>
                <a:latin typeface="Arial"/>
                <a:ea typeface="Calibri"/>
              </a:rPr>
              <a:t>When we take the last step to being capacity planners</a:t>
            </a:r>
          </a:p>
          <a:p>
            <a:pPr lvl="1"/>
            <a:r>
              <a:rPr lang="en-US" dirty="0" smtClean="0">
                <a:effectLst/>
                <a:latin typeface="Arial"/>
                <a:ea typeface="Calibri"/>
              </a:rPr>
              <a:t>we are often so far from the days of normal discourse that many people frankly don’t understand us or our intentions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17</a:t>
            </a:fld>
            <a:endParaRPr lang="en-US"/>
          </a:p>
        </p:txBody>
      </p:sp>
    </p:spTree>
    <p:extLst>
      <p:ext uri="{BB962C8B-B14F-4D97-AF65-F5344CB8AC3E}">
        <p14:creationId xmlns:p14="http://schemas.microsoft.com/office/powerpoint/2010/main" val="1620149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latin typeface="Arial"/>
                <a:ea typeface="Calibri"/>
              </a:rPr>
              <a:t>Communication strategies: Be a friend that they can count on, not a nerdy nag with a fault microscope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a:lnSpc>
                <a:spcPct val="115000"/>
              </a:lnSpc>
              <a:spcBef>
                <a:spcPts val="0"/>
              </a:spcBef>
              <a:spcAft>
                <a:spcPts val="1000"/>
              </a:spcAft>
            </a:pPr>
            <a:r>
              <a:rPr lang="en-US" dirty="0" smtClean="0">
                <a:effectLst/>
                <a:latin typeface="Arial"/>
                <a:ea typeface="Calibri"/>
                <a:cs typeface="Times New Roman"/>
              </a:rPr>
              <a:t>I specialize in automated discovery of what I call “process pathologies”, otherwise known as “code problems”</a:t>
            </a:r>
          </a:p>
          <a:p>
            <a:pPr marL="971550" lvl="2" indent="-457200" algn="just">
              <a:lnSpc>
                <a:spcPct val="115000"/>
              </a:lnSpc>
              <a:spcBef>
                <a:spcPts val="0"/>
              </a:spcBef>
              <a:spcAft>
                <a:spcPts val="1000"/>
              </a:spcAft>
            </a:pPr>
            <a:r>
              <a:rPr lang="en-US" dirty="0" smtClean="0">
                <a:effectLst/>
                <a:latin typeface="Arial"/>
                <a:ea typeface="Calibri"/>
                <a:cs typeface="Times New Roman"/>
              </a:rPr>
              <a:t>I deploy my tools at a site and hundreds of issues are automatically found</a:t>
            </a:r>
          </a:p>
        </p:txBody>
      </p:sp>
      <p:sp>
        <p:nvSpPr>
          <p:cNvPr id="4" name="Slide Number Placeholder 3"/>
          <p:cNvSpPr>
            <a:spLocks noGrp="1"/>
          </p:cNvSpPr>
          <p:nvPr>
            <p:ph type="sldNum" sz="quarter" idx="12"/>
          </p:nvPr>
        </p:nvSpPr>
        <p:spPr/>
        <p:txBody>
          <a:bodyPr/>
          <a:lstStyle/>
          <a:p>
            <a:fld id="{9059C5AB-3634-41A9-9858-056D7A0CC850}" type="slidenum">
              <a:rPr lang="en-US" smtClean="0"/>
              <a:t>18</a:t>
            </a:fld>
            <a:endParaRPr lang="en-US"/>
          </a:p>
        </p:txBody>
      </p:sp>
    </p:spTree>
    <p:extLst>
      <p:ext uri="{BB962C8B-B14F-4D97-AF65-F5344CB8AC3E}">
        <p14:creationId xmlns:p14="http://schemas.microsoft.com/office/powerpoint/2010/main" val="425575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latin typeface="Arial"/>
                <a:ea typeface="Calibri"/>
              </a:rPr>
              <a:t>Communication strategies: Be a friend that they can count on, not a nerdy nag with a fault microscope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algn="just">
              <a:lnSpc>
                <a:spcPct val="115000"/>
              </a:lnSpc>
              <a:spcBef>
                <a:spcPts val="0"/>
              </a:spcBef>
              <a:spcAft>
                <a:spcPts val="1000"/>
              </a:spcAft>
            </a:pPr>
            <a:r>
              <a:rPr lang="en-US" sz="2800" dirty="0" smtClean="0">
                <a:effectLst/>
                <a:latin typeface="Arial"/>
                <a:ea typeface="Calibri"/>
                <a:cs typeface="Times New Roman"/>
              </a:rPr>
              <a:t>For many years I have worked hard at improving my automation</a:t>
            </a:r>
          </a:p>
          <a:p>
            <a:pPr marL="400050" lvl="1" algn="just">
              <a:lnSpc>
                <a:spcPct val="115000"/>
              </a:lnSpc>
              <a:spcBef>
                <a:spcPts val="0"/>
              </a:spcBef>
              <a:spcAft>
                <a:spcPts val="1000"/>
              </a:spcAft>
            </a:pPr>
            <a:r>
              <a:rPr lang="en-US" dirty="0" smtClean="0">
                <a:effectLst/>
                <a:latin typeface="Arial"/>
                <a:ea typeface="Calibri"/>
                <a:cs typeface="Times New Roman"/>
              </a:rPr>
              <a:t>While finding more code problems makes me quite happy</a:t>
            </a:r>
          </a:p>
          <a:p>
            <a:pPr marL="800100" lvl="2" algn="just">
              <a:lnSpc>
                <a:spcPct val="115000"/>
              </a:lnSpc>
              <a:spcBef>
                <a:spcPts val="0"/>
              </a:spcBef>
              <a:spcAft>
                <a:spcPts val="1000"/>
              </a:spcAft>
            </a:pPr>
            <a:r>
              <a:rPr lang="en-US" sz="2000" dirty="0" smtClean="0">
                <a:effectLst/>
                <a:latin typeface="Arial"/>
                <a:ea typeface="Calibri"/>
                <a:cs typeface="Times New Roman"/>
              </a:rPr>
              <a:t>I’ve found over time that it can have the opposite effect on project leaders in charge of what we will charitably call “challenged code”</a:t>
            </a:r>
          </a:p>
          <a:p>
            <a:pPr marL="800100" lvl="2" algn="just">
              <a:lnSpc>
                <a:spcPct val="115000"/>
              </a:lnSpc>
              <a:spcBef>
                <a:spcPts val="0"/>
              </a:spcBef>
              <a:spcAft>
                <a:spcPts val="1000"/>
              </a:spcAft>
            </a:pPr>
            <a:r>
              <a:rPr lang="en-US" sz="2000" dirty="0" smtClean="0">
                <a:effectLst/>
                <a:latin typeface="Arial"/>
                <a:ea typeface="Calibri"/>
                <a:cs typeface="Times New Roman"/>
              </a:rPr>
              <a:t>Much to my surprise, they view automation that finds hundreds of issues in the code that they are responsible for in less than positive ways</a:t>
            </a:r>
            <a:endParaRPr lang="en-US" sz="2000" dirty="0">
              <a:ea typeface="Calibri"/>
              <a:cs typeface="Times New Roman"/>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19</a:t>
            </a:fld>
            <a:endParaRPr lang="en-US"/>
          </a:p>
        </p:txBody>
      </p:sp>
    </p:spTree>
    <p:extLst>
      <p:ext uri="{BB962C8B-B14F-4D97-AF65-F5344CB8AC3E}">
        <p14:creationId xmlns:p14="http://schemas.microsoft.com/office/powerpoint/2010/main" val="12814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Improving communications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All capacity planners face challenges in getting our firms to</a:t>
            </a:r>
          </a:p>
          <a:p>
            <a:pPr lvl="1"/>
            <a:r>
              <a:rPr lang="en-US" dirty="0" smtClean="0">
                <a:latin typeface="Arial" panose="020B0604020202020204" pitchFamily="34" charset="0"/>
                <a:cs typeface="Arial" panose="020B0604020202020204" pitchFamily="34" charset="0"/>
              </a:rPr>
              <a:t> understand and</a:t>
            </a:r>
          </a:p>
          <a:p>
            <a:pPr lvl="1"/>
            <a:r>
              <a:rPr lang="en-US" dirty="0" smtClean="0">
                <a:latin typeface="Arial" panose="020B0604020202020204" pitchFamily="34" charset="0"/>
                <a:cs typeface="Arial" panose="020B0604020202020204" pitchFamily="34" charset="0"/>
              </a:rPr>
              <a:t>act on what we discover</a:t>
            </a:r>
          </a:p>
          <a:p>
            <a:pPr lvl="1"/>
            <a:r>
              <a:rPr lang="en-US" dirty="0" smtClean="0">
                <a:latin typeface="Arial" panose="020B0604020202020204" pitchFamily="34" charset="0"/>
                <a:cs typeface="Arial" panose="020B0604020202020204" pitchFamily="34" charset="0"/>
              </a:rPr>
              <a:t>and our communications styles have to adapt to different corporate cultures to be successful</a:t>
            </a:r>
          </a:p>
          <a:p>
            <a:r>
              <a:rPr lang="en-US" dirty="0" smtClean="0">
                <a:latin typeface="Arial" panose="020B0604020202020204" pitchFamily="34" charset="0"/>
                <a:cs typeface="Arial" panose="020B0604020202020204" pitchFamily="34" charset="0"/>
              </a:rPr>
              <a:t>Join Ron as he shares what tricks and techniques he has learned in 28+ years that will</a:t>
            </a:r>
          </a:p>
          <a:p>
            <a:pPr lvl="1"/>
            <a:r>
              <a:rPr lang="en-US" dirty="0" smtClean="0">
                <a:latin typeface="Arial" panose="020B0604020202020204" pitchFamily="34" charset="0"/>
                <a:cs typeface="Arial" panose="020B0604020202020204" pitchFamily="34" charset="0"/>
              </a:rPr>
              <a:t>help you get your discoveries noticed and</a:t>
            </a:r>
          </a:p>
          <a:p>
            <a:pPr lvl="1"/>
            <a:r>
              <a:rPr lang="en-US" dirty="0" smtClean="0">
                <a:latin typeface="Arial" panose="020B0604020202020204" pitchFamily="34" charset="0"/>
                <a:cs typeface="Arial" panose="020B0604020202020204" pitchFamily="34" charset="0"/>
              </a:rPr>
              <a:t>techniques to greatly shorten the time between “issues discovered” and “fixes deployed”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a:t>
            </a:fld>
            <a:endParaRPr lang="en-US"/>
          </a:p>
        </p:txBody>
      </p:sp>
    </p:spTree>
    <p:extLst>
      <p:ext uri="{BB962C8B-B14F-4D97-AF65-F5344CB8AC3E}">
        <p14:creationId xmlns:p14="http://schemas.microsoft.com/office/powerpoint/2010/main" val="2866617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prstClr val="black"/>
                </a:solidFill>
                <a:latin typeface="Arial"/>
                <a:ea typeface="Calibri"/>
              </a:rPr>
              <a:t>Communication strategies: Be a friend that they can count on, not a nerdy nag with a fault microscope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My goal in surfacing issues is to help folks learn what to </a:t>
            </a:r>
            <a:r>
              <a:rPr lang="en-US" dirty="0" smtClean="0">
                <a:latin typeface="Arial" panose="020B0604020202020204" pitchFamily="34" charset="0"/>
                <a:cs typeface="Arial" panose="020B0604020202020204" pitchFamily="34" charset="0"/>
              </a:rPr>
              <a:t>avoid</a:t>
            </a:r>
          </a:p>
          <a:p>
            <a:pPr lvl="1"/>
            <a:r>
              <a:rPr lang="en-US" dirty="0" smtClean="0">
                <a:latin typeface="Arial" panose="020B0604020202020204" pitchFamily="34" charset="0"/>
                <a:cs typeface="Arial" panose="020B0604020202020204" pitchFamily="34" charset="0"/>
              </a:rPr>
              <a:t>like </a:t>
            </a:r>
            <a:r>
              <a:rPr lang="en-US" dirty="0">
                <a:latin typeface="Arial" panose="020B0604020202020204" pitchFamily="34" charset="0"/>
                <a:cs typeface="Arial" panose="020B0604020202020204" pitchFamily="34" charset="0"/>
              </a:rPr>
              <a:t>an orange road cone in a </a:t>
            </a:r>
            <a:r>
              <a:rPr lang="en-US" dirty="0" smtClean="0">
                <a:latin typeface="Arial" panose="020B0604020202020204" pitchFamily="34" charset="0"/>
                <a:cs typeface="Arial" panose="020B0604020202020204" pitchFamily="34" charset="0"/>
              </a:rPr>
              <a:t>pothole</a:t>
            </a:r>
          </a:p>
          <a:p>
            <a:r>
              <a:rPr lang="en-US" dirty="0" smtClean="0">
                <a:latin typeface="Arial" panose="020B0604020202020204" pitchFamily="34" charset="0"/>
                <a:cs typeface="Arial" panose="020B0604020202020204" pitchFamily="34" charset="0"/>
              </a:rPr>
              <a:t>Given </a:t>
            </a:r>
            <a:r>
              <a:rPr lang="en-US" dirty="0">
                <a:latin typeface="Arial" panose="020B0604020202020204" pitchFamily="34" charset="0"/>
                <a:cs typeface="Arial" panose="020B0604020202020204" pitchFamily="34" charset="0"/>
              </a:rPr>
              <a:t>time and repeating examples, most folks stop writing loops, ramps and other </a:t>
            </a:r>
            <a:r>
              <a:rPr lang="en-US" dirty="0" smtClean="0">
                <a:latin typeface="Arial" panose="020B0604020202020204" pitchFamily="34" charset="0"/>
                <a:cs typeface="Arial" panose="020B0604020202020204" pitchFamily="34" charset="0"/>
              </a:rPr>
              <a:t>problems</a:t>
            </a:r>
          </a:p>
          <a:p>
            <a:r>
              <a:rPr lang="en-US" dirty="0" smtClean="0">
                <a:latin typeface="Arial" panose="020B0604020202020204" pitchFamily="34" charset="0"/>
                <a:cs typeface="Arial" panose="020B0604020202020204" pitchFamily="34" charset="0"/>
              </a:rPr>
              <a:t>Over </a:t>
            </a:r>
            <a:r>
              <a:rPr lang="en-US" dirty="0">
                <a:latin typeface="Arial" panose="020B0604020202020204" pitchFamily="34" charset="0"/>
                <a:cs typeface="Arial" panose="020B0604020202020204" pitchFamily="34" charset="0"/>
              </a:rPr>
              <a:t>time, you can largely drive these issues out of an organization and greatly reduce IT </a:t>
            </a:r>
            <a:r>
              <a:rPr lang="en-US" dirty="0" smtClean="0">
                <a:latin typeface="Arial" panose="020B0604020202020204" pitchFamily="34" charset="0"/>
                <a:cs typeface="Arial" panose="020B0604020202020204" pitchFamily="34" charset="0"/>
              </a:rPr>
              <a:t>expenditures</a:t>
            </a:r>
          </a:p>
          <a:p>
            <a:r>
              <a:rPr lang="en-US"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if folks start out with the goal of not listening to you or disagreeing with your </a:t>
            </a:r>
            <a:r>
              <a:rPr lang="en-US" dirty="0" smtClean="0">
                <a:latin typeface="Arial" panose="020B0604020202020204" pitchFamily="34" charset="0"/>
                <a:cs typeface="Arial" panose="020B0604020202020204" pitchFamily="34" charset="0"/>
              </a:rPr>
              <a:t>ideas</a:t>
            </a:r>
          </a:p>
          <a:p>
            <a:pPr lvl="1"/>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doesn’t work so </a:t>
            </a:r>
            <a:r>
              <a:rPr lang="en-US" dirty="0" smtClean="0">
                <a:latin typeface="Arial" panose="020B0604020202020204" pitchFamily="34" charset="0"/>
                <a:cs typeface="Arial" panose="020B0604020202020204" pitchFamily="34" charset="0"/>
              </a:rPr>
              <a:t>well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20</a:t>
            </a:fld>
            <a:endParaRPr lang="en-US"/>
          </a:p>
        </p:txBody>
      </p:sp>
    </p:spTree>
    <p:extLst>
      <p:ext uri="{BB962C8B-B14F-4D97-AF65-F5344CB8AC3E}">
        <p14:creationId xmlns:p14="http://schemas.microsoft.com/office/powerpoint/2010/main" val="409919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Arial"/>
                <a:ea typeface="Calibri"/>
              </a:rPr>
              <a:t>Why would they disagree?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t> </a:t>
            </a:r>
            <a:r>
              <a:rPr lang="en-US" dirty="0" smtClean="0">
                <a:latin typeface="Arial" panose="020B0604020202020204" pitchFamily="34" charset="0"/>
                <a:cs typeface="Arial" panose="020B0604020202020204" pitchFamily="34" charset="0"/>
              </a:rPr>
              <a:t>Well </a:t>
            </a:r>
            <a:r>
              <a:rPr lang="en-US" dirty="0">
                <a:latin typeface="Arial" panose="020B0604020202020204" pitchFamily="34" charset="0"/>
                <a:cs typeface="Arial" panose="020B0604020202020204" pitchFamily="34" charset="0"/>
              </a:rPr>
              <a:t>examine their </a:t>
            </a:r>
            <a:r>
              <a:rPr lang="en-US" dirty="0" smtClean="0">
                <a:latin typeface="Arial" panose="020B0604020202020204" pitchFamily="34" charset="0"/>
                <a:cs typeface="Arial" panose="020B0604020202020204" pitchFamily="34" charset="0"/>
              </a:rPr>
              <a:t>incentives</a:t>
            </a:r>
          </a:p>
          <a:p>
            <a:pPr lvl="1"/>
            <a:r>
              <a:rPr lang="en-US" dirty="0" smtClean="0">
                <a:latin typeface="Arial" panose="020B0604020202020204" pitchFamily="34" charset="0"/>
                <a:cs typeface="Arial" panose="020B0604020202020204" pitchFamily="34" charset="0"/>
              </a:rPr>
              <a:t>Most </a:t>
            </a:r>
            <a:r>
              <a:rPr lang="en-US" dirty="0">
                <a:latin typeface="Arial" panose="020B0604020202020204" pitchFamily="34" charset="0"/>
                <a:cs typeface="Arial" panose="020B0604020202020204" pitchFamily="34" charset="0"/>
              </a:rPr>
              <a:t>project or team leaders are rewarded </a:t>
            </a:r>
            <a:r>
              <a:rPr lang="en-US" dirty="0" smtClean="0">
                <a:latin typeface="Arial" panose="020B0604020202020204" pitchFamily="34" charset="0"/>
                <a:cs typeface="Arial" panose="020B0604020202020204" pitchFamily="34" charset="0"/>
              </a:rPr>
              <a:t>for</a:t>
            </a:r>
          </a:p>
          <a:p>
            <a:pPr lvl="2"/>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installing more new code, </a:t>
            </a:r>
            <a:r>
              <a:rPr lang="en-US" dirty="0" smtClean="0">
                <a:latin typeface="Arial" panose="020B0604020202020204" pitchFamily="34" charset="0"/>
                <a:cs typeface="Arial" panose="020B0604020202020204" pitchFamily="34" charset="0"/>
              </a:rPr>
              <a:t>or</a:t>
            </a:r>
          </a:p>
          <a:p>
            <a:pPr lvl="2"/>
            <a:r>
              <a:rPr lang="en-US" dirty="0" smtClean="0">
                <a:latin typeface="Arial" panose="020B0604020202020204" pitchFamily="34" charset="0"/>
                <a:cs typeface="Arial" panose="020B0604020202020204" pitchFamily="34" charset="0"/>
              </a:rPr>
              <a:t>adding </a:t>
            </a:r>
            <a:r>
              <a:rPr lang="en-US" dirty="0">
                <a:latin typeface="Arial" panose="020B0604020202020204" pitchFamily="34" charset="0"/>
                <a:cs typeface="Arial" panose="020B0604020202020204" pitchFamily="34" charset="0"/>
              </a:rPr>
              <a:t>new features that the business needs, and the sooner the </a:t>
            </a:r>
            <a:r>
              <a:rPr lang="en-US" dirty="0" smtClean="0">
                <a:latin typeface="Arial" panose="020B0604020202020204" pitchFamily="34" charset="0"/>
                <a:cs typeface="Arial" panose="020B0604020202020204" pitchFamily="34" charset="0"/>
              </a:rPr>
              <a:t>better</a:t>
            </a:r>
          </a:p>
          <a:p>
            <a:pPr lvl="1"/>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problems occur, that can slow them down, and make them miss </a:t>
            </a:r>
            <a:r>
              <a:rPr lang="en-US" dirty="0" smtClean="0">
                <a:latin typeface="Arial" panose="020B0604020202020204" pitchFamily="34" charset="0"/>
                <a:cs typeface="Arial" panose="020B0604020202020204" pitchFamily="34" charset="0"/>
              </a:rPr>
              <a:t>deadlines</a:t>
            </a:r>
          </a:p>
          <a:p>
            <a:pPr lvl="2"/>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someone starts finding a lot of code malfunctions, they will predictably experience the </a:t>
            </a:r>
            <a:r>
              <a:rPr lang="en-US" u="sng" dirty="0">
                <a:latin typeface="Arial" panose="020B0604020202020204" pitchFamily="34" charset="0"/>
                <a:cs typeface="Arial" panose="020B0604020202020204" pitchFamily="34" charset="0"/>
                <a:hlinkClick r:id="rId2"/>
              </a:rPr>
              <a:t>five stages of grief</a:t>
            </a:r>
            <a:r>
              <a:rPr lang="en-US" dirty="0">
                <a:latin typeface="Arial" panose="020B0604020202020204" pitchFamily="34" charset="0"/>
                <a:cs typeface="Arial" panose="020B0604020202020204" pitchFamily="34" charset="0"/>
              </a:rPr>
              <a:t>, and react accordingly:</a:t>
            </a:r>
          </a:p>
        </p:txBody>
      </p:sp>
      <p:sp>
        <p:nvSpPr>
          <p:cNvPr id="4" name="Slide Number Placeholder 3"/>
          <p:cNvSpPr>
            <a:spLocks noGrp="1"/>
          </p:cNvSpPr>
          <p:nvPr>
            <p:ph type="sldNum" sz="quarter" idx="12"/>
          </p:nvPr>
        </p:nvSpPr>
        <p:spPr/>
        <p:txBody>
          <a:bodyPr/>
          <a:lstStyle/>
          <a:p>
            <a:fld id="{9059C5AB-3634-41A9-9858-056D7A0CC850}" type="slidenum">
              <a:rPr lang="en-US" smtClean="0"/>
              <a:t>21</a:t>
            </a:fld>
            <a:endParaRPr lang="en-US"/>
          </a:p>
        </p:txBody>
      </p:sp>
    </p:spTree>
    <p:extLst>
      <p:ext uri="{BB962C8B-B14F-4D97-AF65-F5344CB8AC3E}">
        <p14:creationId xmlns:p14="http://schemas.microsoft.com/office/powerpoint/2010/main" val="351673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5 stages of grief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914400" lvl="1" indent="-514350">
              <a:buFont typeface="+mj-lt"/>
              <a:buAutoNum type="arabicPeriod"/>
            </a:pPr>
            <a:r>
              <a:rPr lang="en-US" dirty="0">
                <a:latin typeface="Arial" panose="020B0604020202020204" pitchFamily="34" charset="0"/>
                <a:cs typeface="Arial" panose="020B0604020202020204" pitchFamily="34" charset="0"/>
              </a:rPr>
              <a:t>Denial</a:t>
            </a:r>
          </a:p>
          <a:p>
            <a:pPr marL="914400" lvl="1" indent="-514350">
              <a:buFont typeface="+mj-lt"/>
              <a:buAutoNum type="arabicPeriod"/>
            </a:pPr>
            <a:r>
              <a:rPr lang="en-US" dirty="0">
                <a:latin typeface="Arial" panose="020B0604020202020204" pitchFamily="34" charset="0"/>
                <a:cs typeface="Arial" panose="020B0604020202020204" pitchFamily="34" charset="0"/>
              </a:rPr>
              <a:t>Anger</a:t>
            </a:r>
          </a:p>
          <a:p>
            <a:pPr marL="914400" lvl="1" indent="-514350">
              <a:buFont typeface="+mj-lt"/>
              <a:buAutoNum type="arabicPeriod"/>
            </a:pPr>
            <a:r>
              <a:rPr lang="en-US" dirty="0">
                <a:latin typeface="Arial" panose="020B0604020202020204" pitchFamily="34" charset="0"/>
                <a:cs typeface="Arial" panose="020B0604020202020204" pitchFamily="34" charset="0"/>
              </a:rPr>
              <a:t>Bargaining</a:t>
            </a:r>
          </a:p>
          <a:p>
            <a:pPr marL="914400" lvl="1" indent="-514350">
              <a:buFont typeface="+mj-lt"/>
              <a:buAutoNum type="arabicPeriod"/>
            </a:pPr>
            <a:r>
              <a:rPr lang="en-US" dirty="0">
                <a:latin typeface="Arial" panose="020B0604020202020204" pitchFamily="34" charset="0"/>
                <a:cs typeface="Arial" panose="020B0604020202020204" pitchFamily="34" charset="0"/>
              </a:rPr>
              <a:t>Depression and finally,</a:t>
            </a:r>
          </a:p>
          <a:p>
            <a:pPr marL="914400" lvl="1" indent="-514350">
              <a:buFont typeface="+mj-lt"/>
              <a:buAutoNum type="arabicPeriod"/>
            </a:pPr>
            <a:r>
              <a:rPr lang="en-US" dirty="0" smtClean="0">
                <a:latin typeface="Arial" panose="020B0604020202020204" pitchFamily="34" charset="0"/>
                <a:cs typeface="Arial" panose="020B0604020202020204" pitchFamily="34" charset="0"/>
              </a:rPr>
              <a:t>Acceptance</a:t>
            </a:r>
          </a:p>
          <a:p>
            <a:pPr marL="514350" indent="-514350"/>
            <a:r>
              <a:rPr lang="en-US" dirty="0" smtClean="0">
                <a:effectLst/>
                <a:latin typeface="Arial"/>
                <a:ea typeface="Calibri"/>
              </a:rPr>
              <a:t>Think back over recent times when you have pointed out “code issues” to folks, and how often you’ve seen these five reactions, in sequence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22</a:t>
            </a:fld>
            <a:endParaRPr lang="en-US"/>
          </a:p>
        </p:txBody>
      </p:sp>
    </p:spTree>
    <p:extLst>
      <p:ext uri="{BB962C8B-B14F-4D97-AF65-F5344CB8AC3E}">
        <p14:creationId xmlns:p14="http://schemas.microsoft.com/office/powerpoint/2010/main" val="517767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a:ea typeface="Calibri"/>
              </a:rPr>
              <a:t>Why would they disagree?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effectLst/>
                <a:latin typeface="Arial"/>
                <a:ea typeface="Calibri"/>
              </a:rPr>
              <a:t>While that is normal human behavior, the algorithm side of me started looking for ways to get to “Acceptance” faster, and</a:t>
            </a:r>
          </a:p>
          <a:p>
            <a:pPr lvl="1"/>
            <a:r>
              <a:rPr lang="en-US" dirty="0" smtClean="0">
                <a:effectLst/>
                <a:latin typeface="Arial"/>
                <a:ea typeface="Calibri"/>
              </a:rPr>
              <a:t>using the scientific method, I started running some experiments to see what worked quickest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23</a:t>
            </a:fld>
            <a:endParaRPr lang="en-US"/>
          </a:p>
        </p:txBody>
      </p:sp>
    </p:spTree>
    <p:extLst>
      <p:ext uri="{BB962C8B-B14F-4D97-AF65-F5344CB8AC3E}">
        <p14:creationId xmlns:p14="http://schemas.microsoft.com/office/powerpoint/2010/main" val="1620149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great communicators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effectLst/>
                <a:latin typeface="Arial"/>
                <a:ea typeface="Calibri"/>
              </a:rPr>
              <a:t>I’d love to say that these next ideas flowed fully formed just from my head</a:t>
            </a:r>
          </a:p>
          <a:p>
            <a:pPr lvl="1"/>
            <a:r>
              <a:rPr lang="en-US" dirty="0" smtClean="0">
                <a:effectLst/>
                <a:latin typeface="Arial"/>
                <a:ea typeface="Calibri"/>
              </a:rPr>
              <a:t>but to be honest, I got the first idea from some gifted communicators that I saw in action</a:t>
            </a:r>
          </a:p>
          <a:p>
            <a:r>
              <a:rPr lang="en-US" dirty="0" smtClean="0">
                <a:effectLst/>
                <a:latin typeface="Arial"/>
                <a:ea typeface="Calibri"/>
              </a:rPr>
              <a:t>People understood and empathized with their calm, reassuring, friendly demeanor</a:t>
            </a:r>
          </a:p>
          <a:p>
            <a:pPr lvl="1"/>
            <a:r>
              <a:rPr lang="en-US" dirty="0" smtClean="0">
                <a:effectLst/>
                <a:latin typeface="Arial"/>
                <a:ea typeface="Calibri"/>
              </a:rPr>
              <a:t>They can often calm and make troubled or “special students” more productive in class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24</a:t>
            </a:fld>
            <a:endParaRPr lang="en-US"/>
          </a:p>
        </p:txBody>
      </p:sp>
    </p:spTree>
    <p:extLst>
      <p:ext uri="{BB962C8B-B14F-4D97-AF65-F5344CB8AC3E}">
        <p14:creationId xmlns:p14="http://schemas.microsoft.com/office/powerpoint/2010/main" val="4255750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The great communicators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effectLst/>
                <a:latin typeface="Arial"/>
                <a:ea typeface="Calibri"/>
              </a:rPr>
              <a:t>How do they do it?</a:t>
            </a:r>
          </a:p>
          <a:p>
            <a:pPr lvl="1"/>
            <a:r>
              <a:rPr lang="en-US" dirty="0" smtClean="0">
                <a:effectLst/>
                <a:latin typeface="Arial"/>
                <a:ea typeface="Calibri"/>
              </a:rPr>
              <a:t>They act interested in the others in all cases, and by listening to them it puts them at ease, and praises their efforts before offering opinions about changes</a:t>
            </a:r>
          </a:p>
          <a:p>
            <a:pPr lvl="1"/>
            <a:r>
              <a:rPr lang="en-US" dirty="0" smtClean="0">
                <a:effectLst/>
                <a:latin typeface="Arial"/>
                <a:ea typeface="Calibri"/>
              </a:rPr>
              <a:t>Since their “challenged students” already view them as a friend</a:t>
            </a:r>
          </a:p>
          <a:p>
            <a:pPr lvl="2"/>
            <a:r>
              <a:rPr lang="en-US" dirty="0" smtClean="0">
                <a:effectLst/>
                <a:latin typeface="Arial"/>
                <a:ea typeface="Calibri"/>
              </a:rPr>
              <a:t>the students often completely skip the first four stages and accept the instructor’s ideas quickly</a:t>
            </a:r>
          </a:p>
          <a:p>
            <a:pPr lvl="1"/>
            <a:r>
              <a:rPr lang="en-US" dirty="0" smtClean="0">
                <a:effectLst/>
                <a:latin typeface="Arial"/>
                <a:ea typeface="Calibri"/>
              </a:rPr>
              <a:t>That translates into much faster progress from “issue detected” to “issue resolved”.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25</a:t>
            </a:fld>
            <a:endParaRPr lang="en-US"/>
          </a:p>
        </p:txBody>
      </p:sp>
    </p:spTree>
    <p:extLst>
      <p:ext uri="{BB962C8B-B14F-4D97-AF65-F5344CB8AC3E}">
        <p14:creationId xmlns:p14="http://schemas.microsoft.com/office/powerpoint/2010/main" val="4099192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The great communicators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The most effective communicators also made sure to point out and praise their successes to their </a:t>
            </a:r>
            <a:r>
              <a:rPr lang="en-US" dirty="0" smtClean="0">
                <a:latin typeface="Arial" panose="020B0604020202020204" pitchFamily="34" charset="0"/>
                <a:cs typeface="Arial" panose="020B0604020202020204" pitchFamily="34" charset="0"/>
              </a:rPr>
              <a:t>bosses</a:t>
            </a:r>
          </a:p>
          <a:p>
            <a:pPr lvl="1"/>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know that makes them even nicer and more cooperative faster the next time that they work with </a:t>
            </a:r>
            <a:r>
              <a:rPr lang="en-US" dirty="0" smtClean="0">
                <a:latin typeface="Arial" panose="020B0604020202020204" pitchFamily="34" charset="0"/>
                <a:cs typeface="Arial" panose="020B0604020202020204" pitchFamily="34" charset="0"/>
              </a:rPr>
              <a:t>them</a:t>
            </a:r>
          </a:p>
          <a:p>
            <a:r>
              <a:rPr lang="en-US" dirty="0" smtClean="0">
                <a:latin typeface="Arial" panose="020B0604020202020204" pitchFamily="34" charset="0"/>
                <a:cs typeface="Arial" panose="020B0604020202020204" pitchFamily="34" charset="0"/>
              </a:rPr>
              <a:t>After </a:t>
            </a:r>
            <a:r>
              <a:rPr lang="en-US" dirty="0">
                <a:latin typeface="Arial" panose="020B0604020202020204" pitchFamily="34" charset="0"/>
                <a:cs typeface="Arial" panose="020B0604020202020204" pitchFamily="34" charset="0"/>
              </a:rPr>
              <a:t>watching them  several times, the great gifted communicators seemed to be nice to folks at least three times per issue surfaced, so I now had a </a:t>
            </a:r>
            <a:r>
              <a:rPr lang="en-US" dirty="0" smtClean="0">
                <a:latin typeface="Arial" panose="020B0604020202020204" pitchFamily="34" charset="0"/>
                <a:cs typeface="Arial" panose="020B0604020202020204" pitchFamily="34" charset="0"/>
              </a:rPr>
              <a:t>goal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26</a:t>
            </a:fld>
            <a:endParaRPr lang="en-US"/>
          </a:p>
        </p:txBody>
      </p:sp>
    </p:spTree>
    <p:extLst>
      <p:ext uri="{BB962C8B-B14F-4D97-AF65-F5344CB8AC3E}">
        <p14:creationId xmlns:p14="http://schemas.microsoft.com/office/powerpoint/2010/main" val="351673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The great communicators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There are several large groups in charge of major applications at our firm, and I had some strong and repeated evidence that </a:t>
            </a:r>
            <a:endParaRPr lang="en-US" dirty="0" smtClean="0">
              <a:latin typeface="Arial" panose="020B0604020202020204" pitchFamily="34" charset="0"/>
              <a:cs typeface="Arial" panose="020B0604020202020204" pitchFamily="34" charset="0"/>
            </a:endParaRPr>
          </a:p>
          <a:p>
            <a:pPr lvl="1"/>
            <a:r>
              <a:rPr lang="en-US" i="1" dirty="0" smtClean="0">
                <a:latin typeface="Arial" panose="020B0604020202020204" pitchFamily="34" charset="0"/>
                <a:cs typeface="Arial" panose="020B0604020202020204" pitchFamily="34" charset="0"/>
              </a:rPr>
              <a:t>they </a:t>
            </a:r>
            <a:r>
              <a:rPr lang="en-US" i="1" dirty="0">
                <a:latin typeface="Arial" panose="020B0604020202020204" pitchFamily="34" charset="0"/>
                <a:cs typeface="Arial" panose="020B0604020202020204" pitchFamily="34" charset="0"/>
              </a:rPr>
              <a:t>were pretty tired of hearing about new</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software </a:t>
            </a:r>
            <a:r>
              <a:rPr lang="en-US" i="1" dirty="0" smtClean="0">
                <a:latin typeface="Arial" panose="020B0604020202020204" pitchFamily="34" charset="0"/>
                <a:cs typeface="Arial" panose="020B0604020202020204" pitchFamily="34" charset="0"/>
              </a:rPr>
              <a:t>issues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decided that the problem was mine, not </a:t>
            </a:r>
            <a:r>
              <a:rPr lang="en-US" dirty="0" smtClean="0">
                <a:latin typeface="Arial" panose="020B0604020202020204" pitchFamily="34" charset="0"/>
                <a:cs typeface="Arial" panose="020B0604020202020204" pitchFamily="34" charset="0"/>
              </a:rPr>
              <a:t>theirs</a:t>
            </a:r>
          </a:p>
          <a:p>
            <a:pPr lvl="1"/>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started a series of experiments with the end goal of getting to “Acceptance” </a:t>
            </a:r>
            <a:r>
              <a:rPr lang="en-US" dirty="0" smtClean="0">
                <a:latin typeface="Arial" panose="020B0604020202020204" pitchFamily="34" charset="0"/>
                <a:cs typeface="Arial" panose="020B0604020202020204" pitchFamily="34" charset="0"/>
              </a:rPr>
              <a:t>faster</a:t>
            </a:r>
          </a:p>
          <a:p>
            <a:r>
              <a:rPr lang="en-US" dirty="0" smtClean="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started my experiments with “</a:t>
            </a:r>
            <a:r>
              <a:rPr lang="en-US" dirty="0" smtClean="0">
                <a:latin typeface="Arial" panose="020B0604020202020204" pitchFamily="34" charset="0"/>
                <a:cs typeface="Arial" panose="020B0604020202020204" pitchFamily="34" charset="0"/>
              </a:rPr>
              <a:t>listening”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27</a:t>
            </a:fld>
            <a:endParaRPr lang="en-US"/>
          </a:p>
        </p:txBody>
      </p:sp>
    </p:spTree>
    <p:extLst>
      <p:ext uri="{BB962C8B-B14F-4D97-AF65-F5344CB8AC3E}">
        <p14:creationId xmlns:p14="http://schemas.microsoft.com/office/powerpoint/2010/main" val="517767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CP and Application Cross Training</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As many of these larger software packages can be quite complex</a:t>
            </a:r>
          </a:p>
          <a:p>
            <a:pPr lvl="1"/>
            <a:r>
              <a:rPr lang="en-US" dirty="0" smtClean="0">
                <a:latin typeface="Arial" panose="020B0604020202020204" pitchFamily="34" charset="0"/>
                <a:cs typeface="Arial" panose="020B0604020202020204" pitchFamily="34" charset="0"/>
              </a:rPr>
              <a:t>I set up repeating, periodic “cross training” meetings where</a:t>
            </a:r>
          </a:p>
          <a:p>
            <a:pPr lvl="2"/>
            <a:r>
              <a:rPr lang="en-US" dirty="0" smtClean="0">
                <a:latin typeface="Arial" panose="020B0604020202020204" pitchFamily="34" charset="0"/>
                <a:cs typeface="Arial" panose="020B0604020202020204" pitchFamily="34" charset="0"/>
              </a:rPr>
              <a:t>they can teach us more about their applications</a:t>
            </a:r>
          </a:p>
          <a:p>
            <a:pPr lvl="2"/>
            <a:r>
              <a:rPr lang="en-US" dirty="0" smtClean="0">
                <a:latin typeface="Arial" panose="020B0604020202020204" pitchFamily="34" charset="0"/>
                <a:cs typeface="Arial" panose="020B0604020202020204" pitchFamily="34" charset="0"/>
              </a:rPr>
              <a:t>and we CP and operations folks can learn more about what their application needs</a:t>
            </a:r>
          </a:p>
          <a:p>
            <a:pPr lvl="2"/>
            <a:r>
              <a:rPr lang="en-US" dirty="0" smtClean="0">
                <a:latin typeface="Arial" panose="020B0604020202020204" pitchFamily="34" charset="0"/>
                <a:cs typeface="Arial" panose="020B0604020202020204" pitchFamily="34" charset="0"/>
              </a:rPr>
              <a:t>We also shared hints on how they could get more from our automated reports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28</a:t>
            </a:fld>
            <a:endParaRPr lang="en-US"/>
          </a:p>
        </p:txBody>
      </p:sp>
    </p:spTree>
    <p:extLst>
      <p:ext uri="{BB962C8B-B14F-4D97-AF65-F5344CB8AC3E}">
        <p14:creationId xmlns:p14="http://schemas.microsoft.com/office/powerpoint/2010/main" val="1620149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Arial" panose="020B0604020202020204" pitchFamily="34" charset="0"/>
                <a:cs typeface="Arial" panose="020B0604020202020204" pitchFamily="34" charset="0"/>
              </a:rPr>
              <a:t>CP and Application Cross Training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Not only did this help the firm by driving off some misconceptions</a:t>
            </a:r>
          </a:p>
          <a:p>
            <a:pPr lvl="1"/>
            <a:r>
              <a:rPr lang="en-US" dirty="0" smtClean="0">
                <a:latin typeface="Arial" panose="020B0604020202020204" pitchFamily="34" charset="0"/>
                <a:cs typeface="Arial" panose="020B0604020202020204" pitchFamily="34" charset="0"/>
              </a:rPr>
              <a:t>the jokes and camaraderie helped us build a team mentality</a:t>
            </a:r>
          </a:p>
          <a:p>
            <a:pPr lvl="2"/>
            <a:r>
              <a:rPr lang="en-US" dirty="0" smtClean="0">
                <a:latin typeface="Arial" panose="020B0604020202020204" pitchFamily="34" charset="0"/>
                <a:cs typeface="Arial" panose="020B0604020202020204" pitchFamily="34" charset="0"/>
              </a:rPr>
              <a:t>and when a team member brings up an issue, folks are far more likely to view it not as a threat, but instead as how it was intended, an issue that we can fix that makes us better together</a:t>
            </a:r>
          </a:p>
          <a:p>
            <a:r>
              <a:rPr lang="en-US" dirty="0" smtClean="0">
                <a:latin typeface="Arial" panose="020B0604020202020204" pitchFamily="34" charset="0"/>
                <a:cs typeface="Arial" panose="020B0604020202020204" pitchFamily="34" charset="0"/>
              </a:rPr>
              <a:t>When folks are looking forward to the meetings, and using your graphics to describe their application issues, you know that you are in the right track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29</a:t>
            </a:fld>
            <a:endParaRPr lang="en-US"/>
          </a:p>
        </p:txBody>
      </p:sp>
    </p:spTree>
    <p:extLst>
      <p:ext uri="{BB962C8B-B14F-4D97-AF65-F5344CB8AC3E}">
        <p14:creationId xmlns:p14="http://schemas.microsoft.com/office/powerpoint/2010/main" val="425575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Improving communications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The session will be loaded with real examples from large scale distributed environments</a:t>
            </a:r>
          </a:p>
          <a:p>
            <a:pPr lvl="1"/>
            <a:r>
              <a:rPr lang="en-US" dirty="0" smtClean="0">
                <a:latin typeface="Arial" panose="020B0604020202020204" pitchFamily="34" charset="0"/>
                <a:cs typeface="Arial" panose="020B0604020202020204" pitchFamily="34" charset="0"/>
              </a:rPr>
              <a:t>Ron will cover not only the content of your messages but also</a:t>
            </a:r>
          </a:p>
          <a:p>
            <a:pPr lvl="1"/>
            <a:r>
              <a:rPr lang="en-US" dirty="0" smtClean="0">
                <a:latin typeface="Arial" panose="020B0604020202020204" pitchFamily="34" charset="0"/>
                <a:cs typeface="Arial" panose="020B0604020202020204" pitchFamily="34" charset="0"/>
              </a:rPr>
              <a:t>other techniques that change your message from “just another nag in the pile” to “We need to act on this now!”.</a:t>
            </a:r>
          </a:p>
          <a:p>
            <a:r>
              <a:rPr lang="en-US" dirty="0" smtClean="0">
                <a:latin typeface="Arial" panose="020B0604020202020204" pitchFamily="34" charset="0"/>
                <a:cs typeface="Arial" panose="020B0604020202020204" pitchFamily="34" charset="0"/>
              </a:rPr>
              <a:t>Ron will end with some consulting where audience members share “less than successful” communications examples and we use what we learned to devise better ways for the future.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a:t>
            </a:fld>
            <a:endParaRPr lang="en-US"/>
          </a:p>
        </p:txBody>
      </p:sp>
    </p:spTree>
    <p:extLst>
      <p:ext uri="{BB962C8B-B14F-4D97-AF65-F5344CB8AC3E}">
        <p14:creationId xmlns:p14="http://schemas.microsoft.com/office/powerpoint/2010/main" val="3411653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Improving “Issue surfacing”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effectLst/>
                <a:latin typeface="Arial"/>
                <a:ea typeface="Calibri"/>
              </a:rPr>
              <a:t>I then looked at our typical issue notification memos, and thought “How would the good communicators say this with three nice things?”</a:t>
            </a:r>
          </a:p>
          <a:p>
            <a:pPr lvl="1"/>
            <a:r>
              <a:rPr lang="en-US" dirty="0" smtClean="0">
                <a:effectLst/>
                <a:latin typeface="Arial"/>
                <a:ea typeface="Calibri"/>
              </a:rPr>
              <a:t>Traditionally we would send</a:t>
            </a:r>
          </a:p>
          <a:p>
            <a:pPr lvl="2"/>
            <a:r>
              <a:rPr lang="en-US" dirty="0" smtClean="0">
                <a:effectLst/>
                <a:latin typeface="Arial"/>
                <a:ea typeface="Calibri"/>
              </a:rPr>
              <a:t>a concise description of the issue discovered, </a:t>
            </a:r>
          </a:p>
          <a:p>
            <a:pPr lvl="2"/>
            <a:r>
              <a:rPr lang="en-US" dirty="0" smtClean="0">
                <a:effectLst/>
                <a:latin typeface="Arial"/>
                <a:ea typeface="Calibri"/>
              </a:rPr>
              <a:t>links where they could see more detail,</a:t>
            </a:r>
          </a:p>
          <a:p>
            <a:pPr lvl="2"/>
            <a:r>
              <a:rPr lang="en-US" dirty="0" smtClean="0">
                <a:effectLst/>
                <a:latin typeface="Arial"/>
                <a:ea typeface="Calibri"/>
              </a:rPr>
              <a:t>offers of expertise and </a:t>
            </a:r>
          </a:p>
          <a:p>
            <a:pPr lvl="2"/>
            <a:r>
              <a:rPr lang="en-US" dirty="0" smtClean="0">
                <a:effectLst/>
                <a:latin typeface="Arial"/>
                <a:ea typeface="Calibri"/>
              </a:rPr>
              <a:t>a request for them to fix it ASAP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30</a:t>
            </a:fld>
            <a:endParaRPr lang="en-US"/>
          </a:p>
        </p:txBody>
      </p:sp>
    </p:spTree>
    <p:extLst>
      <p:ext uri="{BB962C8B-B14F-4D97-AF65-F5344CB8AC3E}">
        <p14:creationId xmlns:p14="http://schemas.microsoft.com/office/powerpoint/2010/main" val="4099192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latin typeface="Arial"/>
                <a:ea typeface="Calibri"/>
              </a:rPr>
              <a:t>Improving “Issue surfacing”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effectLst/>
                <a:latin typeface="Arial"/>
                <a:ea typeface="Calibri"/>
              </a:rPr>
              <a:t>While that may be a wonderfully concise way to convey information, </a:t>
            </a:r>
          </a:p>
          <a:p>
            <a:pPr lvl="1"/>
            <a:r>
              <a:rPr lang="en-US" dirty="0" smtClean="0">
                <a:effectLst/>
                <a:latin typeface="Arial"/>
                <a:ea typeface="Calibri"/>
              </a:rPr>
              <a:t>I wasn’t getting quick “Acceptance” feedback too often</a:t>
            </a:r>
          </a:p>
          <a:p>
            <a:r>
              <a:rPr lang="en-US" dirty="0" smtClean="0">
                <a:effectLst/>
                <a:latin typeface="Arial"/>
                <a:ea typeface="Calibri"/>
              </a:rPr>
              <a:t>We decided that being “the expert” didn’t work as well as being a friend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31</a:t>
            </a:fld>
            <a:endParaRPr lang="en-US"/>
          </a:p>
        </p:txBody>
      </p:sp>
    </p:spTree>
    <p:extLst>
      <p:ext uri="{BB962C8B-B14F-4D97-AF65-F5344CB8AC3E}">
        <p14:creationId xmlns:p14="http://schemas.microsoft.com/office/powerpoint/2010/main" val="351673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a:ea typeface="Calibri"/>
              </a:rPr>
              <a:t>Improving “Issue surfacing”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So, we decided to try some friendlier methods, some subtle, some rather overt</a:t>
            </a:r>
          </a:p>
          <a:p>
            <a:pPr lvl="1"/>
            <a:r>
              <a:rPr lang="en-US" dirty="0" smtClean="0">
                <a:latin typeface="Arial" panose="020B0604020202020204" pitchFamily="34" charset="0"/>
                <a:cs typeface="Arial" panose="020B0604020202020204" pitchFamily="34" charset="0"/>
              </a:rPr>
              <a:t>Instead of starting out with “You have this exact problem” or accusing rhetoric, </a:t>
            </a:r>
          </a:p>
          <a:p>
            <a:pPr lvl="2"/>
            <a:r>
              <a:rPr lang="en-US" dirty="0" smtClean="0">
                <a:latin typeface="Arial" panose="020B0604020202020204" pitchFamily="34" charset="0"/>
                <a:cs typeface="Arial" panose="020B0604020202020204" pitchFamily="34" charset="0"/>
              </a:rPr>
              <a:t>we instead started out with a friendly greeting, followed by a ‘Could you help us understand what this consumption could be?” phrases that let them be the experts in the idea flow</a:t>
            </a:r>
          </a:p>
          <a:p>
            <a:pPr lvl="2"/>
            <a:r>
              <a:rPr lang="en-US" dirty="0" smtClean="0">
                <a:latin typeface="Arial" panose="020B0604020202020204" pitchFamily="34" charset="0"/>
                <a:cs typeface="Arial" panose="020B0604020202020204" pitchFamily="34" charset="0"/>
              </a:rPr>
              <a:t>Lastly we offered them all of our data and to help with vendors if that would be useful.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32</a:t>
            </a:fld>
            <a:endParaRPr lang="en-US"/>
          </a:p>
        </p:txBody>
      </p:sp>
    </p:spTree>
    <p:extLst>
      <p:ext uri="{BB962C8B-B14F-4D97-AF65-F5344CB8AC3E}">
        <p14:creationId xmlns:p14="http://schemas.microsoft.com/office/powerpoint/2010/main" val="517767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a:ea typeface="Calibri"/>
              </a:rPr>
              <a:t>Improving “Issue surfacing”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difference in outcomes was </a:t>
            </a:r>
            <a:r>
              <a:rPr lang="en-US" dirty="0" smtClean="0">
                <a:latin typeface="Arial" panose="020B0604020202020204" pitchFamily="34" charset="0"/>
                <a:cs typeface="Arial" panose="020B0604020202020204" pitchFamily="34" charset="0"/>
              </a:rPr>
              <a:t>striking</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After they started viewing us as </a:t>
            </a:r>
            <a:r>
              <a:rPr lang="en-US" dirty="0" smtClean="0">
                <a:latin typeface="Arial" panose="020B0604020202020204" pitchFamily="34" charset="0"/>
                <a:cs typeface="Arial" panose="020B0604020202020204" pitchFamily="34" charset="0"/>
              </a:rPr>
              <a:t>pals</a:t>
            </a:r>
          </a:p>
          <a:p>
            <a:pPr lvl="2"/>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were forthright in pointing out issues </a:t>
            </a:r>
            <a:r>
              <a:rPr lang="en-US" dirty="0" smtClean="0">
                <a:latin typeface="Arial" panose="020B0604020202020204" pitchFamily="34" charset="0"/>
                <a:cs typeface="Arial" panose="020B0604020202020204" pitchFamily="34" charset="0"/>
              </a:rPr>
              <a:t>themselves</a:t>
            </a:r>
          </a:p>
          <a:p>
            <a:pPr lvl="2"/>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asking for data to help resolve </a:t>
            </a:r>
            <a:r>
              <a:rPr lang="en-US" dirty="0" smtClean="0">
                <a:latin typeface="Arial" panose="020B0604020202020204" pitchFamily="34" charset="0"/>
                <a:cs typeface="Arial" panose="020B0604020202020204" pitchFamily="34" charset="0"/>
              </a:rPr>
              <a:t>them</a:t>
            </a:r>
          </a:p>
          <a:p>
            <a:pPr lvl="1"/>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the case of the first colorful example in this </a:t>
            </a:r>
            <a:r>
              <a:rPr lang="en-US" dirty="0" smtClean="0">
                <a:latin typeface="Arial" panose="020B0604020202020204" pitchFamily="34" charset="0"/>
                <a:cs typeface="Arial" panose="020B0604020202020204" pitchFamily="34" charset="0"/>
              </a:rPr>
              <a:t>paper,</a:t>
            </a:r>
          </a:p>
          <a:p>
            <a:pPr lvl="2"/>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friendly graphical memo that didn’t demand an answer to “Why did you write a </a:t>
            </a:r>
            <a:r>
              <a:rPr lang="en-US" b="1" dirty="0">
                <a:solidFill>
                  <a:srgbClr val="00D269"/>
                </a:solidFill>
                <a:latin typeface="Arial" panose="020B0604020202020204" pitchFamily="34" charset="0"/>
                <a:ea typeface="Calibri"/>
                <a:cs typeface="Arial" panose="020B0604020202020204" pitchFamily="34" charset="0"/>
              </a:rPr>
              <a:t>java</a:t>
            </a:r>
            <a:r>
              <a:rPr lang="en-US" sz="3200" b="1" dirty="0">
                <a:solidFill>
                  <a:srgbClr val="00D269"/>
                </a:solidFill>
                <a:latin typeface="Arial" panose="020B0604020202020204" pitchFamily="34" charset="0"/>
                <a:ea typeface="Calibri"/>
                <a:cs typeface="Arial" panose="020B0604020202020204" pitchFamily="34" charset="0"/>
              </a:rPr>
              <a:t> </a:t>
            </a:r>
            <a:r>
              <a:rPr lang="en-US" dirty="0" smtClean="0">
                <a:latin typeface="Arial" panose="020B0604020202020204" pitchFamily="34" charset="0"/>
                <a:cs typeface="Arial" panose="020B0604020202020204" pitchFamily="34" charset="0"/>
              </a:rPr>
              <a:t>loop?”</a:t>
            </a:r>
          </a:p>
          <a:p>
            <a:pPr lvl="2"/>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instead asked “What could be the cause of this resource consumption pattern?”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subtle change quickly led to an engaged application owner who then spent the time to properly diagnose the underlying issue and fix it right away!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33</a:t>
            </a:fld>
            <a:endParaRPr lang="en-US"/>
          </a:p>
        </p:txBody>
      </p:sp>
    </p:spTree>
    <p:extLst>
      <p:ext uri="{BB962C8B-B14F-4D97-AF65-F5344CB8AC3E}">
        <p14:creationId xmlns:p14="http://schemas.microsoft.com/office/powerpoint/2010/main" val="1620149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latin typeface="Arial"/>
                <a:ea typeface="Calibri"/>
              </a:rPr>
              <a:t>Tell their boss when they do it right!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These days, when someone works fast and fixes something, following the great communicator’s examples, I make sure to send a “Thank you-gram” to </a:t>
            </a:r>
            <a:r>
              <a:rPr lang="en-US" dirty="0" smtClean="0">
                <a:latin typeface="Arial" panose="020B0604020202020204" pitchFamily="34" charset="0"/>
                <a:cs typeface="Arial" panose="020B0604020202020204" pitchFamily="34" charset="0"/>
              </a:rPr>
              <a:t>them</a:t>
            </a:r>
          </a:p>
          <a:p>
            <a:pPr lvl="1"/>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to include their boss if you </a:t>
            </a:r>
            <a:r>
              <a:rPr lang="en-US" dirty="0" smtClean="0">
                <a:latin typeface="Arial" panose="020B0604020202020204" pitchFamily="34" charset="0"/>
                <a:cs typeface="Arial" panose="020B0604020202020204" pitchFamily="34" charset="0"/>
              </a:rPr>
              <a:t>can</a:t>
            </a:r>
          </a:p>
          <a:p>
            <a:pPr lvl="1"/>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is usually appreciated, and especially when you praise “outsourced” or “contract” </a:t>
            </a:r>
            <a:r>
              <a:rPr lang="en-US" dirty="0" smtClean="0">
                <a:latin typeface="Arial" panose="020B0604020202020204" pitchFamily="34" charset="0"/>
                <a:cs typeface="Arial" panose="020B0604020202020204" pitchFamily="34" charset="0"/>
              </a:rPr>
              <a:t>labor</a:t>
            </a:r>
          </a:p>
          <a:p>
            <a:pPr lvl="2"/>
            <a:r>
              <a:rPr lang="en-US" dirty="0" smtClean="0">
                <a:latin typeface="Arial" panose="020B0604020202020204" pitchFamily="34" charset="0"/>
                <a:cs typeface="Arial" panose="020B0604020202020204" pitchFamily="34" charset="0"/>
              </a:rPr>
              <a:t>including </a:t>
            </a:r>
            <a:r>
              <a:rPr lang="en-US" dirty="0">
                <a:latin typeface="Arial" panose="020B0604020202020204" pitchFamily="34" charset="0"/>
                <a:cs typeface="Arial" panose="020B0604020202020204" pitchFamily="34" charset="0"/>
              </a:rPr>
              <a:t>both their external firm boss </a:t>
            </a:r>
            <a:r>
              <a:rPr lang="en-US" dirty="0" smtClean="0">
                <a:latin typeface="Arial" panose="020B0604020202020204" pitchFamily="34" charset="0"/>
                <a:cs typeface="Arial" panose="020B0604020202020204" pitchFamily="34" charset="0"/>
              </a:rPr>
              <a:t>and</a:t>
            </a:r>
          </a:p>
          <a:p>
            <a:pPr lvl="2"/>
            <a:r>
              <a:rPr lang="en-US" dirty="0" smtClean="0">
                <a:latin typeface="Arial" panose="020B0604020202020204" pitchFamily="34" charset="0"/>
                <a:cs typeface="Arial" panose="020B0604020202020204" pitchFamily="34" charset="0"/>
              </a:rPr>
              <a:t>who </a:t>
            </a:r>
            <a:r>
              <a:rPr lang="en-US" dirty="0">
                <a:latin typeface="Arial" panose="020B0604020202020204" pitchFamily="34" charset="0"/>
                <a:cs typeface="Arial" panose="020B0604020202020204" pitchFamily="34" charset="0"/>
              </a:rPr>
              <a:t>their group reports to in your firm, because their managerial efforts made it possible</a:t>
            </a:r>
          </a:p>
        </p:txBody>
      </p:sp>
      <p:sp>
        <p:nvSpPr>
          <p:cNvPr id="4" name="Slide Number Placeholder 3"/>
          <p:cNvSpPr>
            <a:spLocks noGrp="1"/>
          </p:cNvSpPr>
          <p:nvPr>
            <p:ph type="sldNum" sz="quarter" idx="12"/>
          </p:nvPr>
        </p:nvSpPr>
        <p:spPr/>
        <p:txBody>
          <a:bodyPr/>
          <a:lstStyle/>
          <a:p>
            <a:fld id="{9059C5AB-3634-41A9-9858-056D7A0CC850}" type="slidenum">
              <a:rPr lang="en-US" smtClean="0"/>
              <a:t>34</a:t>
            </a:fld>
            <a:endParaRPr lang="en-US"/>
          </a:p>
        </p:txBody>
      </p:sp>
    </p:spTree>
    <p:extLst>
      <p:ext uri="{BB962C8B-B14F-4D97-AF65-F5344CB8AC3E}">
        <p14:creationId xmlns:p14="http://schemas.microsoft.com/office/powerpoint/2010/main" val="4255750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latin typeface="Arial"/>
                <a:ea typeface="Calibri"/>
              </a:rPr>
              <a:t>Tell their boss when they do it right!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Remember, with software of even moderate </a:t>
            </a:r>
            <a:r>
              <a:rPr lang="en-US" dirty="0" smtClean="0">
                <a:latin typeface="Arial" panose="020B0604020202020204" pitchFamily="34" charset="0"/>
                <a:cs typeface="Arial" panose="020B0604020202020204" pitchFamily="34" charset="0"/>
              </a:rPr>
              <a:t>complexity</a:t>
            </a:r>
          </a:p>
          <a:p>
            <a:pPr lvl="1"/>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will always be a “next time”, so invest in the careers of helpful </a:t>
            </a:r>
            <a:r>
              <a:rPr lang="en-US" dirty="0" smtClean="0">
                <a:latin typeface="Arial" panose="020B0604020202020204" pitchFamily="34" charset="0"/>
                <a:cs typeface="Arial" panose="020B0604020202020204" pitchFamily="34" charset="0"/>
              </a:rPr>
              <a:t>folks</a:t>
            </a:r>
          </a:p>
          <a:p>
            <a:pPr lvl="1"/>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will really pay off for everybody.</a:t>
            </a:r>
          </a:p>
        </p:txBody>
      </p:sp>
      <p:sp>
        <p:nvSpPr>
          <p:cNvPr id="4" name="Slide Number Placeholder 3"/>
          <p:cNvSpPr>
            <a:spLocks noGrp="1"/>
          </p:cNvSpPr>
          <p:nvPr>
            <p:ph type="sldNum" sz="quarter" idx="12"/>
          </p:nvPr>
        </p:nvSpPr>
        <p:spPr/>
        <p:txBody>
          <a:bodyPr/>
          <a:lstStyle/>
          <a:p>
            <a:fld id="{9059C5AB-3634-41A9-9858-056D7A0CC850}" type="slidenum">
              <a:rPr lang="en-US" smtClean="0"/>
              <a:t>35</a:t>
            </a:fld>
            <a:endParaRPr lang="en-US"/>
          </a:p>
        </p:txBody>
      </p:sp>
    </p:spTree>
    <p:extLst>
      <p:ext uri="{BB962C8B-B14F-4D97-AF65-F5344CB8AC3E}">
        <p14:creationId xmlns:p14="http://schemas.microsoft.com/office/powerpoint/2010/main" val="4099192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ea typeface="Calibri"/>
              </a:rPr>
              <a:t>Emotions never help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US" dirty="0">
                <a:latin typeface="Arial"/>
                <a:ea typeface="Calibri"/>
              </a:rPr>
              <a:t>Many corporate “political maneuvers” experts say that the first to show emotion typically is seen as desperate and </a:t>
            </a:r>
            <a:r>
              <a:rPr lang="en-US" dirty="0" smtClean="0">
                <a:latin typeface="Arial"/>
                <a:ea typeface="Calibri"/>
              </a:rPr>
              <a:t>loses</a:t>
            </a:r>
          </a:p>
          <a:p>
            <a:r>
              <a:rPr lang="en-US" dirty="0" smtClean="0">
                <a:latin typeface="Arial"/>
                <a:ea typeface="Calibri"/>
              </a:rPr>
              <a:t>My </a:t>
            </a:r>
            <a:r>
              <a:rPr lang="en-US" dirty="0">
                <a:latin typeface="Arial"/>
                <a:ea typeface="Calibri"/>
              </a:rPr>
              <a:t>pal Shane says “Let the data drive the discussion. Don’t let emotions get in the </a:t>
            </a:r>
            <a:r>
              <a:rPr lang="en-US" dirty="0" smtClean="0">
                <a:latin typeface="Arial"/>
                <a:ea typeface="Calibri"/>
              </a:rPr>
              <a:t>way”</a:t>
            </a:r>
          </a:p>
          <a:p>
            <a:pPr lvl="1"/>
            <a:r>
              <a:rPr lang="en-US" dirty="0" smtClean="0">
                <a:latin typeface="Arial"/>
                <a:ea typeface="Calibri"/>
              </a:rPr>
              <a:t>This </a:t>
            </a:r>
            <a:r>
              <a:rPr lang="en-US" dirty="0">
                <a:latin typeface="Arial"/>
                <a:ea typeface="Calibri"/>
              </a:rPr>
              <a:t>is often especially true for vendors who don’t listen or have preconceived notions about hardware </a:t>
            </a:r>
            <a:r>
              <a:rPr lang="en-US" dirty="0" smtClean="0">
                <a:latin typeface="Arial"/>
                <a:ea typeface="Calibri"/>
              </a:rPr>
              <a:t>specifications</a:t>
            </a:r>
          </a:p>
          <a:p>
            <a:pPr lvl="1"/>
            <a:r>
              <a:rPr lang="en-US" dirty="0" smtClean="0">
                <a:latin typeface="Arial"/>
                <a:ea typeface="Calibri"/>
              </a:rPr>
              <a:t>Repeated </a:t>
            </a:r>
            <a:r>
              <a:rPr lang="en-US" dirty="0">
                <a:latin typeface="Arial"/>
                <a:ea typeface="Calibri"/>
              </a:rPr>
              <a:t>experiments have proved his point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36</a:t>
            </a:fld>
            <a:endParaRPr lang="en-US"/>
          </a:p>
        </p:txBody>
      </p:sp>
    </p:spTree>
    <p:extLst>
      <p:ext uri="{BB962C8B-B14F-4D97-AF65-F5344CB8AC3E}">
        <p14:creationId xmlns:p14="http://schemas.microsoft.com/office/powerpoint/2010/main" val="351673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ea typeface="Calibri"/>
              </a:rPr>
              <a:t>Emotions never help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Here is an </a:t>
            </a:r>
            <a:r>
              <a:rPr lang="en-US" dirty="0" smtClean="0">
                <a:latin typeface="Arial" panose="020B0604020202020204" pitchFamily="34" charset="0"/>
                <a:cs typeface="Arial" panose="020B0604020202020204" pitchFamily="34" charset="0"/>
              </a:rPr>
              <a:t>example</a:t>
            </a:r>
          </a:p>
          <a:p>
            <a:pPr lvl="1"/>
            <a:r>
              <a:rPr lang="en-US" dirty="0" smtClean="0">
                <a:latin typeface="Arial" panose="020B0604020202020204" pitchFamily="34" charset="0"/>
                <a:cs typeface="Arial" panose="020B0604020202020204" pitchFamily="34" charset="0"/>
              </a:rPr>
              <a:t>Usually </a:t>
            </a:r>
            <a:r>
              <a:rPr lang="en-US" dirty="0">
                <a:latin typeface="Arial" panose="020B0604020202020204" pitchFamily="34" charset="0"/>
                <a:cs typeface="Arial" panose="020B0604020202020204" pitchFamily="34" charset="0"/>
              </a:rPr>
              <a:t>a single process causes a CPU loop, but sometimes in rare cases an application can be “Single </a:t>
            </a:r>
            <a:r>
              <a:rPr lang="en-US" dirty="0" smtClean="0">
                <a:latin typeface="Arial" panose="020B0604020202020204" pitchFamily="34" charset="0"/>
                <a:cs typeface="Arial" panose="020B0604020202020204" pitchFamily="34" charset="0"/>
              </a:rPr>
              <a:t>threaded”</a:t>
            </a:r>
          </a:p>
          <a:p>
            <a:pPr lvl="2"/>
            <a:r>
              <a:rPr lang="en-US" dirty="0" smtClean="0">
                <a:latin typeface="Arial" panose="020B0604020202020204" pitchFamily="34" charset="0"/>
                <a:cs typeface="Arial" panose="020B0604020202020204" pitchFamily="34" charset="0"/>
              </a:rPr>
              <a:t>so </a:t>
            </a:r>
            <a:r>
              <a:rPr lang="en-US" dirty="0">
                <a:latin typeface="Arial" panose="020B0604020202020204" pitchFamily="34" charset="0"/>
                <a:cs typeface="Arial" panose="020B0604020202020204" pitchFamily="34" charset="0"/>
              </a:rPr>
              <a:t>that no matter how much hardware is available, it’s program logic won’t let it ever use more than one CPU, or “thread” at a </a:t>
            </a:r>
            <a:r>
              <a:rPr lang="en-US" dirty="0" smtClean="0">
                <a:latin typeface="Arial" panose="020B0604020202020204" pitchFamily="34" charset="0"/>
                <a:cs typeface="Arial" panose="020B0604020202020204" pitchFamily="34" charset="0"/>
              </a:rPr>
              <a:t>time</a:t>
            </a:r>
          </a:p>
          <a:p>
            <a:pPr lvl="2"/>
            <a:r>
              <a:rPr lang="en-US" dirty="0" smtClean="0">
                <a:latin typeface="Arial" panose="020B0604020202020204" pitchFamily="34" charset="0"/>
                <a:cs typeface="Arial" panose="020B0604020202020204" pitchFamily="34" charset="0"/>
              </a:rPr>
              <a:t>Getting </a:t>
            </a:r>
            <a:r>
              <a:rPr lang="en-US" dirty="0">
                <a:latin typeface="Arial" panose="020B0604020202020204" pitchFamily="34" charset="0"/>
                <a:cs typeface="Arial" panose="020B0604020202020204" pitchFamily="34" charset="0"/>
              </a:rPr>
              <a:t>peeved and complaining about bad code just wastes everyone’s </a:t>
            </a:r>
            <a:r>
              <a:rPr lang="en-US" dirty="0" smtClean="0">
                <a:latin typeface="Arial" panose="020B0604020202020204" pitchFamily="34" charset="0"/>
                <a:cs typeface="Arial" panose="020B0604020202020204" pitchFamily="34" charset="0"/>
              </a:rPr>
              <a:t>time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37</a:t>
            </a:fld>
            <a:endParaRPr lang="en-US"/>
          </a:p>
        </p:txBody>
      </p:sp>
    </p:spTree>
    <p:extLst>
      <p:ext uri="{BB962C8B-B14F-4D97-AF65-F5344CB8AC3E}">
        <p14:creationId xmlns:p14="http://schemas.microsoft.com/office/powerpoint/2010/main" val="517767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a:ea typeface="Calibri"/>
              </a:rPr>
              <a:t>Emotions never help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62500" lnSpcReduction="20000"/>
          </a:bodyPr>
          <a:lstStyle/>
          <a:p>
            <a:pPr marL="0" marR="0" algn="just">
              <a:lnSpc>
                <a:spcPct val="115000"/>
              </a:lnSpc>
              <a:spcBef>
                <a:spcPts val="0"/>
              </a:spcBef>
              <a:spcAft>
                <a:spcPts val="1000"/>
              </a:spcAft>
            </a:pPr>
            <a:r>
              <a:rPr lang="en-US" sz="3500" dirty="0">
                <a:latin typeface="Arial"/>
                <a:ea typeface="Calibri"/>
                <a:cs typeface="Times New Roman"/>
              </a:rPr>
              <a:t>Start with a graph </a:t>
            </a:r>
            <a:r>
              <a:rPr lang="en-US" sz="3500" dirty="0" smtClean="0">
                <a:latin typeface="Arial"/>
                <a:ea typeface="Calibri"/>
                <a:cs typeface="Times New Roman"/>
              </a:rPr>
              <a:t>like this:</a:t>
            </a:r>
          </a:p>
          <a:p>
            <a:pPr marL="0" marR="0" algn="just">
              <a:lnSpc>
                <a:spcPct val="115000"/>
              </a:lnSpc>
              <a:spcBef>
                <a:spcPts val="0"/>
              </a:spcBef>
              <a:spcAft>
                <a:spcPts val="1000"/>
              </a:spcAft>
            </a:pPr>
            <a:endParaRPr lang="en-US" sz="3400" dirty="0">
              <a:latin typeface="Arial"/>
              <a:ea typeface="Calibri"/>
              <a:cs typeface="Times New Roman"/>
            </a:endParaRPr>
          </a:p>
          <a:p>
            <a:pPr marL="0" marR="0" algn="just">
              <a:lnSpc>
                <a:spcPct val="115000"/>
              </a:lnSpc>
              <a:spcBef>
                <a:spcPts val="0"/>
              </a:spcBef>
              <a:spcAft>
                <a:spcPts val="1000"/>
              </a:spcAft>
            </a:pPr>
            <a:endParaRPr lang="en-US" sz="3400" dirty="0" smtClean="0">
              <a:latin typeface="Arial"/>
              <a:ea typeface="Calibri"/>
              <a:cs typeface="Times New Roman"/>
            </a:endParaRPr>
          </a:p>
          <a:p>
            <a:pPr marL="0" marR="0" indent="0" algn="just">
              <a:lnSpc>
                <a:spcPct val="115000"/>
              </a:lnSpc>
              <a:spcBef>
                <a:spcPts val="0"/>
              </a:spcBef>
              <a:spcAft>
                <a:spcPts val="1000"/>
              </a:spcAft>
              <a:buNone/>
            </a:pPr>
            <a:endParaRPr lang="en-US" sz="3400" dirty="0" smtClean="0">
              <a:latin typeface="Arial"/>
              <a:ea typeface="Calibri"/>
              <a:cs typeface="Times New Roman"/>
            </a:endParaRPr>
          </a:p>
          <a:p>
            <a:pPr marL="0" marR="0" indent="0" algn="just">
              <a:lnSpc>
                <a:spcPct val="115000"/>
              </a:lnSpc>
              <a:spcBef>
                <a:spcPts val="0"/>
              </a:spcBef>
              <a:spcAft>
                <a:spcPts val="1000"/>
              </a:spcAft>
              <a:buNone/>
            </a:pPr>
            <a:endParaRPr lang="en-US" sz="3400" dirty="0" smtClean="0">
              <a:latin typeface="Arial"/>
              <a:ea typeface="Calibri"/>
              <a:cs typeface="Times New Roman"/>
            </a:endParaRPr>
          </a:p>
          <a:p>
            <a:pPr marL="400050" lvl="1" algn="just">
              <a:lnSpc>
                <a:spcPct val="115000"/>
              </a:lnSpc>
              <a:spcBef>
                <a:spcPts val="0"/>
              </a:spcBef>
              <a:spcAft>
                <a:spcPts val="1000"/>
              </a:spcAft>
            </a:pPr>
            <a:endParaRPr lang="en-US" sz="2600" dirty="0" smtClean="0">
              <a:latin typeface="Arial"/>
              <a:ea typeface="Calibri"/>
              <a:cs typeface="Times New Roman"/>
            </a:endParaRPr>
          </a:p>
          <a:p>
            <a:pPr marL="400050" lvl="1" algn="just">
              <a:lnSpc>
                <a:spcPct val="115000"/>
              </a:lnSpc>
              <a:spcBef>
                <a:spcPts val="0"/>
              </a:spcBef>
              <a:spcAft>
                <a:spcPts val="1000"/>
              </a:spcAft>
            </a:pPr>
            <a:endParaRPr lang="en-US" sz="2600" dirty="0">
              <a:latin typeface="Arial"/>
              <a:ea typeface="Calibri"/>
              <a:cs typeface="Times New Roman"/>
            </a:endParaRPr>
          </a:p>
          <a:p>
            <a:pPr marL="400050" lvl="1" algn="just">
              <a:lnSpc>
                <a:spcPct val="115000"/>
              </a:lnSpc>
              <a:spcBef>
                <a:spcPts val="0"/>
              </a:spcBef>
              <a:spcAft>
                <a:spcPts val="1000"/>
              </a:spcAft>
            </a:pPr>
            <a:r>
              <a:rPr lang="en-US" sz="2900" dirty="0" smtClean="0">
                <a:latin typeface="Arial"/>
                <a:ea typeface="Calibri"/>
                <a:cs typeface="Times New Roman"/>
              </a:rPr>
              <a:t>Ask the application </a:t>
            </a:r>
            <a:r>
              <a:rPr lang="en-US" sz="2900" dirty="0">
                <a:latin typeface="Arial"/>
                <a:ea typeface="Calibri"/>
                <a:cs typeface="Times New Roman"/>
              </a:rPr>
              <a:t>owner to ask their vendor to explain why </a:t>
            </a:r>
            <a:r>
              <a:rPr lang="en-US" sz="2900" b="1" dirty="0">
                <a:solidFill>
                  <a:srgbClr val="954ECA"/>
                </a:solidFill>
                <a:latin typeface="Arial"/>
                <a:ea typeface="Calibri"/>
                <a:cs typeface="Times New Roman"/>
              </a:rPr>
              <a:t>168 processes</a:t>
            </a:r>
            <a:r>
              <a:rPr lang="en-US" sz="2900" dirty="0">
                <a:solidFill>
                  <a:srgbClr val="954ECA"/>
                </a:solidFill>
                <a:latin typeface="Arial"/>
                <a:ea typeface="Calibri"/>
                <a:cs typeface="Times New Roman"/>
              </a:rPr>
              <a:t> </a:t>
            </a:r>
            <a:r>
              <a:rPr lang="en-US" sz="2900" b="1" dirty="0">
                <a:solidFill>
                  <a:srgbClr val="954ECA"/>
                </a:solidFill>
                <a:latin typeface="Arial"/>
                <a:ea typeface="Calibri"/>
                <a:cs typeface="Times New Roman"/>
              </a:rPr>
              <a:t>would split up exactly one CPU evenly for 16+ hours</a:t>
            </a:r>
            <a:r>
              <a:rPr lang="en-US" sz="2900" dirty="0">
                <a:solidFill>
                  <a:srgbClr val="7030A0"/>
                </a:solidFill>
                <a:latin typeface="Arial"/>
                <a:ea typeface="Calibri"/>
                <a:cs typeface="Times New Roman"/>
              </a:rPr>
              <a:t> </a:t>
            </a:r>
            <a:r>
              <a:rPr lang="en-US" sz="2900" dirty="0" smtClean="0">
                <a:latin typeface="Arial"/>
                <a:ea typeface="Calibri"/>
                <a:cs typeface="Times New Roman"/>
              </a:rPr>
              <a:t>and</a:t>
            </a:r>
          </a:p>
          <a:p>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62500" lnSpcReduction="20000"/>
          </a:bodyPr>
          <a:lstStyle/>
          <a:p>
            <a:pPr marL="571500" lvl="1" indent="-457200" algn="just">
              <a:lnSpc>
                <a:spcPct val="115000"/>
              </a:lnSpc>
              <a:spcBef>
                <a:spcPts val="0"/>
              </a:spcBef>
              <a:spcAft>
                <a:spcPts val="1000"/>
              </a:spcAft>
            </a:pPr>
            <a:r>
              <a:rPr lang="en-US" sz="3200" dirty="0">
                <a:solidFill>
                  <a:prstClr val="black"/>
                </a:solidFill>
                <a:latin typeface="Arial" panose="020B0604020202020204" pitchFamily="34" charset="0"/>
                <a:ea typeface="Calibri"/>
                <a:cs typeface="Arial" panose="020B0604020202020204" pitchFamily="34" charset="0"/>
              </a:rPr>
              <a:t>how that “Single threaded logic” would not greatly lengthen user perceived response times?</a:t>
            </a:r>
          </a:p>
          <a:p>
            <a:r>
              <a:rPr lang="en-US" sz="3500" dirty="0" smtClean="0">
                <a:latin typeface="Arial"/>
                <a:ea typeface="Calibri"/>
              </a:rPr>
              <a:t>That </a:t>
            </a:r>
            <a:r>
              <a:rPr lang="en-US" sz="3500" dirty="0">
                <a:latin typeface="Arial"/>
                <a:ea typeface="Calibri"/>
              </a:rPr>
              <a:t>puts you on “their application’s </a:t>
            </a:r>
            <a:r>
              <a:rPr lang="en-US" sz="3500" dirty="0" smtClean="0">
                <a:latin typeface="Arial"/>
                <a:ea typeface="Calibri"/>
              </a:rPr>
              <a:t>side”</a:t>
            </a:r>
          </a:p>
          <a:p>
            <a:pPr lvl="1"/>
            <a:r>
              <a:rPr lang="en-US" sz="3200" dirty="0" smtClean="0">
                <a:latin typeface="Arial"/>
                <a:ea typeface="Calibri"/>
              </a:rPr>
              <a:t>helping </a:t>
            </a:r>
            <a:r>
              <a:rPr lang="en-US" sz="3200" dirty="0">
                <a:latin typeface="Arial"/>
                <a:ea typeface="Calibri"/>
              </a:rPr>
              <a:t>defend their users from the </a:t>
            </a:r>
            <a:r>
              <a:rPr lang="en-US" sz="3200" dirty="0" smtClean="0">
                <a:latin typeface="Arial"/>
                <a:ea typeface="Calibri"/>
              </a:rPr>
              <a:t>beginning</a:t>
            </a:r>
          </a:p>
          <a:p>
            <a:pPr lvl="1"/>
            <a:r>
              <a:rPr lang="en-US" sz="3200" dirty="0" smtClean="0">
                <a:latin typeface="Arial"/>
                <a:ea typeface="Calibri"/>
              </a:rPr>
              <a:t>and </a:t>
            </a:r>
            <a:r>
              <a:rPr lang="en-US" sz="3200" dirty="0">
                <a:latin typeface="Arial"/>
                <a:ea typeface="Calibri"/>
              </a:rPr>
              <a:t>often skipping all of the “That isn’t a bug, it is a feature” nonsense</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6938"/>
            <a:ext cx="38862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059C5AB-3634-41A9-9858-056D7A0CC850}" type="slidenum">
              <a:rPr lang="en-US" smtClean="0"/>
              <a:t>38</a:t>
            </a:fld>
            <a:endParaRPr lang="en-US"/>
          </a:p>
        </p:txBody>
      </p:sp>
    </p:spTree>
    <p:extLst>
      <p:ext uri="{BB962C8B-B14F-4D97-AF65-F5344CB8AC3E}">
        <p14:creationId xmlns:p14="http://schemas.microsoft.com/office/powerpoint/2010/main" val="3875194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Arial" panose="020B0604020202020204" pitchFamily="34" charset="0"/>
                <a:cs typeface="Arial" panose="020B0604020202020204" pitchFamily="34" charset="0"/>
              </a:rPr>
              <a:t>Share graphics and data with the vendors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When we discover a problem, we have found </a:t>
            </a:r>
            <a:r>
              <a:rPr lang="en-US" dirty="0" smtClean="0">
                <a:latin typeface="Arial" panose="020B0604020202020204" pitchFamily="34" charset="0"/>
                <a:cs typeface="Arial" panose="020B0604020202020204" pitchFamily="34" charset="0"/>
              </a:rPr>
              <a:t>that</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sooner we share the graphics and underlying data with the </a:t>
            </a:r>
            <a:r>
              <a:rPr lang="en-US" dirty="0" smtClean="0">
                <a:latin typeface="Arial" panose="020B0604020202020204" pitchFamily="34" charset="0"/>
                <a:cs typeface="Arial" panose="020B0604020202020204" pitchFamily="34" charset="0"/>
              </a:rPr>
              <a:t>vendor</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sooner they admit to and start working on the actual </a:t>
            </a:r>
            <a:r>
              <a:rPr lang="en-US" dirty="0" smtClean="0">
                <a:latin typeface="Arial" panose="020B0604020202020204" pitchFamily="34" charset="0"/>
                <a:cs typeface="Arial" panose="020B0604020202020204" pitchFamily="34" charset="0"/>
              </a:rPr>
              <a:t>problems</a:t>
            </a:r>
          </a:p>
          <a:p>
            <a:pPr lvl="2"/>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usually send both graphics and data in the opening memo to the application folks, enough to prove our </a:t>
            </a:r>
            <a:r>
              <a:rPr lang="en-US" dirty="0" smtClean="0">
                <a:latin typeface="Arial" panose="020B0604020202020204" pitchFamily="34" charset="0"/>
                <a:cs typeface="Arial" panose="020B0604020202020204" pitchFamily="34" charset="0"/>
              </a:rPr>
              <a:t>point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39</a:t>
            </a:fld>
            <a:endParaRPr lang="en-US"/>
          </a:p>
        </p:txBody>
      </p:sp>
    </p:spTree>
    <p:extLst>
      <p:ext uri="{BB962C8B-B14F-4D97-AF65-F5344CB8AC3E}">
        <p14:creationId xmlns:p14="http://schemas.microsoft.com/office/powerpoint/2010/main" val="425937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I’ve </a:t>
            </a:r>
            <a:r>
              <a:rPr lang="en-US" dirty="0">
                <a:latin typeface="Arial" panose="020B0604020202020204" pitchFamily="34" charset="0"/>
                <a:cs typeface="Arial" panose="020B0604020202020204" pitchFamily="34" charset="0"/>
              </a:rPr>
              <a:t>been very fortunate in my Capacity Planning (hereafter CP) career to have some great VPs, Directors and managers that have really helped me see ways to be better and more </a:t>
            </a:r>
            <a:r>
              <a:rPr lang="en-US" dirty="0" smtClean="0">
                <a:latin typeface="Arial" panose="020B0604020202020204" pitchFamily="34" charset="0"/>
                <a:cs typeface="Arial" panose="020B0604020202020204" pitchFamily="34" charset="0"/>
              </a:rPr>
              <a:t>effective</a:t>
            </a:r>
          </a:p>
          <a:p>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our highly technical capacity planning world, it is easy to get lost </a:t>
            </a:r>
            <a:r>
              <a:rPr lang="en-US" dirty="0" smtClean="0">
                <a:latin typeface="Arial" panose="020B0604020202020204" pitchFamily="34" charset="0"/>
                <a:cs typeface="Arial" panose="020B0604020202020204" pitchFamily="34" charset="0"/>
              </a:rPr>
              <a:t>in</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formulaic and to notice technical faults as your analysis skills progress, and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sadly </a:t>
            </a:r>
            <a:r>
              <a:rPr lang="en-US" dirty="0">
                <a:latin typeface="Arial" panose="020B0604020202020204" pitchFamily="34" charset="0"/>
                <a:cs typeface="Arial" panose="020B0604020202020204" pitchFamily="34" charset="0"/>
              </a:rPr>
              <a:t>some great folks become less effective to their organizations when making the faults known becomes their </a:t>
            </a:r>
            <a:r>
              <a:rPr lang="en-US" dirty="0" smtClean="0">
                <a:latin typeface="Arial" panose="020B0604020202020204" pitchFamily="34" charset="0"/>
                <a:cs typeface="Arial" panose="020B0604020202020204" pitchFamily="34" charset="0"/>
              </a:rPr>
              <a:t>goal</a:t>
            </a:r>
          </a:p>
        </p:txBody>
      </p:sp>
      <p:sp>
        <p:nvSpPr>
          <p:cNvPr id="4" name="Slide Number Placeholder 3"/>
          <p:cNvSpPr>
            <a:spLocks noGrp="1"/>
          </p:cNvSpPr>
          <p:nvPr>
            <p:ph type="sldNum" sz="quarter" idx="12"/>
          </p:nvPr>
        </p:nvSpPr>
        <p:spPr/>
        <p:txBody>
          <a:bodyPr/>
          <a:lstStyle/>
          <a:p>
            <a:fld id="{9059C5AB-3634-41A9-9858-056D7A0CC850}" type="slidenum">
              <a:rPr lang="en-US" smtClean="0"/>
              <a:t>4</a:t>
            </a:fld>
            <a:endParaRPr lang="en-US"/>
          </a:p>
        </p:txBody>
      </p:sp>
    </p:spTree>
    <p:extLst>
      <p:ext uri="{BB962C8B-B14F-4D97-AF65-F5344CB8AC3E}">
        <p14:creationId xmlns:p14="http://schemas.microsoft.com/office/powerpoint/2010/main" val="3624017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Arial" panose="020B0604020202020204" pitchFamily="34" charset="0"/>
                <a:cs typeface="Arial" panose="020B0604020202020204" pitchFamily="34" charset="0"/>
              </a:rPr>
              <a:t>Share graphics and data with the vendors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Since you looked into all of this before you decided to ask them to fix it, there is little point in hiding </a:t>
            </a:r>
            <a:r>
              <a:rPr lang="en-US" dirty="0" smtClean="0">
                <a:latin typeface="Arial" panose="020B0604020202020204" pitchFamily="34" charset="0"/>
                <a:cs typeface="Arial" panose="020B0604020202020204" pitchFamily="34" charset="0"/>
              </a:rPr>
              <a:t>it</a:t>
            </a:r>
          </a:p>
          <a:p>
            <a:r>
              <a:rPr lang="en-US" dirty="0" smtClean="0">
                <a:latin typeface="Arial" panose="020B0604020202020204" pitchFamily="34" charset="0"/>
                <a:cs typeface="Arial" panose="020B0604020202020204" pitchFamily="34" charset="0"/>
              </a:rPr>
              <a:t>Sometimes </a:t>
            </a:r>
            <a:r>
              <a:rPr lang="en-US" dirty="0">
                <a:latin typeface="Arial" panose="020B0604020202020204" pitchFamily="34" charset="0"/>
                <a:cs typeface="Arial" panose="020B0604020202020204" pitchFamily="34" charset="0"/>
              </a:rPr>
              <a:t>sharing makes you the vendor’s favorite </a:t>
            </a:r>
            <a:r>
              <a:rPr lang="en-US" dirty="0" smtClean="0">
                <a:latin typeface="Arial" panose="020B0604020202020204" pitchFamily="34" charset="0"/>
                <a:cs typeface="Arial" panose="020B0604020202020204" pitchFamily="34" charset="0"/>
              </a:rPr>
              <a:t>customer</a:t>
            </a:r>
          </a:p>
          <a:p>
            <a:pPr lvl="1"/>
            <a:r>
              <a:rPr lang="en-US" dirty="0" smtClean="0">
                <a:latin typeface="Arial" panose="020B0604020202020204" pitchFamily="34" charset="0"/>
                <a:cs typeface="Arial" panose="020B0604020202020204" pitchFamily="34" charset="0"/>
              </a:rPr>
              <a:t>getting </a:t>
            </a:r>
            <a:r>
              <a:rPr lang="en-US" dirty="0">
                <a:latin typeface="Arial" panose="020B0604020202020204" pitchFamily="34" charset="0"/>
                <a:cs typeface="Arial" panose="020B0604020202020204" pitchFamily="34" charset="0"/>
              </a:rPr>
              <a:t>your firm new releases and beta versions sooner, because they believe that you will be a partner, not just a complainer</a:t>
            </a:r>
          </a:p>
        </p:txBody>
      </p:sp>
      <p:sp>
        <p:nvSpPr>
          <p:cNvPr id="4" name="Slide Number Placeholder 3"/>
          <p:cNvSpPr>
            <a:spLocks noGrp="1"/>
          </p:cNvSpPr>
          <p:nvPr>
            <p:ph type="sldNum" sz="quarter" idx="12"/>
          </p:nvPr>
        </p:nvSpPr>
        <p:spPr/>
        <p:txBody>
          <a:bodyPr/>
          <a:lstStyle/>
          <a:p>
            <a:fld id="{9059C5AB-3634-41A9-9858-056D7A0CC850}" type="slidenum">
              <a:rPr lang="en-US" smtClean="0"/>
              <a:t>40</a:t>
            </a:fld>
            <a:endParaRPr lang="en-US"/>
          </a:p>
        </p:txBody>
      </p:sp>
    </p:spTree>
    <p:extLst>
      <p:ext uri="{BB962C8B-B14F-4D97-AF65-F5344CB8AC3E}">
        <p14:creationId xmlns:p14="http://schemas.microsoft.com/office/powerpoint/2010/main" val="3650019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Pick up a phone, do some 1 on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When you have a great calming “We can fix it!” phone </a:t>
            </a:r>
            <a:r>
              <a:rPr lang="en-US" dirty="0" smtClean="0">
                <a:latin typeface="Arial" panose="020B0604020202020204" pitchFamily="34" charset="0"/>
                <a:cs typeface="Arial" panose="020B0604020202020204" pitchFamily="34" charset="0"/>
              </a:rPr>
              <a:t>personality,</a:t>
            </a:r>
          </a:p>
          <a:p>
            <a:pPr lvl="1"/>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if you can train yourself to get one,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sometimes </a:t>
            </a:r>
            <a:r>
              <a:rPr lang="en-US" dirty="0">
                <a:latin typeface="Arial" panose="020B0604020202020204" pitchFamily="34" charset="0"/>
                <a:cs typeface="Arial" panose="020B0604020202020204" pitchFamily="34" charset="0"/>
              </a:rPr>
              <a:t>a phone call (often with a graph link in IM too) can be a lot faster way to get some (not all) folks moving </a:t>
            </a:r>
            <a:r>
              <a:rPr lang="en-US" dirty="0" smtClean="0">
                <a:latin typeface="Arial" panose="020B0604020202020204" pitchFamily="34" charset="0"/>
                <a:cs typeface="Arial" panose="020B0604020202020204" pitchFamily="34" charset="0"/>
              </a:rPr>
              <a:t>faster</a:t>
            </a:r>
          </a:p>
          <a:p>
            <a:r>
              <a:rPr lang="en-US" dirty="0" smtClean="0">
                <a:latin typeface="Arial" panose="020B0604020202020204" pitchFamily="34" charset="0"/>
                <a:cs typeface="Arial" panose="020B0604020202020204" pitchFamily="34" charset="0"/>
              </a:rPr>
              <a:t>Sometimes </a:t>
            </a:r>
            <a:r>
              <a:rPr lang="en-US" dirty="0">
                <a:latin typeface="Arial" panose="020B0604020202020204" pitchFamily="34" charset="0"/>
                <a:cs typeface="Arial" panose="020B0604020202020204" pitchFamily="34" charset="0"/>
              </a:rPr>
              <a:t>certain members of the CP team are better with some folks than others, so over time you will develop lists of phone, IM and mail preferences</a:t>
            </a:r>
          </a:p>
        </p:txBody>
      </p:sp>
      <p:sp>
        <p:nvSpPr>
          <p:cNvPr id="4" name="Slide Number Placeholder 3"/>
          <p:cNvSpPr>
            <a:spLocks noGrp="1"/>
          </p:cNvSpPr>
          <p:nvPr>
            <p:ph type="sldNum" sz="quarter" idx="12"/>
          </p:nvPr>
        </p:nvSpPr>
        <p:spPr/>
        <p:txBody>
          <a:bodyPr/>
          <a:lstStyle/>
          <a:p>
            <a:fld id="{9059C5AB-3634-41A9-9858-056D7A0CC850}" type="slidenum">
              <a:rPr lang="en-US" smtClean="0"/>
              <a:t>41</a:t>
            </a:fld>
            <a:endParaRPr lang="en-US"/>
          </a:p>
        </p:txBody>
      </p:sp>
    </p:spTree>
    <p:extLst>
      <p:ext uri="{BB962C8B-B14F-4D97-AF65-F5344CB8AC3E}">
        <p14:creationId xmlns:p14="http://schemas.microsoft.com/office/powerpoint/2010/main" val="2102003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prstClr val="black"/>
                </a:solidFill>
                <a:latin typeface="Arial" panose="020B0604020202020204" pitchFamily="34" charset="0"/>
                <a:cs typeface="Arial" panose="020B0604020202020204" pitchFamily="34" charset="0"/>
              </a:rPr>
              <a:t>Pick up a phone, do some 1 on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Some folks get really steamed if their application is shown to be busted on an e-mail to a lot of </a:t>
            </a:r>
            <a:r>
              <a:rPr lang="en-US" dirty="0" smtClean="0">
                <a:latin typeface="Arial" panose="020B0604020202020204" pitchFamily="34" charset="0"/>
                <a:cs typeface="Arial" panose="020B0604020202020204" pitchFamily="34" charset="0"/>
              </a:rPr>
              <a:t>people</a:t>
            </a:r>
          </a:p>
          <a:p>
            <a:pPr lvl="1"/>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people often react quite well to a quick call or IM to notify “just them” of an issue, and they take it from </a:t>
            </a:r>
            <a:r>
              <a:rPr lang="en-US" dirty="0" smtClean="0">
                <a:latin typeface="Arial" panose="020B0604020202020204" pitchFamily="34" charset="0"/>
                <a:cs typeface="Arial" panose="020B0604020202020204" pitchFamily="34" charset="0"/>
              </a:rPr>
              <a:t>there</a:t>
            </a:r>
          </a:p>
          <a:p>
            <a:r>
              <a:rPr lang="en-US" dirty="0" smtClean="0">
                <a:latin typeface="Arial" panose="020B0604020202020204" pitchFamily="34" charset="0"/>
                <a:cs typeface="Arial" panose="020B0604020202020204" pitchFamily="34" charset="0"/>
              </a:rPr>
              <a:t>Remember</a:t>
            </a:r>
            <a:r>
              <a:rPr lang="en-US" dirty="0">
                <a:latin typeface="Arial" panose="020B0604020202020204" pitchFamily="34" charset="0"/>
                <a:cs typeface="Arial" panose="020B0604020202020204" pitchFamily="34" charset="0"/>
              </a:rPr>
              <a:t>, what matters are resolutions for the end users, not some precisely repeated process that airs everyone’s dirty </a:t>
            </a:r>
            <a:r>
              <a:rPr lang="en-US" dirty="0" smtClean="0">
                <a:latin typeface="Arial" panose="020B0604020202020204" pitchFamily="34" charset="0"/>
                <a:cs typeface="Arial" panose="020B0604020202020204" pitchFamily="34" charset="0"/>
              </a:rPr>
              <a:t>laundry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42</a:t>
            </a:fld>
            <a:endParaRPr lang="en-US"/>
          </a:p>
        </p:txBody>
      </p:sp>
    </p:spTree>
    <p:extLst>
      <p:ext uri="{BB962C8B-B14F-4D97-AF65-F5344CB8AC3E}">
        <p14:creationId xmlns:p14="http://schemas.microsoft.com/office/powerpoint/2010/main" val="512942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Arial" panose="020B0604020202020204" pitchFamily="34" charset="0"/>
                <a:cs typeface="Arial" panose="020B0604020202020204" pitchFamily="34" charset="0"/>
              </a:rPr>
              <a:t>The </a:t>
            </a:r>
            <a:r>
              <a:rPr lang="en-US" sz="5400" b="1" dirty="0">
                <a:latin typeface="Arial" panose="020B0604020202020204" pitchFamily="34" charset="0"/>
                <a:cs typeface="Arial" panose="020B0604020202020204" pitchFamily="34" charset="0"/>
              </a:rPr>
              <a:t>‘big late project’</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 great example of a good place to keep things more private is when you are asked to help a ‘big late </a:t>
            </a:r>
            <a:r>
              <a:rPr lang="en-US" dirty="0" smtClean="0">
                <a:latin typeface="Arial" panose="020B0604020202020204" pitchFamily="34" charset="0"/>
                <a:cs typeface="Arial" panose="020B0604020202020204" pitchFamily="34" charset="0"/>
              </a:rPr>
              <a:t>project”</a:t>
            </a:r>
          </a:p>
          <a:p>
            <a:pPr lvl="1"/>
            <a:r>
              <a:rPr lang="en-US" dirty="0" smtClean="0">
                <a:latin typeface="Arial" panose="020B0604020202020204" pitchFamily="34" charset="0"/>
                <a:cs typeface="Arial" panose="020B0604020202020204" pitchFamily="34" charset="0"/>
              </a:rPr>
              <a:t>Typically</a:t>
            </a:r>
            <a:r>
              <a:rPr lang="en-US" dirty="0">
                <a:latin typeface="Arial" panose="020B0604020202020204" pitchFamily="34" charset="0"/>
                <a:cs typeface="Arial" panose="020B0604020202020204" pitchFamily="34" charset="0"/>
              </a:rPr>
              <a:t>, the techies will be exhausted, and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project manager (hereafter PM) will want you to </a:t>
            </a:r>
            <a:r>
              <a:rPr lang="en-US" dirty="0" smtClean="0">
                <a:latin typeface="Arial" panose="020B0604020202020204" pitchFamily="34" charset="0"/>
                <a:cs typeface="Arial" panose="020B0604020202020204" pitchFamily="34" charset="0"/>
              </a:rPr>
              <a:t>help</a:t>
            </a:r>
          </a:p>
          <a:p>
            <a:pPr lvl="2"/>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will also already be somewhat guarded </a:t>
            </a:r>
            <a:r>
              <a:rPr lang="en-US" dirty="0" smtClean="0">
                <a:latin typeface="Arial" panose="020B0604020202020204" pitchFamily="34" charset="0"/>
                <a:cs typeface="Arial" panose="020B0604020202020204" pitchFamily="34" charset="0"/>
              </a:rPr>
              <a:t>and be </a:t>
            </a:r>
            <a:r>
              <a:rPr lang="en-US" dirty="0">
                <a:latin typeface="Arial" panose="020B0604020202020204" pitchFamily="34" charset="0"/>
                <a:cs typeface="Arial" panose="020B0604020202020204" pitchFamily="34" charset="0"/>
              </a:rPr>
              <a:t>keenly aware that there are ‘performance issues’ with the project</a:t>
            </a:r>
          </a:p>
        </p:txBody>
      </p:sp>
      <p:sp>
        <p:nvSpPr>
          <p:cNvPr id="4" name="Slide Number Placeholder 3"/>
          <p:cNvSpPr>
            <a:spLocks noGrp="1"/>
          </p:cNvSpPr>
          <p:nvPr>
            <p:ph type="sldNum" sz="quarter" idx="12"/>
          </p:nvPr>
        </p:nvSpPr>
        <p:spPr/>
        <p:txBody>
          <a:bodyPr/>
          <a:lstStyle/>
          <a:p>
            <a:fld id="{9059C5AB-3634-41A9-9858-056D7A0CC850}" type="slidenum">
              <a:rPr lang="en-US" smtClean="0"/>
              <a:t>43</a:t>
            </a:fld>
            <a:endParaRPr lang="en-US"/>
          </a:p>
        </p:txBody>
      </p:sp>
    </p:spTree>
    <p:extLst>
      <p:ext uri="{BB962C8B-B14F-4D97-AF65-F5344CB8AC3E}">
        <p14:creationId xmlns:p14="http://schemas.microsoft.com/office/powerpoint/2010/main" val="547191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panose="020B0604020202020204" pitchFamily="34" charset="0"/>
                <a:cs typeface="Arial" panose="020B0604020202020204" pitchFamily="34" charset="0"/>
              </a:rPr>
              <a:t>The ‘big late project’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While your gut instinct may be to surface </a:t>
            </a:r>
            <a:r>
              <a:rPr lang="en-US" dirty="0" smtClean="0">
                <a:latin typeface="Arial" panose="020B0604020202020204" pitchFamily="34" charset="0"/>
                <a:cs typeface="Arial" panose="020B0604020202020204" pitchFamily="34" charset="0"/>
              </a:rPr>
              <a:t>problems,</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PM may react quite negatively to making the list </a:t>
            </a:r>
            <a:r>
              <a:rPr lang="en-US" dirty="0" smtClean="0">
                <a:latin typeface="Arial" panose="020B0604020202020204" pitchFamily="34" charset="0"/>
                <a:cs typeface="Arial" panose="020B0604020202020204" pitchFamily="34" charset="0"/>
              </a:rPr>
              <a:t>public.</a:t>
            </a:r>
          </a:p>
          <a:p>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f </a:t>
            </a:r>
            <a:r>
              <a:rPr lang="en-US" dirty="0">
                <a:latin typeface="Arial" panose="020B0604020202020204" pitchFamily="34" charset="0"/>
                <a:cs typeface="Arial" panose="020B0604020202020204" pitchFamily="34" charset="0"/>
              </a:rPr>
              <a:t>our goal is to use our information in a way that does the most good for the </a:t>
            </a:r>
            <a:r>
              <a:rPr lang="en-US" dirty="0" smtClean="0">
                <a:latin typeface="Arial" panose="020B0604020202020204" pitchFamily="34" charset="0"/>
                <a:cs typeface="Arial" panose="020B0604020202020204" pitchFamily="34" charset="0"/>
              </a:rPr>
              <a:t>organization,</a:t>
            </a:r>
          </a:p>
          <a:p>
            <a:pPr lvl="1"/>
            <a:r>
              <a:rPr lang="en-US" dirty="0" smtClean="0">
                <a:latin typeface="Arial" panose="020B0604020202020204" pitchFamily="34" charset="0"/>
                <a:cs typeface="Arial" panose="020B0604020202020204" pitchFamily="34" charset="0"/>
              </a:rPr>
              <a:t>often </a:t>
            </a:r>
            <a:r>
              <a:rPr lang="en-US" dirty="0">
                <a:latin typeface="Arial" panose="020B0604020202020204" pitchFamily="34" charset="0"/>
                <a:cs typeface="Arial" panose="020B0604020202020204" pitchFamily="34" charset="0"/>
              </a:rPr>
              <a:t>the best way to deal with these political situations is to do great research, find issues and </a:t>
            </a:r>
            <a:r>
              <a:rPr lang="en-US" dirty="0" smtClean="0">
                <a:latin typeface="Arial" panose="020B0604020202020204" pitchFamily="34" charset="0"/>
                <a:cs typeface="Arial" panose="020B0604020202020204" pitchFamily="34" charset="0"/>
              </a:rPr>
              <a:t>answers,</a:t>
            </a:r>
          </a:p>
          <a:p>
            <a:pPr lvl="1"/>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then be sure to </a:t>
            </a:r>
            <a:r>
              <a:rPr lang="en-US" u="sng" dirty="0">
                <a:latin typeface="Arial" panose="020B0604020202020204" pitchFamily="34" charset="0"/>
                <a:cs typeface="Arial" panose="020B0604020202020204" pitchFamily="34" charset="0"/>
              </a:rPr>
              <a:t>tell only the PM and technical leads of the project</a:t>
            </a:r>
          </a:p>
        </p:txBody>
      </p:sp>
      <p:sp>
        <p:nvSpPr>
          <p:cNvPr id="4" name="Slide Number Placeholder 3"/>
          <p:cNvSpPr>
            <a:spLocks noGrp="1"/>
          </p:cNvSpPr>
          <p:nvPr>
            <p:ph type="sldNum" sz="quarter" idx="12"/>
          </p:nvPr>
        </p:nvSpPr>
        <p:spPr/>
        <p:txBody>
          <a:bodyPr/>
          <a:lstStyle/>
          <a:p>
            <a:fld id="{9059C5AB-3634-41A9-9858-056D7A0CC850}" type="slidenum">
              <a:rPr lang="en-US" smtClean="0"/>
              <a:t>44</a:t>
            </a:fld>
            <a:endParaRPr lang="en-US"/>
          </a:p>
        </p:txBody>
      </p:sp>
    </p:spTree>
    <p:extLst>
      <p:ext uri="{BB962C8B-B14F-4D97-AF65-F5344CB8AC3E}">
        <p14:creationId xmlns:p14="http://schemas.microsoft.com/office/powerpoint/2010/main" val="980154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panose="020B0604020202020204" pitchFamily="34" charset="0"/>
                <a:cs typeface="Arial" panose="020B0604020202020204" pitchFamily="34" charset="0"/>
              </a:rPr>
              <a:t>The ‘big late project’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Indeed, I was asked to investigate a large (and late) product roll out effort recently </a:t>
            </a:r>
            <a:r>
              <a:rPr lang="en-US" dirty="0" smtClean="0">
                <a:latin typeface="Arial" panose="020B0604020202020204" pitchFamily="34" charset="0"/>
                <a:cs typeface="Arial" panose="020B0604020202020204" pitchFamily="34" charset="0"/>
              </a:rPr>
              <a:t>and</a:t>
            </a:r>
          </a:p>
          <a:p>
            <a:pPr lvl="1"/>
            <a:r>
              <a:rPr lang="en-US" dirty="0" smtClean="0">
                <a:latin typeface="Arial" panose="020B0604020202020204" pitchFamily="34" charset="0"/>
                <a:cs typeface="Arial" panose="020B0604020202020204" pitchFamily="34" charset="0"/>
              </a:rPr>
              <a:t>after </a:t>
            </a:r>
            <a:r>
              <a:rPr lang="en-US" dirty="0">
                <a:latin typeface="Arial" panose="020B0604020202020204" pitchFamily="34" charset="0"/>
                <a:cs typeface="Arial" panose="020B0604020202020204" pitchFamily="34" charset="0"/>
              </a:rPr>
              <a:t>outlining the major issues that I had found so far in the first </a:t>
            </a:r>
            <a:r>
              <a:rPr lang="en-US" dirty="0" smtClean="0">
                <a:latin typeface="Arial" panose="020B0604020202020204" pitchFamily="34" charset="0"/>
                <a:cs typeface="Arial" panose="020B0604020202020204" pitchFamily="34" charset="0"/>
              </a:rPr>
              <a:t>meeting,</a:t>
            </a: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PM did not ask first for how to fix them, but </a:t>
            </a:r>
            <a:r>
              <a:rPr lang="en-US" dirty="0" smtClean="0">
                <a:latin typeface="Arial" panose="020B0604020202020204" pitchFamily="34" charset="0"/>
                <a:cs typeface="Arial" panose="020B0604020202020204" pitchFamily="34" charset="0"/>
              </a:rPr>
              <a:t>rather</a:t>
            </a:r>
          </a:p>
          <a:p>
            <a:pPr lvl="2"/>
            <a:r>
              <a:rPr lang="en-US" dirty="0" smtClean="0">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Who </a:t>
            </a:r>
            <a:r>
              <a:rPr lang="en-US" sz="2600" dirty="0">
                <a:latin typeface="Arial" panose="020B0604020202020204" pitchFamily="34" charset="0"/>
                <a:cs typeface="Arial" panose="020B0604020202020204" pitchFamily="34" charset="0"/>
              </a:rPr>
              <a:t>was I going to tell?” </a:t>
            </a:r>
          </a:p>
          <a:p>
            <a:pPr lvl="1"/>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I said that I intended to do accurate </a:t>
            </a:r>
            <a:r>
              <a:rPr lang="en-US" dirty="0" smtClean="0">
                <a:latin typeface="Arial" panose="020B0604020202020204" pitchFamily="34" charset="0"/>
                <a:cs typeface="Arial" panose="020B0604020202020204" pitchFamily="34" charset="0"/>
              </a:rPr>
              <a:t>research,</a:t>
            </a:r>
          </a:p>
          <a:p>
            <a:pPr lvl="2"/>
            <a:r>
              <a:rPr lang="en-US" sz="2600" dirty="0" smtClean="0">
                <a:latin typeface="Arial" panose="020B0604020202020204" pitchFamily="34" charset="0"/>
                <a:cs typeface="Arial" panose="020B0604020202020204" pitchFamily="34" charset="0"/>
              </a:rPr>
              <a:t>surface </a:t>
            </a:r>
            <a:r>
              <a:rPr lang="en-US" sz="2600" dirty="0">
                <a:latin typeface="Arial" panose="020B0604020202020204" pitchFamily="34" charset="0"/>
                <a:cs typeface="Arial" panose="020B0604020202020204" pitchFamily="34" charset="0"/>
              </a:rPr>
              <a:t>all issues, and </a:t>
            </a:r>
            <a:endParaRPr lang="en-US" sz="2600" dirty="0" smtClean="0">
              <a:latin typeface="Arial" panose="020B0604020202020204" pitchFamily="34" charset="0"/>
              <a:cs typeface="Arial" panose="020B0604020202020204" pitchFamily="34" charset="0"/>
            </a:endParaRPr>
          </a:p>
          <a:p>
            <a:pPr lvl="2"/>
            <a:r>
              <a:rPr lang="en-US" sz="2600" dirty="0" smtClean="0">
                <a:latin typeface="Arial" panose="020B0604020202020204" pitchFamily="34" charset="0"/>
                <a:cs typeface="Arial" panose="020B0604020202020204" pitchFamily="34" charset="0"/>
              </a:rPr>
              <a:t>only </a:t>
            </a:r>
            <a:r>
              <a:rPr lang="en-US" sz="2600" dirty="0">
                <a:latin typeface="Arial" panose="020B0604020202020204" pitchFamily="34" charset="0"/>
                <a:cs typeface="Arial" panose="020B0604020202020204" pitchFamily="34" charset="0"/>
              </a:rPr>
              <a:t>tell the technical lead and the </a:t>
            </a:r>
            <a:r>
              <a:rPr lang="en-US" sz="2600" dirty="0" smtClean="0">
                <a:latin typeface="Arial" panose="020B0604020202020204" pitchFamily="34" charset="0"/>
                <a:cs typeface="Arial" panose="020B0604020202020204" pitchFamily="34" charset="0"/>
              </a:rPr>
              <a:t>PM,</a:t>
            </a:r>
          </a:p>
          <a:p>
            <a:pPr lvl="2"/>
            <a:r>
              <a:rPr lang="en-US" sz="2600" dirty="0" smtClean="0">
                <a:latin typeface="Arial" panose="020B0604020202020204" pitchFamily="34" charset="0"/>
                <a:cs typeface="Arial" panose="020B0604020202020204" pitchFamily="34" charset="0"/>
              </a:rPr>
              <a:t>and </a:t>
            </a:r>
            <a:r>
              <a:rPr lang="en-US" sz="2600" dirty="0">
                <a:latin typeface="Arial" panose="020B0604020202020204" pitchFamily="34" charset="0"/>
                <a:cs typeface="Arial" panose="020B0604020202020204" pitchFamily="34" charset="0"/>
              </a:rPr>
              <a:t>they can chose to tell who they wanted, things calmed down markedly. </a:t>
            </a:r>
          </a:p>
        </p:txBody>
      </p:sp>
      <p:sp>
        <p:nvSpPr>
          <p:cNvPr id="4" name="Slide Number Placeholder 3"/>
          <p:cNvSpPr>
            <a:spLocks noGrp="1"/>
          </p:cNvSpPr>
          <p:nvPr>
            <p:ph type="sldNum" sz="quarter" idx="12"/>
          </p:nvPr>
        </p:nvSpPr>
        <p:spPr/>
        <p:txBody>
          <a:bodyPr/>
          <a:lstStyle/>
          <a:p>
            <a:fld id="{9059C5AB-3634-41A9-9858-056D7A0CC850}" type="slidenum">
              <a:rPr lang="en-US" smtClean="0"/>
              <a:t>45</a:t>
            </a:fld>
            <a:endParaRPr lang="en-US"/>
          </a:p>
        </p:txBody>
      </p:sp>
    </p:spTree>
    <p:extLst>
      <p:ext uri="{BB962C8B-B14F-4D97-AF65-F5344CB8AC3E}">
        <p14:creationId xmlns:p14="http://schemas.microsoft.com/office/powerpoint/2010/main" val="2449101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panose="020B0604020202020204" pitchFamily="34" charset="0"/>
                <a:cs typeface="Arial" panose="020B0604020202020204" pitchFamily="34" charset="0"/>
              </a:rPr>
              <a:t>The ‘big late project’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They reacted much better to a “keep it in the family” policy, </a:t>
            </a:r>
            <a:r>
              <a:rPr lang="en-US" dirty="0" smtClean="0">
                <a:latin typeface="Arial" panose="020B0604020202020204" pitchFamily="34" charset="0"/>
                <a:cs typeface="Arial" panose="020B0604020202020204" pitchFamily="34" charset="0"/>
              </a:rPr>
              <a:t>and</a:t>
            </a:r>
          </a:p>
          <a:p>
            <a:pPr lvl="1"/>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our goals are to focus folks on making changes that help the users </a:t>
            </a:r>
            <a:r>
              <a:rPr lang="en-US" dirty="0" smtClean="0">
                <a:latin typeface="Arial" panose="020B0604020202020204" pitchFamily="34" charset="0"/>
                <a:cs typeface="Arial" panose="020B0604020202020204" pitchFamily="34" charset="0"/>
              </a:rPr>
              <a:t>quickest,</a:t>
            </a:r>
          </a:p>
          <a:p>
            <a:pPr lvl="2"/>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time lost to worry and politics is </a:t>
            </a:r>
            <a:r>
              <a:rPr lang="en-US" dirty="0" smtClean="0">
                <a:latin typeface="Arial" panose="020B0604020202020204" pitchFamily="34" charset="0"/>
                <a:cs typeface="Arial" panose="020B0604020202020204" pitchFamily="34" charset="0"/>
              </a:rPr>
              <a:t>wasted</a:t>
            </a:r>
          </a:p>
          <a:p>
            <a:r>
              <a:rPr lang="en-US" dirty="0" smtClean="0">
                <a:latin typeface="Arial" panose="020B0604020202020204" pitchFamily="34" charset="0"/>
                <a:cs typeface="Arial" panose="020B0604020202020204" pitchFamily="34" charset="0"/>
              </a:rPr>
              <a:t>Our </a:t>
            </a:r>
            <a:r>
              <a:rPr lang="en-US" dirty="0">
                <a:latin typeface="Arial" panose="020B0604020202020204" pitchFamily="34" charset="0"/>
                <a:cs typeface="Arial" panose="020B0604020202020204" pitchFamily="34" charset="0"/>
              </a:rPr>
              <a:t>job is to find technical solutions, and let the PMs concern themselves about the “Political Messages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46</a:t>
            </a:fld>
            <a:endParaRPr lang="en-US"/>
          </a:p>
        </p:txBody>
      </p:sp>
    </p:spTree>
    <p:extLst>
      <p:ext uri="{BB962C8B-B14F-4D97-AF65-F5344CB8AC3E}">
        <p14:creationId xmlns:p14="http://schemas.microsoft.com/office/powerpoint/2010/main" val="2396065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The powers of position and the powers of persuasion</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As your early career progresses and your CP skills kept saving or making firms tens of millions of </a:t>
            </a:r>
            <a:r>
              <a:rPr lang="en-US" dirty="0" smtClean="0">
                <a:latin typeface="Arial" panose="020B0604020202020204" pitchFamily="34" charset="0"/>
                <a:cs typeface="Arial" panose="020B0604020202020204" pitchFamily="34" charset="0"/>
              </a:rPr>
              <a:t>dollars,</a:t>
            </a:r>
          </a:p>
          <a:p>
            <a:pPr lvl="1"/>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keep trying to find ways to pay you more, to keep you </a:t>
            </a:r>
            <a:r>
              <a:rPr lang="en-US" dirty="0" smtClean="0">
                <a:latin typeface="Arial" panose="020B0604020202020204" pitchFamily="34" charset="0"/>
                <a:cs typeface="Arial" panose="020B0604020202020204" pitchFamily="34" charset="0"/>
              </a:rPr>
              <a:t>around</a:t>
            </a:r>
          </a:p>
          <a:p>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some point someone will promote you to management, and then you can build these CP skills in others and multiply the effectiveness of your </a:t>
            </a:r>
            <a:r>
              <a:rPr lang="en-US" dirty="0" smtClean="0">
                <a:latin typeface="Arial" panose="020B0604020202020204" pitchFamily="34" charset="0"/>
                <a:cs typeface="Arial" panose="020B0604020202020204" pitchFamily="34" charset="0"/>
              </a:rPr>
              <a:t>efforts</a:t>
            </a:r>
          </a:p>
          <a:p>
            <a:pPr lvl="1"/>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you get high enough in the management hierarchy, say director, you can often just compel folks to fix stuff not just because you believe it to be broken, but because they work for you</a:t>
            </a:r>
          </a:p>
        </p:txBody>
      </p:sp>
      <p:sp>
        <p:nvSpPr>
          <p:cNvPr id="4" name="Slide Number Placeholder 3"/>
          <p:cNvSpPr>
            <a:spLocks noGrp="1"/>
          </p:cNvSpPr>
          <p:nvPr>
            <p:ph type="sldNum" sz="quarter" idx="12"/>
          </p:nvPr>
        </p:nvSpPr>
        <p:spPr/>
        <p:txBody>
          <a:bodyPr/>
          <a:lstStyle/>
          <a:p>
            <a:fld id="{9059C5AB-3634-41A9-9858-056D7A0CC850}" type="slidenum">
              <a:rPr lang="en-US" smtClean="0"/>
              <a:t>47</a:t>
            </a:fld>
            <a:endParaRPr lang="en-US"/>
          </a:p>
        </p:txBody>
      </p:sp>
    </p:spTree>
    <p:extLst>
      <p:ext uri="{BB962C8B-B14F-4D97-AF65-F5344CB8AC3E}">
        <p14:creationId xmlns:p14="http://schemas.microsoft.com/office/powerpoint/2010/main" val="2142162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The powers of position and the powers of persuasion</a:t>
            </a:r>
          </a:p>
        </p:txBody>
      </p:sp>
      <p:sp>
        <p:nvSpPr>
          <p:cNvPr id="3" name="Content Placeholder 2"/>
          <p:cNvSpPr>
            <a:spLocks noGrp="1"/>
          </p:cNvSpPr>
          <p:nvPr>
            <p:ph idx="1"/>
          </p:nvPr>
        </p:nvSpPr>
        <p:spPr/>
        <p:txBody>
          <a:bodyPr>
            <a:noAutofit/>
          </a:bodyPr>
          <a:lstStyle/>
          <a:p>
            <a:r>
              <a:rPr lang="en-US" sz="2400" dirty="0">
                <a:latin typeface="Arial" panose="020B0604020202020204" pitchFamily="34" charset="0"/>
                <a:cs typeface="Arial" panose="020B0604020202020204" pitchFamily="34" charset="0"/>
              </a:rPr>
              <a:t>After several years of that, trust me, you can get “set in your ways</a:t>
            </a:r>
            <a:r>
              <a:rPr lang="en-US" sz="2400" dirty="0" smtClean="0">
                <a:latin typeface="Arial" panose="020B0604020202020204" pitchFamily="34" charset="0"/>
                <a:cs typeface="Arial" panose="020B0604020202020204" pitchFamily="34" charset="0"/>
              </a:rPr>
              <a:t>”,</a:t>
            </a:r>
          </a:p>
          <a:p>
            <a:pPr lvl="1"/>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then when business conditions change and you find yourself in a non-managerial role in a new firm </a:t>
            </a:r>
            <a:r>
              <a:rPr lang="en-US" sz="2000" dirty="0" smtClean="0">
                <a:latin typeface="Arial" panose="020B0604020202020204" pitchFamily="34" charset="0"/>
                <a:cs typeface="Arial" panose="020B0604020202020204" pitchFamily="34" charset="0"/>
              </a:rPr>
              <a:t>again,</a:t>
            </a:r>
          </a:p>
          <a:p>
            <a:pPr lvl="2"/>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can be very surprising to see that folks aren’t just running off and making changes when you merely mention </a:t>
            </a:r>
            <a:r>
              <a:rPr lang="en-US" sz="1800" dirty="0" smtClean="0">
                <a:latin typeface="Arial" panose="020B0604020202020204" pitchFamily="34" charset="0"/>
                <a:cs typeface="Arial" panose="020B0604020202020204" pitchFamily="34" charset="0"/>
              </a:rPr>
              <a:t>them</a:t>
            </a:r>
          </a:p>
          <a:p>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that point, (or perhaps before, after you have read this paper) you realize that the real game is to influence the organization to change for the </a:t>
            </a:r>
            <a:r>
              <a:rPr lang="en-US" sz="2400" dirty="0" smtClean="0">
                <a:latin typeface="Arial" panose="020B0604020202020204" pitchFamily="34" charset="0"/>
                <a:cs typeface="Arial" panose="020B0604020202020204" pitchFamily="34" charset="0"/>
              </a:rPr>
              <a:t>better,</a:t>
            </a:r>
          </a:p>
          <a:p>
            <a:pPr lvl="1"/>
            <a:r>
              <a:rPr lang="en-US" sz="2000" dirty="0" smtClean="0">
                <a:latin typeface="Arial" panose="020B0604020202020204" pitchFamily="34" charset="0"/>
                <a:cs typeface="Arial" panose="020B0604020202020204" pitchFamily="34" charset="0"/>
              </a:rPr>
              <a:t>and then </a:t>
            </a:r>
            <a:r>
              <a:rPr lang="en-US" sz="2000" dirty="0">
                <a:latin typeface="Arial" panose="020B0604020202020204" pitchFamily="34" charset="0"/>
                <a:cs typeface="Arial" panose="020B0604020202020204" pitchFamily="34" charset="0"/>
              </a:rPr>
              <a:t>the tools and techniques that you use to persuade folks become much more important to your </a:t>
            </a:r>
            <a:r>
              <a:rPr lang="en-US" sz="2000" dirty="0" smtClean="0">
                <a:latin typeface="Arial" panose="020B0604020202020204" pitchFamily="34" charset="0"/>
                <a:cs typeface="Arial" panose="020B0604020202020204" pitchFamily="34" charset="0"/>
              </a:rPr>
              <a:t>success</a:t>
            </a:r>
          </a:p>
          <a:p>
            <a:r>
              <a:rPr lang="en-US" sz="2400" dirty="0"/>
              <a:t>So, compel folks quickly and politely when you can, but use the other hints too!</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48</a:t>
            </a:fld>
            <a:endParaRPr lang="en-US"/>
          </a:p>
        </p:txBody>
      </p:sp>
    </p:spTree>
    <p:extLst>
      <p:ext uri="{BB962C8B-B14F-4D97-AF65-F5344CB8AC3E}">
        <p14:creationId xmlns:p14="http://schemas.microsoft.com/office/powerpoint/2010/main" val="3875194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Full </a:t>
            </a:r>
            <a:r>
              <a:rPr lang="en-US" sz="3600" b="1" dirty="0">
                <a:latin typeface="Arial" panose="020B0604020202020204" pitchFamily="34" charset="0"/>
                <a:cs typeface="Arial" panose="020B0604020202020204" pitchFamily="34" charset="0"/>
              </a:rPr>
              <a:t>is bad</a:t>
            </a:r>
          </a:p>
        </p:txBody>
      </p:sp>
      <p:sp>
        <p:nvSpPr>
          <p:cNvPr id="4" name="Content Placeholder 3"/>
          <p:cNvSpPr>
            <a:spLocks noGrp="1"/>
          </p:cNvSpPr>
          <p:nvPr>
            <p:ph sz="half"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Most folks seek consistency in reporting, and even make some up when it isn’t </a:t>
            </a:r>
            <a:r>
              <a:rPr lang="en-US" dirty="0" smtClean="0">
                <a:latin typeface="Arial" panose="020B0604020202020204" pitchFamily="34" charset="0"/>
                <a:cs typeface="Arial" panose="020B0604020202020204" pitchFamily="34" charset="0"/>
              </a:rPr>
              <a:t>there</a:t>
            </a:r>
          </a:p>
          <a:p>
            <a:r>
              <a:rPr lang="en-US" dirty="0" smtClean="0">
                <a:latin typeface="Arial" panose="020B0604020202020204" pitchFamily="34" charset="0"/>
                <a:cs typeface="Arial" panose="020B0604020202020204" pitchFamily="34" charset="0"/>
              </a:rPr>
              <a:t>Let’s </a:t>
            </a:r>
            <a:r>
              <a:rPr lang="en-US" dirty="0">
                <a:latin typeface="Arial" panose="020B0604020202020204" pitchFamily="34" charset="0"/>
                <a:cs typeface="Arial" panose="020B0604020202020204" pitchFamily="34" charset="0"/>
              </a:rPr>
              <a:t>use some examples to prove the </a:t>
            </a:r>
            <a:r>
              <a:rPr lang="en-US" dirty="0" smtClean="0">
                <a:latin typeface="Arial" panose="020B0604020202020204" pitchFamily="34" charset="0"/>
                <a:cs typeface="Arial" panose="020B0604020202020204" pitchFamily="34" charset="0"/>
              </a:rPr>
              <a:t>point</a:t>
            </a:r>
          </a:p>
          <a:p>
            <a:pPr lvl="1"/>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 showed the following CPU usage graph to the average project </a:t>
            </a:r>
            <a:r>
              <a:rPr lang="en-US" dirty="0" smtClean="0">
                <a:latin typeface="Arial" panose="020B0604020202020204" pitchFamily="34" charset="0"/>
                <a:cs typeface="Arial" panose="020B0604020202020204" pitchFamily="34" charset="0"/>
              </a:rPr>
              <a:t>leader</a:t>
            </a:r>
          </a:p>
        </p:txBody>
      </p:sp>
      <p:sp>
        <p:nvSpPr>
          <p:cNvPr id="5" name="Content Placeholder 4"/>
          <p:cNvSpPr>
            <a:spLocks noGrp="1"/>
          </p:cNvSpPr>
          <p:nvPr>
            <p:ph sz="half" idx="2"/>
          </p:nvPr>
        </p:nvSpPr>
        <p:spPr/>
        <p:txBody>
          <a:bodyPr>
            <a:normAutofit fontScale="92500" lnSpcReduction="10000"/>
          </a:bodyPr>
          <a:lstStyle/>
          <a:p>
            <a:pPr lvl="1"/>
            <a:r>
              <a:rPr lang="en-US" dirty="0">
                <a:solidFill>
                  <a:prstClr val="black"/>
                </a:solidFill>
                <a:latin typeface="Arial" panose="020B0604020202020204" pitchFamily="34" charset="0"/>
                <a:cs typeface="Arial" panose="020B0604020202020204" pitchFamily="34" charset="0"/>
              </a:rPr>
              <a:t>whose stable and minimally growing application has been stably running for months, they likely would not register a CPU capacity concern</a:t>
            </a:r>
          </a:p>
          <a:p>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689" y="3810000"/>
            <a:ext cx="397505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49</a:t>
            </a:fld>
            <a:endParaRPr lang="en-US"/>
          </a:p>
        </p:txBody>
      </p:sp>
    </p:spTree>
    <p:extLst>
      <p:ext uri="{BB962C8B-B14F-4D97-AF65-F5344CB8AC3E}">
        <p14:creationId xmlns:p14="http://schemas.microsoft.com/office/powerpoint/2010/main" val="425937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Introduction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1"/>
            <a:r>
              <a:rPr lang="en-US" dirty="0" smtClean="0">
                <a:latin typeface="Arial" panose="020B0604020202020204" pitchFamily="34" charset="0"/>
                <a:cs typeface="Arial" panose="020B0604020202020204" pitchFamily="34" charset="0"/>
              </a:rPr>
              <a:t>Over time and with some great guidance, </a:t>
            </a:r>
          </a:p>
          <a:p>
            <a:pPr lvl="2"/>
            <a:r>
              <a:rPr lang="en-US" dirty="0" smtClean="0">
                <a:latin typeface="Arial" panose="020B0604020202020204" pitchFamily="34" charset="0"/>
                <a:cs typeface="Arial" panose="020B0604020202020204" pitchFamily="34" charset="0"/>
              </a:rPr>
              <a:t>I have redefined my goals,</a:t>
            </a:r>
          </a:p>
          <a:p>
            <a:pPr lvl="3"/>
            <a:r>
              <a:rPr lang="en-US" dirty="0" smtClean="0">
                <a:latin typeface="Arial" panose="020B0604020202020204" pitchFamily="34" charset="0"/>
                <a:cs typeface="Arial" panose="020B0604020202020204" pitchFamily="34" charset="0"/>
              </a:rPr>
              <a:t>not just to notice all issues, </a:t>
            </a:r>
          </a:p>
          <a:p>
            <a:pPr lvl="3"/>
            <a:r>
              <a:rPr lang="en-US" dirty="0" smtClean="0">
                <a:latin typeface="Arial" panose="020B0604020202020204" pitchFamily="34" charset="0"/>
                <a:cs typeface="Arial" panose="020B0604020202020204" pitchFamily="34" charset="0"/>
              </a:rPr>
              <a:t>but to rate myself instead on just how many  that I can get folks to fix,</a:t>
            </a:r>
          </a:p>
          <a:p>
            <a:pPr lvl="4"/>
            <a:r>
              <a:rPr lang="en-US" dirty="0" smtClean="0">
                <a:latin typeface="Arial" panose="020B0604020202020204" pitchFamily="34" charset="0"/>
                <a:cs typeface="Arial" panose="020B0604020202020204" pitchFamily="34" charset="0"/>
              </a:rPr>
              <a:t>which as it turns out is actually a lot more  rewarding for me and my firm’s shareholders</a:t>
            </a:r>
          </a:p>
          <a:p>
            <a:pPr lvl="1"/>
            <a:r>
              <a:rPr lang="en-US" dirty="0" smtClean="0">
                <a:latin typeface="Arial" panose="020B0604020202020204" pitchFamily="34" charset="0"/>
                <a:cs typeface="Arial" panose="020B0604020202020204" pitchFamily="34" charset="0"/>
              </a:rPr>
              <a:t>Read on, and hopefully learn something a lot faster than I did!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5</a:t>
            </a:fld>
            <a:endParaRPr lang="en-US"/>
          </a:p>
        </p:txBody>
      </p:sp>
    </p:spTree>
    <p:extLst>
      <p:ext uri="{BB962C8B-B14F-4D97-AF65-F5344CB8AC3E}">
        <p14:creationId xmlns:p14="http://schemas.microsoft.com/office/powerpoint/2010/main" val="1206799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Full </a:t>
            </a:r>
            <a:r>
              <a:rPr lang="en-US" sz="3600" b="1" dirty="0">
                <a:latin typeface="Arial" panose="020B0604020202020204" pitchFamily="34" charset="0"/>
                <a:cs typeface="Arial" panose="020B0604020202020204" pitchFamily="34" charset="0"/>
              </a:rPr>
              <a:t>is bad</a:t>
            </a:r>
          </a:p>
        </p:txBody>
      </p:sp>
      <p:sp>
        <p:nvSpPr>
          <p:cNvPr id="4" name="Content Placeholder 3"/>
          <p:cNvSpPr>
            <a:spLocks noGrp="1"/>
          </p:cNvSpPr>
          <p:nvPr>
            <p:ph sz="half" idx="1"/>
          </p:nvPr>
        </p:nvSpPr>
        <p:spPr/>
        <p:txBody>
          <a:bodyPr>
            <a:normAutofit fontScale="92500" lnSpcReduction="10000"/>
          </a:bodyPr>
          <a:lstStyle/>
          <a:p>
            <a:r>
              <a:rPr lang="en-US" sz="2400" dirty="0"/>
              <a:t>But a project leader whose phone is ringing with more and more performance concerns as the week goes on is likely to react differently to this CPU </a:t>
            </a:r>
            <a:r>
              <a:rPr lang="en-US" sz="2400" dirty="0" smtClean="0"/>
              <a:t>graphic</a:t>
            </a:r>
          </a:p>
          <a:p>
            <a:r>
              <a:rPr lang="en-US" sz="2400" dirty="0"/>
              <a:t>It is common for folks to react in alarm when a resource looks “full</a:t>
            </a:r>
            <a:r>
              <a:rPr lang="en-US" sz="2400" dirty="0" smtClean="0"/>
              <a:t>”,</a:t>
            </a:r>
          </a:p>
          <a:p>
            <a:pPr lvl="1"/>
            <a:r>
              <a:rPr lang="en-US" sz="2000" dirty="0" smtClean="0"/>
              <a:t>(</a:t>
            </a:r>
            <a:r>
              <a:rPr lang="en-US" sz="2000" dirty="0"/>
              <a:t>and even more so if it is still </a:t>
            </a:r>
            <a:r>
              <a:rPr lang="en-US" sz="2000" dirty="0" smtClean="0"/>
              <a:t>growing)</a:t>
            </a:r>
          </a:p>
          <a:p>
            <a:pPr lvl="1"/>
            <a:r>
              <a:rPr lang="en-US" sz="2000" dirty="0" smtClean="0"/>
              <a:t>especially </a:t>
            </a:r>
            <a:r>
              <a:rPr lang="en-US" sz="2000" dirty="0"/>
              <a:t>when anecdotal evidence suggests performance concerns</a:t>
            </a:r>
            <a:endParaRPr lang="en-US" sz="2000" dirty="0" smtClean="0"/>
          </a:p>
        </p:txBody>
      </p:sp>
      <p:sp>
        <p:nvSpPr>
          <p:cNvPr id="5" name="Content Placeholder 4"/>
          <p:cNvSpPr>
            <a:spLocks noGrp="1"/>
          </p:cNvSpPr>
          <p:nvPr>
            <p:ph sz="half" idx="2"/>
          </p:nvPr>
        </p:nvSpPr>
        <p:spPr/>
        <p:txBody>
          <a:bodyPr>
            <a:normAutofit fontScale="92500" lnSpcReduction="10000"/>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880" y="1752600"/>
            <a:ext cx="397187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50</a:t>
            </a:fld>
            <a:endParaRPr lang="en-US"/>
          </a:p>
        </p:txBody>
      </p:sp>
    </p:spTree>
    <p:extLst>
      <p:ext uri="{BB962C8B-B14F-4D97-AF65-F5344CB8AC3E}">
        <p14:creationId xmlns:p14="http://schemas.microsoft.com/office/powerpoint/2010/main" val="1074401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Most folks can do reasonable visual extrapolation. Few will have trouble seeing how soon this might </a:t>
            </a:r>
            <a:r>
              <a:rPr lang="en-US" sz="2400" dirty="0" smtClean="0">
                <a:latin typeface="Arial" panose="020B0604020202020204" pitchFamily="34" charset="0"/>
                <a:cs typeface="Arial" panose="020B0604020202020204" pitchFamily="34" charset="0"/>
              </a:rPr>
              <a:t>end:</a:t>
            </a:r>
          </a:p>
          <a:p>
            <a:endParaRPr lang="en-US" sz="2400" dirty="0">
              <a:latin typeface="Arial" panose="020B0604020202020204" pitchFamily="34" charset="0"/>
              <a:cs typeface="Arial" panose="020B0604020202020204" pitchFamily="34" charset="0"/>
            </a:endParaRPr>
          </a:p>
          <a:p>
            <a:endParaRPr lang="en-US" sz="2400" dirty="0" smtClean="0"/>
          </a:p>
          <a:p>
            <a:endParaRPr lang="en-US" sz="2400" dirty="0"/>
          </a:p>
          <a:p>
            <a:pPr algn="just">
              <a:lnSpc>
                <a:spcPct val="115000"/>
              </a:lnSpc>
              <a:spcBef>
                <a:spcPts val="0"/>
              </a:spcBef>
              <a:spcAft>
                <a:spcPts val="1000"/>
              </a:spcAft>
            </a:pPr>
            <a:endParaRPr lang="en-US" sz="2400" dirty="0" smtClean="0">
              <a:latin typeface="Arial"/>
              <a:ea typeface="Calibri"/>
              <a:cs typeface="Times New Roman"/>
            </a:endParaRPr>
          </a:p>
          <a:p>
            <a:pPr algn="just">
              <a:lnSpc>
                <a:spcPct val="115000"/>
              </a:lnSpc>
              <a:spcBef>
                <a:spcPts val="0"/>
              </a:spcBef>
              <a:spcAft>
                <a:spcPts val="1000"/>
              </a:spcAft>
            </a:pPr>
            <a:r>
              <a:rPr lang="en-US" sz="2400" dirty="0" smtClean="0">
                <a:latin typeface="Arial"/>
                <a:ea typeface="Calibri"/>
                <a:cs typeface="Times New Roman"/>
              </a:rPr>
              <a:t>I </a:t>
            </a:r>
            <a:r>
              <a:rPr lang="en-US" sz="2400" dirty="0">
                <a:latin typeface="Arial"/>
                <a:ea typeface="Calibri"/>
                <a:cs typeface="Times New Roman"/>
              </a:rPr>
              <a:t>can hear the queuing theory tool users at this point yelling “Ron! Full does not matter; response time growing is all that matters!” For those folks in the crowd, here is another ramp, note the growing </a:t>
            </a:r>
            <a:r>
              <a:rPr lang="en-US" sz="2400" b="1" dirty="0">
                <a:solidFill>
                  <a:srgbClr val="FF0000"/>
                </a:solidFill>
                <a:latin typeface="Arial"/>
                <a:ea typeface="Calibri"/>
                <a:cs typeface="Times New Roman"/>
              </a:rPr>
              <a:t>CPU Wait</a:t>
            </a:r>
            <a:r>
              <a:rPr lang="en-US" sz="2400" dirty="0">
                <a:latin typeface="Arial"/>
                <a:ea typeface="Calibri"/>
                <a:cs typeface="Times New Roman"/>
              </a:rPr>
              <a:t>:</a:t>
            </a:r>
            <a:endParaRPr lang="en-US" sz="2400" dirty="0">
              <a:ea typeface="Calibri"/>
              <a:cs typeface="Times New Roman"/>
            </a:endParaRPr>
          </a:p>
          <a:p>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315200" cy="154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51</a:t>
            </a:fld>
            <a:endParaRPr lang="en-US"/>
          </a:p>
        </p:txBody>
      </p:sp>
    </p:spTree>
    <p:extLst>
      <p:ext uri="{BB962C8B-B14F-4D97-AF65-F5344CB8AC3E}">
        <p14:creationId xmlns:p14="http://schemas.microsoft.com/office/powerpoint/2010/main" val="759183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92500" lnSpcReduction="10000"/>
          </a:bodyPr>
          <a:lstStyle/>
          <a:p>
            <a:r>
              <a:rPr lang="en-US" sz="2400" dirty="0" smtClean="0">
                <a:latin typeface="Arial"/>
                <a:ea typeface="Calibri"/>
                <a:cs typeface="Times New Roman"/>
              </a:rPr>
              <a:t>For </a:t>
            </a:r>
            <a:r>
              <a:rPr lang="en-US" sz="2400" dirty="0">
                <a:latin typeface="Arial"/>
                <a:ea typeface="Calibri"/>
                <a:cs typeface="Times New Roman"/>
              </a:rPr>
              <a:t>those folks in the crowd, here is another ramp, note the growing </a:t>
            </a:r>
            <a:r>
              <a:rPr lang="en-US" sz="2400" b="1" dirty="0">
                <a:solidFill>
                  <a:srgbClr val="FF0000"/>
                </a:solidFill>
                <a:latin typeface="Arial"/>
                <a:ea typeface="Calibri"/>
                <a:cs typeface="Times New Roman"/>
              </a:rPr>
              <a:t>CPU Wait</a:t>
            </a:r>
            <a:r>
              <a:rPr lang="en-US" sz="2400" dirty="0">
                <a:latin typeface="Arial"/>
                <a:ea typeface="Calibri"/>
                <a:cs typeface="Times New Roman"/>
              </a:rPr>
              <a:t>:</a:t>
            </a:r>
            <a:endParaRPr lang="en-US" sz="2400" dirty="0">
              <a:ea typeface="Calibri"/>
              <a:cs typeface="Times New Roman"/>
            </a:endParaRPr>
          </a:p>
          <a:p>
            <a:endParaRPr lang="en-US" sz="2400" dirty="0" smtClean="0"/>
          </a:p>
          <a:p>
            <a:endParaRPr lang="en-US" sz="2400" dirty="0"/>
          </a:p>
          <a:p>
            <a:endParaRPr lang="en-US" sz="2400" dirty="0" smtClean="0"/>
          </a:p>
          <a:p>
            <a:endParaRPr lang="en-US" sz="2400" dirty="0"/>
          </a:p>
          <a:p>
            <a:endParaRPr lang="en-US" sz="2400" dirty="0" smtClean="0"/>
          </a:p>
          <a:p>
            <a:pPr algn="just">
              <a:lnSpc>
                <a:spcPct val="115000"/>
              </a:lnSpc>
              <a:spcBef>
                <a:spcPts val="0"/>
              </a:spcBef>
              <a:spcAft>
                <a:spcPts val="1000"/>
              </a:spcAft>
            </a:pPr>
            <a:endParaRPr lang="en-US" sz="2400" dirty="0" smtClean="0">
              <a:latin typeface="Arial"/>
              <a:ea typeface="Calibri"/>
              <a:cs typeface="Times New Roman"/>
            </a:endParaRPr>
          </a:p>
          <a:p>
            <a:pPr algn="just">
              <a:lnSpc>
                <a:spcPct val="115000"/>
              </a:lnSpc>
              <a:spcBef>
                <a:spcPts val="0"/>
              </a:spcBef>
              <a:spcAft>
                <a:spcPts val="1000"/>
              </a:spcAft>
            </a:pPr>
            <a:r>
              <a:rPr lang="en-US" sz="2400" dirty="0" smtClean="0">
                <a:latin typeface="Arial"/>
                <a:ea typeface="Calibri"/>
                <a:cs typeface="Times New Roman"/>
              </a:rPr>
              <a:t>I </a:t>
            </a:r>
            <a:r>
              <a:rPr lang="en-US" sz="2400" dirty="0">
                <a:latin typeface="Arial"/>
                <a:ea typeface="Calibri"/>
                <a:cs typeface="Times New Roman"/>
              </a:rPr>
              <a:t>included the graph above with the original </a:t>
            </a:r>
            <a:r>
              <a:rPr lang="en-US" sz="2400" b="1" dirty="0">
                <a:solidFill>
                  <a:srgbClr val="3333FF"/>
                </a:solidFill>
                <a:latin typeface="Arial"/>
                <a:ea typeface="Calibri"/>
                <a:cs typeface="Times New Roman"/>
              </a:rPr>
              <a:t>workload </a:t>
            </a:r>
            <a:r>
              <a:rPr lang="en-US" sz="2400" b="1" dirty="0">
                <a:solidFill>
                  <a:srgbClr val="B731C5"/>
                </a:solidFill>
                <a:latin typeface="Arial"/>
                <a:ea typeface="Calibri"/>
                <a:cs typeface="Times New Roman"/>
              </a:rPr>
              <a:t>characterized</a:t>
            </a:r>
            <a:r>
              <a:rPr lang="en-US" sz="2400" dirty="0">
                <a:latin typeface="Arial"/>
                <a:ea typeface="Calibri"/>
                <a:cs typeface="Times New Roman"/>
              </a:rPr>
              <a:t> ramp to show them not only the consumption, but also the effect on user perceived response </a:t>
            </a:r>
            <a:r>
              <a:rPr lang="en-US" sz="2400" dirty="0" smtClean="0">
                <a:latin typeface="Arial"/>
                <a:ea typeface="Calibri"/>
                <a:cs typeface="Times New Roman"/>
              </a:rPr>
              <a:t>times</a:t>
            </a:r>
            <a:endParaRPr lang="en-US" sz="2400" dirty="0">
              <a:ea typeface="Calibri"/>
              <a:cs typeface="Times New Roman"/>
            </a:endParaRPr>
          </a:p>
          <a:p>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59" y="2286000"/>
            <a:ext cx="752419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7089988" cy="73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52</a:t>
            </a:fld>
            <a:endParaRPr lang="en-US"/>
          </a:p>
        </p:txBody>
      </p:sp>
    </p:spTree>
    <p:extLst>
      <p:ext uri="{BB962C8B-B14F-4D97-AF65-F5344CB8AC3E}">
        <p14:creationId xmlns:p14="http://schemas.microsoft.com/office/powerpoint/2010/main" val="3257882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400" dirty="0">
                <a:latin typeface="Arial"/>
                <a:ea typeface="Calibri"/>
              </a:rPr>
              <a:t>Similarly, growing total </a:t>
            </a:r>
            <a:r>
              <a:rPr lang="en-US" sz="2400" b="1" dirty="0">
                <a:solidFill>
                  <a:srgbClr val="3333FF"/>
                </a:solidFill>
                <a:latin typeface="Arial"/>
                <a:ea typeface="Calibri"/>
              </a:rPr>
              <a:t>memory</a:t>
            </a:r>
            <a:r>
              <a:rPr lang="en-US" sz="2400" dirty="0">
                <a:latin typeface="Arial"/>
                <a:ea typeface="Calibri"/>
              </a:rPr>
              <a:t> and </a:t>
            </a:r>
            <a:r>
              <a:rPr lang="en-US" sz="2400" b="1" dirty="0">
                <a:solidFill>
                  <a:srgbClr val="660066"/>
                </a:solidFill>
                <a:latin typeface="Arial"/>
                <a:ea typeface="Calibri"/>
              </a:rPr>
              <a:t>paging </a:t>
            </a:r>
            <a:r>
              <a:rPr lang="en-US" sz="2400" dirty="0">
                <a:latin typeface="Arial"/>
                <a:ea typeface="Calibri"/>
              </a:rPr>
              <a:t>is likely to get folk’s attention</a:t>
            </a:r>
            <a:r>
              <a:rPr lang="en-US" sz="2400" dirty="0" smtClean="0">
                <a:latin typeface="Arial"/>
                <a:ea typeface="Calibri"/>
              </a:rPr>
              <a:t>:</a:t>
            </a:r>
          </a:p>
          <a:p>
            <a:endParaRPr lang="en-US" sz="2400" dirty="0">
              <a:latin typeface="Arial"/>
            </a:endParaRPr>
          </a:p>
          <a:p>
            <a:endParaRPr lang="en-US" sz="2400" dirty="0" smtClean="0">
              <a:latin typeface="Arial"/>
            </a:endParaRPr>
          </a:p>
          <a:p>
            <a:endParaRPr lang="en-US" sz="2400" dirty="0">
              <a:latin typeface="Arial"/>
            </a:endParaRPr>
          </a:p>
          <a:p>
            <a:endParaRPr lang="en-US" sz="2400" dirty="0" smtClean="0">
              <a:latin typeface="Arial"/>
            </a:endParaRPr>
          </a:p>
          <a:p>
            <a:endParaRPr lang="en-US" sz="2400" dirty="0">
              <a:latin typeface="Arial"/>
            </a:endParaRPr>
          </a:p>
          <a:p>
            <a:endParaRPr lang="en-US" sz="2400" dirty="0" smtClean="0"/>
          </a:p>
          <a:p>
            <a:r>
              <a:rPr lang="en-US" sz="2400" dirty="0">
                <a:latin typeface="Arial"/>
                <a:ea typeface="Calibri"/>
              </a:rPr>
              <a:t>However, showing folks total </a:t>
            </a:r>
            <a:r>
              <a:rPr lang="en-US" sz="2400" b="1" dirty="0">
                <a:solidFill>
                  <a:srgbClr val="3333FF"/>
                </a:solidFill>
                <a:latin typeface="Arial"/>
                <a:ea typeface="Calibri"/>
              </a:rPr>
              <a:t>memory</a:t>
            </a:r>
            <a:r>
              <a:rPr lang="en-US" sz="2400" dirty="0">
                <a:latin typeface="Arial"/>
                <a:ea typeface="Calibri"/>
              </a:rPr>
              <a:t> is only going to make them immediately ask “Who and what is growing?”</a:t>
            </a:r>
            <a:endParaRPr lang="en-US"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36" y="2438399"/>
            <a:ext cx="7391400" cy="254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53</a:t>
            </a:fld>
            <a:endParaRPr lang="en-US"/>
          </a:p>
        </p:txBody>
      </p:sp>
    </p:spTree>
    <p:extLst>
      <p:ext uri="{BB962C8B-B14F-4D97-AF65-F5344CB8AC3E}">
        <p14:creationId xmlns:p14="http://schemas.microsoft.com/office/powerpoint/2010/main" val="2158080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lgn="just">
              <a:lnSpc>
                <a:spcPct val="115000"/>
              </a:lnSpc>
              <a:spcBef>
                <a:spcPts val="0"/>
              </a:spcBef>
              <a:spcAft>
                <a:spcPts val="1000"/>
              </a:spcAft>
            </a:pPr>
            <a:r>
              <a:rPr lang="en-US" sz="2800" dirty="0">
                <a:latin typeface="Arial"/>
                <a:ea typeface="Calibri"/>
                <a:cs typeface="Times New Roman"/>
              </a:rPr>
              <a:t>In this case, who isn’t too helpful, as it is </a:t>
            </a:r>
            <a:r>
              <a:rPr lang="en-US" sz="2800" dirty="0" smtClean="0">
                <a:latin typeface="Arial"/>
                <a:ea typeface="Calibri"/>
                <a:cs typeface="Times New Roman"/>
              </a:rPr>
              <a:t>the </a:t>
            </a:r>
            <a:r>
              <a:rPr lang="en-US" sz="2800" b="1" dirty="0" smtClean="0">
                <a:solidFill>
                  <a:srgbClr val="C8408E"/>
                </a:solidFill>
                <a:latin typeface="Arial"/>
                <a:ea typeface="Calibri"/>
                <a:cs typeface="Times New Roman"/>
              </a:rPr>
              <a:t>application </a:t>
            </a:r>
            <a:r>
              <a:rPr lang="en-US" sz="2800" b="1" dirty="0">
                <a:solidFill>
                  <a:srgbClr val="C8408E"/>
                </a:solidFill>
                <a:latin typeface="Arial"/>
                <a:ea typeface="Calibri"/>
                <a:cs typeface="Times New Roman"/>
              </a:rPr>
              <a:t>owner</a:t>
            </a:r>
            <a:r>
              <a:rPr lang="en-US" sz="2800" dirty="0">
                <a:latin typeface="Arial"/>
                <a:ea typeface="Calibri"/>
                <a:cs typeface="Times New Roman"/>
              </a:rPr>
              <a:t>:</a:t>
            </a:r>
            <a:endParaRPr lang="en-US" sz="2800" dirty="0">
              <a:ea typeface="Calibri"/>
              <a:cs typeface="Times New Roman"/>
            </a:endParaRPr>
          </a:p>
          <a:p>
            <a:endParaRPr lang="en-US" sz="24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98" y="2667000"/>
            <a:ext cx="767030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54</a:t>
            </a:fld>
            <a:endParaRPr lang="en-US"/>
          </a:p>
        </p:txBody>
      </p:sp>
    </p:spTree>
    <p:extLst>
      <p:ext uri="{BB962C8B-B14F-4D97-AF65-F5344CB8AC3E}">
        <p14:creationId xmlns:p14="http://schemas.microsoft.com/office/powerpoint/2010/main" val="31875517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lgn="just">
              <a:lnSpc>
                <a:spcPct val="115000"/>
              </a:lnSpc>
              <a:spcBef>
                <a:spcPts val="0"/>
              </a:spcBef>
              <a:spcAft>
                <a:spcPts val="1000"/>
              </a:spcAft>
            </a:pPr>
            <a:r>
              <a:rPr lang="en-US" sz="2400" dirty="0">
                <a:latin typeface="Arial"/>
                <a:ea typeface="Calibri"/>
                <a:cs typeface="Times New Roman"/>
              </a:rPr>
              <a:t>The next step is to show them is </a:t>
            </a:r>
            <a:r>
              <a:rPr lang="en-US" sz="2400" b="1" dirty="0">
                <a:solidFill>
                  <a:srgbClr val="3333FF"/>
                </a:solidFill>
                <a:latin typeface="Arial"/>
                <a:ea typeface="Calibri"/>
                <a:cs typeface="Times New Roman"/>
              </a:rPr>
              <a:t>memory</a:t>
            </a:r>
            <a:r>
              <a:rPr lang="en-US" sz="2400" dirty="0">
                <a:latin typeface="Arial"/>
                <a:ea typeface="Calibri"/>
                <a:cs typeface="Times New Roman"/>
              </a:rPr>
              <a:t> by process, and raise your hand if you have never seen </a:t>
            </a:r>
            <a:r>
              <a:rPr lang="en-US" sz="2400" b="1" dirty="0">
                <a:solidFill>
                  <a:srgbClr val="548DD4"/>
                </a:solidFill>
                <a:latin typeface="Arial"/>
                <a:ea typeface="Calibri"/>
                <a:cs typeface="Times New Roman"/>
              </a:rPr>
              <a:t>ja</a:t>
            </a:r>
            <a:r>
              <a:rPr lang="en-US" sz="2400" b="1" dirty="0">
                <a:solidFill>
                  <a:srgbClr val="00FF99"/>
                </a:solidFill>
                <a:latin typeface="Arial"/>
                <a:ea typeface="Calibri"/>
                <a:cs typeface="Times New Roman"/>
              </a:rPr>
              <a:t>va</a:t>
            </a:r>
            <a:r>
              <a:rPr lang="en-US" sz="2400" dirty="0">
                <a:latin typeface="Arial"/>
                <a:ea typeface="Calibri"/>
                <a:cs typeface="Times New Roman"/>
              </a:rPr>
              <a:t> increase </a:t>
            </a:r>
            <a:r>
              <a:rPr lang="en-US" sz="2400" b="1" dirty="0">
                <a:solidFill>
                  <a:srgbClr val="3333FF"/>
                </a:solidFill>
                <a:latin typeface="Arial"/>
                <a:ea typeface="Calibri"/>
                <a:cs typeface="Times New Roman"/>
              </a:rPr>
              <a:t>memory</a:t>
            </a:r>
            <a:r>
              <a:rPr lang="en-US" sz="2400" dirty="0">
                <a:latin typeface="Arial"/>
                <a:ea typeface="Calibri"/>
                <a:cs typeface="Times New Roman"/>
              </a:rPr>
              <a:t> usage:</a:t>
            </a:r>
            <a:endParaRPr lang="en-US" sz="2400" dirty="0">
              <a:ea typeface="Calibri"/>
              <a:cs typeface="Times New Roman"/>
            </a:endParaRPr>
          </a:p>
          <a:p>
            <a:endParaRPr lang="en-US" sz="24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6248400" cy="326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55</a:t>
            </a:fld>
            <a:endParaRPr lang="en-US"/>
          </a:p>
        </p:txBody>
      </p:sp>
    </p:spTree>
    <p:extLst>
      <p:ext uri="{BB962C8B-B14F-4D97-AF65-F5344CB8AC3E}">
        <p14:creationId xmlns:p14="http://schemas.microsoft.com/office/powerpoint/2010/main" val="724845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Use a more consistent graphical language: </a:t>
            </a:r>
            <a:br>
              <a:rPr lang="en-US" sz="2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algn="just">
              <a:lnSpc>
                <a:spcPct val="115000"/>
              </a:lnSpc>
              <a:spcBef>
                <a:spcPts val="0"/>
              </a:spcBef>
              <a:spcAft>
                <a:spcPts val="1000"/>
              </a:spcAft>
            </a:pPr>
            <a:r>
              <a:rPr lang="en-US" sz="2400" dirty="0">
                <a:latin typeface="Arial"/>
                <a:ea typeface="Calibri"/>
                <a:cs typeface="Times New Roman"/>
              </a:rPr>
              <a:t>The next step is to show them is </a:t>
            </a:r>
            <a:r>
              <a:rPr lang="en-US" sz="2400" b="1" dirty="0">
                <a:solidFill>
                  <a:srgbClr val="3333FF"/>
                </a:solidFill>
                <a:latin typeface="Arial"/>
                <a:ea typeface="Calibri"/>
                <a:cs typeface="Times New Roman"/>
              </a:rPr>
              <a:t>memory</a:t>
            </a:r>
            <a:r>
              <a:rPr lang="en-US" sz="2400" dirty="0">
                <a:latin typeface="Arial"/>
                <a:ea typeface="Calibri"/>
                <a:cs typeface="Times New Roman"/>
              </a:rPr>
              <a:t> by process, and raise your hand if you have never seen </a:t>
            </a:r>
            <a:r>
              <a:rPr lang="en-US" sz="2400" b="1" dirty="0">
                <a:solidFill>
                  <a:srgbClr val="548DD4"/>
                </a:solidFill>
                <a:latin typeface="Arial"/>
                <a:ea typeface="Calibri"/>
                <a:cs typeface="Times New Roman"/>
              </a:rPr>
              <a:t>ja</a:t>
            </a:r>
            <a:r>
              <a:rPr lang="en-US" sz="2400" b="1" dirty="0">
                <a:solidFill>
                  <a:srgbClr val="00FF99"/>
                </a:solidFill>
                <a:latin typeface="Arial"/>
                <a:ea typeface="Calibri"/>
                <a:cs typeface="Times New Roman"/>
              </a:rPr>
              <a:t>va</a:t>
            </a:r>
            <a:r>
              <a:rPr lang="en-US" sz="2400" dirty="0">
                <a:latin typeface="Arial"/>
                <a:ea typeface="Calibri"/>
                <a:cs typeface="Times New Roman"/>
              </a:rPr>
              <a:t> increase </a:t>
            </a:r>
            <a:r>
              <a:rPr lang="en-US" sz="2400" b="1" dirty="0">
                <a:solidFill>
                  <a:srgbClr val="3333FF"/>
                </a:solidFill>
                <a:latin typeface="Arial"/>
                <a:ea typeface="Calibri"/>
                <a:cs typeface="Times New Roman"/>
              </a:rPr>
              <a:t>memory</a:t>
            </a:r>
            <a:r>
              <a:rPr lang="en-US" sz="2400" dirty="0">
                <a:latin typeface="Arial"/>
                <a:ea typeface="Calibri"/>
                <a:cs typeface="Times New Roman"/>
              </a:rPr>
              <a:t> usage:</a:t>
            </a:r>
            <a:endParaRPr lang="en-US" sz="2400" dirty="0">
              <a:ea typeface="Calibri"/>
              <a:cs typeface="Times New Roman"/>
            </a:endParaRPr>
          </a:p>
          <a:p>
            <a:endParaRPr lang="en-US" sz="24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6248400" cy="326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56</a:t>
            </a:fld>
            <a:endParaRPr lang="en-US"/>
          </a:p>
        </p:txBody>
      </p:sp>
    </p:spTree>
    <p:extLst>
      <p:ext uri="{BB962C8B-B14F-4D97-AF65-F5344CB8AC3E}">
        <p14:creationId xmlns:p14="http://schemas.microsoft.com/office/powerpoint/2010/main" val="5155076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Arial" panose="020B0604020202020204" pitchFamily="34" charset="0"/>
                <a:cs typeface="Arial" panose="020B0604020202020204" pitchFamily="34" charset="0"/>
              </a:rPr>
              <a:t>Use a more consistent graphical language: </a:t>
            </a:r>
            <a:br>
              <a:rPr lang="en-US" sz="28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Ramps that will fill soon are bad</a:t>
            </a:r>
            <a:endParaRPr lang="en-US"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r>
              <a:rPr lang="en-US" sz="2400" dirty="0">
                <a:latin typeface="Arial"/>
                <a:ea typeface="Calibri"/>
              </a:rPr>
              <a:t>There are a lot more types of ramps to think </a:t>
            </a:r>
            <a:r>
              <a:rPr lang="en-US" sz="2400" dirty="0" smtClean="0">
                <a:latin typeface="Arial"/>
                <a:ea typeface="Calibri"/>
              </a:rPr>
              <a:t>about.</a:t>
            </a:r>
          </a:p>
          <a:p>
            <a:pPr lvl="1"/>
            <a:r>
              <a:rPr lang="en-US" sz="2000" dirty="0" smtClean="0">
                <a:latin typeface="Arial"/>
                <a:ea typeface="Calibri"/>
              </a:rPr>
              <a:t>I</a:t>
            </a:r>
            <a:r>
              <a:rPr lang="en-US" sz="2000" dirty="0">
                <a:latin typeface="Arial"/>
                <a:ea typeface="Calibri"/>
              </a:rPr>
              <a:t>, for one, am convinced that the delete button on most keyboards of applications stopped working many years </a:t>
            </a:r>
            <a:r>
              <a:rPr lang="en-US" sz="2000" dirty="0" smtClean="0">
                <a:latin typeface="Arial"/>
                <a:ea typeface="Calibri"/>
              </a:rPr>
              <a:t>ago</a:t>
            </a:r>
          </a:p>
          <a:p>
            <a:pPr lvl="1"/>
            <a:r>
              <a:rPr lang="en-US" sz="2000" dirty="0" smtClean="0">
                <a:latin typeface="Arial"/>
                <a:ea typeface="Calibri"/>
              </a:rPr>
              <a:t>The </a:t>
            </a:r>
            <a:r>
              <a:rPr lang="en-US" sz="2000" dirty="0">
                <a:latin typeface="Arial"/>
                <a:ea typeface="Calibri"/>
              </a:rPr>
              <a:t>constant increase in disk utilization is well </a:t>
            </a:r>
            <a:r>
              <a:rPr lang="en-US" sz="2000" dirty="0" smtClean="0">
                <a:latin typeface="Arial"/>
                <a:ea typeface="Calibri"/>
              </a:rPr>
              <a:t>documented</a:t>
            </a:r>
          </a:p>
          <a:p>
            <a:pPr lvl="1"/>
            <a:r>
              <a:rPr lang="en-US" sz="2000" dirty="0" smtClean="0">
                <a:latin typeface="Arial"/>
                <a:ea typeface="Calibri"/>
              </a:rPr>
              <a:t>You </a:t>
            </a:r>
            <a:r>
              <a:rPr lang="en-US" sz="2000" dirty="0">
                <a:latin typeface="Arial"/>
                <a:ea typeface="Calibri"/>
              </a:rPr>
              <a:t>can even make it easier on them. Here we see a disk space </a:t>
            </a:r>
            <a:r>
              <a:rPr lang="en-US" sz="2000" dirty="0">
                <a:highlight>
                  <a:srgbClr val="D3D3D3"/>
                </a:highlight>
                <a:latin typeface="Arial"/>
                <a:ea typeface="Calibri"/>
              </a:rPr>
              <a:t>history</a:t>
            </a:r>
            <a:r>
              <a:rPr lang="en-US" sz="2000" dirty="0">
                <a:latin typeface="Arial"/>
                <a:ea typeface="Calibri"/>
              </a:rPr>
              <a:t> and forecast (dotted trend line) chart that we have for every </a:t>
            </a:r>
            <a:r>
              <a:rPr lang="en-US" sz="2000" b="1" dirty="0">
                <a:solidFill>
                  <a:srgbClr val="FABF8F"/>
                </a:solidFill>
                <a:latin typeface="Arial"/>
                <a:ea typeface="Calibri"/>
              </a:rPr>
              <a:t>disk </a:t>
            </a:r>
            <a:r>
              <a:rPr lang="en-US" sz="2000" dirty="0">
                <a:latin typeface="Arial"/>
                <a:ea typeface="Calibri"/>
              </a:rPr>
              <a:t>at my firm</a:t>
            </a:r>
            <a:endParaRPr lang="en-US" sz="20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38600"/>
            <a:ext cx="7543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57</a:t>
            </a:fld>
            <a:endParaRPr lang="en-US"/>
          </a:p>
        </p:txBody>
      </p:sp>
    </p:spTree>
    <p:extLst>
      <p:ext uri="{BB962C8B-B14F-4D97-AF65-F5344CB8AC3E}">
        <p14:creationId xmlns:p14="http://schemas.microsoft.com/office/powerpoint/2010/main" val="2524156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latin typeface="Arial" panose="020B0604020202020204" pitchFamily="34" charset="0"/>
                <a:cs typeface="Arial" panose="020B0604020202020204" pitchFamily="34" charset="0"/>
              </a:rPr>
              <a:t>Use a more consistent graphical language: </a:t>
            </a:r>
            <a:br>
              <a:rPr lang="en-US" sz="2800" b="1" dirty="0">
                <a:solidFill>
                  <a:prstClr val="black"/>
                </a:solidFill>
                <a:latin typeface="Arial" panose="020B0604020202020204" pitchFamily="34" charset="0"/>
                <a:cs typeface="Arial" panose="020B0604020202020204" pitchFamily="34" charset="0"/>
              </a:rPr>
            </a:br>
            <a:r>
              <a:rPr lang="en-US" sz="3200" b="1" dirty="0">
                <a:solidFill>
                  <a:prstClr val="black"/>
                </a:solidFill>
                <a:latin typeface="Arial" panose="020B0604020202020204" pitchFamily="34" charset="0"/>
                <a:cs typeface="Arial" panose="020B0604020202020204" pitchFamily="34" charset="0"/>
              </a:rPr>
              <a:t>Ramps that will fill soon are bad</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marR="0" algn="just">
              <a:lnSpc>
                <a:spcPct val="115000"/>
              </a:lnSpc>
              <a:spcBef>
                <a:spcPts val="0"/>
              </a:spcBef>
              <a:spcAft>
                <a:spcPts val="1000"/>
              </a:spcAft>
            </a:pPr>
            <a:r>
              <a:rPr lang="en-US" dirty="0">
                <a:latin typeface="Arial"/>
                <a:ea typeface="Calibri"/>
                <a:cs typeface="Times New Roman"/>
              </a:rPr>
              <a:t>In this case, we forecast a full drive in </a:t>
            </a:r>
            <a:r>
              <a:rPr lang="en-US" dirty="0">
                <a:solidFill>
                  <a:srgbClr val="FF0000"/>
                </a:solidFill>
                <a:latin typeface="Arial"/>
                <a:ea typeface="Calibri"/>
                <a:cs typeface="Times New Roman"/>
              </a:rPr>
              <a:t>20</a:t>
            </a:r>
            <a:r>
              <a:rPr lang="en-US" dirty="0">
                <a:latin typeface="Arial"/>
                <a:ea typeface="Calibri"/>
                <a:cs typeface="Times New Roman"/>
              </a:rPr>
              <a:t> </a:t>
            </a:r>
            <a:r>
              <a:rPr lang="en-US" dirty="0" smtClean="0">
                <a:latin typeface="Arial"/>
                <a:ea typeface="Calibri"/>
                <a:cs typeface="Times New Roman"/>
              </a:rPr>
              <a:t>days</a:t>
            </a:r>
          </a:p>
          <a:p>
            <a:pPr marL="400050" lvl="1" algn="just">
              <a:lnSpc>
                <a:spcPct val="115000"/>
              </a:lnSpc>
              <a:spcBef>
                <a:spcPts val="0"/>
              </a:spcBef>
              <a:spcAft>
                <a:spcPts val="1000"/>
              </a:spcAft>
            </a:pPr>
            <a:r>
              <a:rPr lang="en-US" dirty="0" smtClean="0">
                <a:latin typeface="Arial"/>
                <a:ea typeface="Calibri"/>
                <a:cs typeface="Times New Roman"/>
              </a:rPr>
              <a:t>In </a:t>
            </a:r>
            <a:r>
              <a:rPr lang="en-US" dirty="0">
                <a:latin typeface="Arial"/>
                <a:ea typeface="Calibri"/>
                <a:cs typeface="Times New Roman"/>
              </a:rPr>
              <a:t>addition to the graphs, we send out mail (with clickable links to the graphs or course) for all drives likely to fill in the next 60 days.</a:t>
            </a:r>
            <a:endParaRPr lang="en-US" dirty="0">
              <a:ea typeface="Calibri"/>
              <a:cs typeface="Times New Roman"/>
            </a:endParaRPr>
          </a:p>
          <a:p>
            <a:pPr marL="800100" lvl="2" indent="0" algn="just">
              <a:lnSpc>
                <a:spcPct val="115000"/>
              </a:lnSpc>
              <a:spcBef>
                <a:spcPts val="0"/>
              </a:spcBef>
              <a:spcAft>
                <a:spcPts val="1000"/>
              </a:spcAft>
              <a:buNone/>
            </a:pPr>
            <a:r>
              <a:rPr lang="en-US" dirty="0">
                <a:latin typeface="Arial"/>
                <a:ea typeface="Times New Roman"/>
                <a:cs typeface="Times New Roman"/>
              </a:rPr>
              <a:t>Automated forecasting estimates with Low Confidence </a:t>
            </a:r>
            <a:r>
              <a:rPr lang="en-US" dirty="0">
                <a:solidFill>
                  <a:srgbClr val="F5A36B"/>
                </a:solidFill>
                <a:latin typeface="Arial"/>
                <a:ea typeface="Times New Roman"/>
                <a:cs typeface="Times New Roman"/>
              </a:rPr>
              <a:t>/appl/perform/manager</a:t>
            </a:r>
            <a:r>
              <a:rPr lang="en-US" dirty="0">
                <a:latin typeface="Arial"/>
                <a:ea typeface="Times New Roman"/>
                <a:cs typeface="Times New Roman"/>
              </a:rPr>
              <a:t> on </a:t>
            </a:r>
            <a:r>
              <a:rPr lang="en-US" u="sng" dirty="0">
                <a:solidFill>
                  <a:srgbClr val="0000FF"/>
                </a:solidFill>
                <a:latin typeface="Arial"/>
                <a:ea typeface="Times New Roman"/>
                <a:cs typeface="Times New Roman"/>
                <a:hlinkClick r:id="rId2"/>
              </a:rPr>
              <a:t>ustcl004</a:t>
            </a:r>
            <a:r>
              <a:rPr lang="en-US" dirty="0">
                <a:latin typeface="Arial"/>
                <a:ea typeface="Times New Roman"/>
                <a:cs typeface="Times New Roman"/>
              </a:rPr>
              <a:t> will be full in </a:t>
            </a:r>
            <a:r>
              <a:rPr lang="en-US" b="1" dirty="0">
                <a:solidFill>
                  <a:srgbClr val="FF0000"/>
                </a:solidFill>
                <a:latin typeface="Arial"/>
                <a:ea typeface="Times New Roman"/>
                <a:cs typeface="Times New Roman"/>
              </a:rPr>
              <a:t>20</a:t>
            </a:r>
            <a:r>
              <a:rPr lang="en-US" dirty="0">
                <a:latin typeface="Arial"/>
                <a:ea typeface="Times New Roman"/>
                <a:cs typeface="Times New Roman"/>
              </a:rPr>
              <a:t> days. Please take action to add space or remove data prior to then to avoid an outage.</a:t>
            </a:r>
            <a:endParaRPr lang="en-US" dirty="0">
              <a:ea typeface="Calibri"/>
              <a:cs typeface="Times New Roman"/>
            </a:endParaRPr>
          </a:p>
          <a:p>
            <a:pPr lvl="1"/>
            <a:r>
              <a:rPr lang="en-US" dirty="0">
                <a:latin typeface="Arial"/>
                <a:ea typeface="Times New Roman"/>
              </a:rPr>
              <a:t>This simple technique has virtually eliminated disk full outages at our global </a:t>
            </a:r>
            <a:r>
              <a:rPr lang="en-US" dirty="0" smtClean="0">
                <a:latin typeface="Arial"/>
                <a:ea typeface="Times New Roman"/>
              </a:rPr>
              <a:t>firm</a:t>
            </a:r>
          </a:p>
          <a:p>
            <a:r>
              <a:rPr lang="en-US" dirty="0" smtClean="0">
                <a:latin typeface="Arial"/>
                <a:ea typeface="Times New Roman"/>
              </a:rPr>
              <a:t>Shouldn’t </a:t>
            </a:r>
            <a:r>
              <a:rPr lang="en-US" dirty="0">
                <a:latin typeface="Arial"/>
                <a:ea typeface="Times New Roman"/>
              </a:rPr>
              <a:t>everyone be doing this, and maybe not just for disk space?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58</a:t>
            </a:fld>
            <a:endParaRPr lang="en-US"/>
          </a:p>
        </p:txBody>
      </p:sp>
    </p:spTree>
    <p:extLst>
      <p:ext uri="{BB962C8B-B14F-4D97-AF65-F5344CB8AC3E}">
        <p14:creationId xmlns:p14="http://schemas.microsoft.com/office/powerpoint/2010/main" val="21020030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Arial"/>
                <a:ea typeface="Calibri"/>
              </a:rPr>
              <a:t>Logic problem</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algn="just">
              <a:lnSpc>
                <a:spcPct val="115000"/>
              </a:lnSpc>
              <a:spcBef>
                <a:spcPts val="0"/>
              </a:spcBef>
              <a:spcAft>
                <a:spcPts val="1000"/>
              </a:spcAft>
            </a:pPr>
            <a:r>
              <a:rPr lang="en-US" dirty="0">
                <a:latin typeface="Arial"/>
                <a:ea typeface="Calibri"/>
                <a:cs typeface="Times New Roman"/>
              </a:rPr>
              <a:t>Full </a:t>
            </a:r>
            <a:r>
              <a:rPr lang="en-US" b="1" dirty="0">
                <a:solidFill>
                  <a:srgbClr val="3333FF"/>
                </a:solidFill>
                <a:latin typeface="Arial"/>
                <a:ea typeface="Calibri"/>
                <a:cs typeface="Times New Roman"/>
              </a:rPr>
              <a:t>memory</a:t>
            </a:r>
            <a:r>
              <a:rPr lang="en-US" dirty="0">
                <a:latin typeface="Arial"/>
                <a:ea typeface="Calibri"/>
                <a:cs typeface="Times New Roman"/>
              </a:rPr>
              <a:t> </a:t>
            </a:r>
            <a:r>
              <a:rPr lang="en-US" i="1" u="sng" dirty="0">
                <a:latin typeface="Arial"/>
                <a:ea typeface="Calibri"/>
                <a:cs typeface="Times New Roman"/>
              </a:rPr>
              <a:t>is not bad</a:t>
            </a:r>
            <a:r>
              <a:rPr lang="en-US" dirty="0">
                <a:latin typeface="Arial"/>
                <a:ea typeface="Calibri"/>
                <a:cs typeface="Times New Roman"/>
              </a:rPr>
              <a:t>, but that is not what casual capacity planning report users will </a:t>
            </a:r>
            <a:r>
              <a:rPr lang="en-US" dirty="0" smtClean="0">
                <a:latin typeface="Arial"/>
                <a:ea typeface="Calibri"/>
                <a:cs typeface="Times New Roman"/>
              </a:rPr>
              <a:t>think </a:t>
            </a:r>
            <a:endParaRPr lang="en-US" dirty="0">
              <a:ea typeface="Calibri"/>
              <a:cs typeface="Times New Roman"/>
            </a:endParaRPr>
          </a:p>
          <a:p>
            <a:pPr lvl="1" algn="just">
              <a:lnSpc>
                <a:spcPct val="115000"/>
              </a:lnSpc>
              <a:spcBef>
                <a:spcPts val="0"/>
              </a:spcBef>
              <a:spcAft>
                <a:spcPts val="1000"/>
              </a:spcAft>
            </a:pPr>
            <a:r>
              <a:rPr lang="en-US" dirty="0">
                <a:latin typeface="Arial"/>
                <a:ea typeface="Calibri"/>
                <a:cs typeface="Times New Roman"/>
              </a:rPr>
              <a:t>On windows machines we tried graphing the sum of installed memory and the page file size (we call that sum the </a:t>
            </a:r>
            <a:r>
              <a:rPr lang="en-US" b="1" dirty="0">
                <a:solidFill>
                  <a:srgbClr val="FF0000"/>
                </a:solidFill>
                <a:latin typeface="Arial"/>
                <a:ea typeface="Calibri"/>
                <a:cs typeface="Times New Roman"/>
              </a:rPr>
              <a:t>CommitLimit</a:t>
            </a:r>
            <a:r>
              <a:rPr lang="en-US" dirty="0">
                <a:latin typeface="Arial"/>
                <a:ea typeface="Calibri"/>
                <a:cs typeface="Times New Roman"/>
              </a:rPr>
              <a:t>) and the bytes in use, (we called that </a:t>
            </a:r>
            <a:r>
              <a:rPr lang="en-US" b="1" dirty="0" smtClean="0">
                <a:solidFill>
                  <a:srgbClr val="00B0F0"/>
                </a:solidFill>
                <a:latin typeface="Arial"/>
                <a:ea typeface="Calibri"/>
                <a:cs typeface="Times New Roman"/>
              </a:rPr>
              <a:t>CommitBytes</a:t>
            </a:r>
            <a:r>
              <a:rPr lang="en-US" dirty="0" smtClean="0">
                <a:latin typeface="Arial"/>
                <a:ea typeface="Calibri"/>
                <a:cs typeface="Times New Roman"/>
              </a:rPr>
              <a:t>)</a:t>
            </a:r>
          </a:p>
          <a:p>
            <a:pPr lvl="2" algn="just">
              <a:lnSpc>
                <a:spcPct val="115000"/>
              </a:lnSpc>
              <a:spcBef>
                <a:spcPts val="0"/>
              </a:spcBef>
              <a:spcAft>
                <a:spcPts val="1000"/>
              </a:spcAft>
            </a:pPr>
            <a:r>
              <a:rPr lang="en-US" dirty="0" smtClean="0">
                <a:latin typeface="Arial"/>
                <a:ea typeface="Calibri"/>
                <a:cs typeface="Times New Roman"/>
              </a:rPr>
              <a:t>but </a:t>
            </a:r>
            <a:r>
              <a:rPr lang="en-US" dirty="0">
                <a:latin typeface="Arial"/>
                <a:ea typeface="Calibri"/>
                <a:cs typeface="Times New Roman"/>
              </a:rPr>
              <a:t>to be honest, it never really caught on with the casual users, even though it is a great predictor/explainer of when hard </a:t>
            </a:r>
            <a:r>
              <a:rPr lang="en-US" b="1" dirty="0">
                <a:solidFill>
                  <a:srgbClr val="7030A0"/>
                </a:solidFill>
                <a:latin typeface="Arial"/>
                <a:ea typeface="Calibri"/>
                <a:cs typeface="Times New Roman"/>
              </a:rPr>
              <a:t>windows paging</a:t>
            </a:r>
            <a:r>
              <a:rPr lang="en-US" dirty="0">
                <a:solidFill>
                  <a:srgbClr val="7030A0"/>
                </a:solidFill>
                <a:latin typeface="Arial"/>
                <a:ea typeface="Calibri"/>
                <a:cs typeface="Times New Roman"/>
              </a:rPr>
              <a:t> </a:t>
            </a:r>
            <a:r>
              <a:rPr lang="en-US" dirty="0" smtClean="0">
                <a:latin typeface="Arial"/>
                <a:ea typeface="Calibri"/>
                <a:cs typeface="Times New Roman"/>
              </a:rPr>
              <a:t>occurs</a:t>
            </a:r>
          </a:p>
          <a:p>
            <a:pPr algn="just">
              <a:lnSpc>
                <a:spcPct val="115000"/>
              </a:lnSpc>
              <a:spcBef>
                <a:spcPts val="0"/>
              </a:spcBef>
              <a:spcAft>
                <a:spcPts val="1000"/>
              </a:spcAft>
            </a:pPr>
            <a:r>
              <a:rPr lang="en-US" dirty="0" smtClean="0">
                <a:latin typeface="Arial"/>
                <a:ea typeface="Calibri"/>
                <a:cs typeface="Times New Roman"/>
              </a:rPr>
              <a:t>When </a:t>
            </a:r>
            <a:r>
              <a:rPr lang="en-US" dirty="0">
                <a:latin typeface="Arial"/>
                <a:ea typeface="Calibri"/>
                <a:cs typeface="Times New Roman"/>
              </a:rPr>
              <a:t>there is a </a:t>
            </a:r>
            <a:r>
              <a:rPr lang="en-US" b="1" dirty="0">
                <a:solidFill>
                  <a:srgbClr val="3333FF"/>
                </a:solidFill>
                <a:latin typeface="Arial"/>
                <a:ea typeface="Calibri"/>
                <a:cs typeface="Times New Roman"/>
              </a:rPr>
              <a:t>memory</a:t>
            </a:r>
            <a:r>
              <a:rPr lang="en-US" dirty="0">
                <a:latin typeface="Arial"/>
                <a:ea typeface="Calibri"/>
                <a:cs typeface="Times New Roman"/>
              </a:rPr>
              <a:t> graph around, that is all that they will ever </a:t>
            </a:r>
            <a:r>
              <a:rPr lang="en-US" dirty="0" smtClean="0">
                <a:latin typeface="Arial"/>
                <a:ea typeface="Calibri"/>
                <a:cs typeface="Times New Roman"/>
              </a:rPr>
              <a:t>see</a:t>
            </a:r>
            <a:endParaRPr lang="en-US" dirty="0">
              <a:ea typeface="Calibri"/>
              <a:cs typeface="Times New Roman"/>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59</a:t>
            </a:fld>
            <a:endParaRPr lang="en-US"/>
          </a:p>
        </p:txBody>
      </p:sp>
    </p:spTree>
    <p:extLst>
      <p:ext uri="{BB962C8B-B14F-4D97-AF65-F5344CB8AC3E}">
        <p14:creationId xmlns:p14="http://schemas.microsoft.com/office/powerpoint/2010/main" val="512942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Communication </a:t>
            </a:r>
            <a:r>
              <a:rPr lang="en-US" b="1" dirty="0" smtClean="0">
                <a:latin typeface="Arial" panose="020B0604020202020204" pitchFamily="34" charset="0"/>
                <a:cs typeface="Arial" panose="020B0604020202020204" pitchFamily="34" charset="0"/>
              </a:rPr>
              <a:t>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a:t>
            </a:r>
            <a:r>
              <a:rPr lang="en-US" b="1" dirty="0">
                <a:latin typeface="Arial" panose="020B0604020202020204" pitchFamily="34" charset="0"/>
                <a:cs typeface="Arial" panose="020B0604020202020204" pitchFamily="34" charset="0"/>
              </a:rPr>
              <a:t>more graphics</a:t>
            </a:r>
            <a:r>
              <a:rPr lang="en-US"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Think about your </a:t>
            </a:r>
            <a:r>
              <a:rPr lang="en-US" dirty="0" smtClean="0">
                <a:latin typeface="Arial" panose="020B0604020202020204" pitchFamily="34" charset="0"/>
                <a:cs typeface="Arial" panose="020B0604020202020204" pitchFamily="34" charset="0"/>
              </a:rPr>
              <a:t>mission</a:t>
            </a:r>
          </a:p>
          <a:p>
            <a:pPr lvl="1"/>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get </a:t>
            </a:r>
            <a:r>
              <a:rPr lang="en-US" dirty="0" smtClean="0">
                <a:latin typeface="Arial" panose="020B0604020202020204" pitchFamily="34" charset="0"/>
                <a:cs typeface="Arial" panose="020B0604020202020204" pitchFamily="34" charset="0"/>
              </a:rPr>
              <a:t>a lot of different types of folks </a:t>
            </a:r>
            <a:r>
              <a:rPr lang="en-US" dirty="0">
                <a:latin typeface="Arial" panose="020B0604020202020204" pitchFamily="34" charset="0"/>
                <a:cs typeface="Arial" panose="020B0604020202020204" pitchFamily="34" charset="0"/>
              </a:rPr>
              <a:t>to fix </a:t>
            </a:r>
            <a:r>
              <a:rPr lang="en-US" dirty="0" smtClean="0">
                <a:latin typeface="Arial" panose="020B0604020202020204" pitchFamily="34" charset="0"/>
                <a:cs typeface="Arial" panose="020B0604020202020204" pitchFamily="34" charset="0"/>
              </a:rPr>
              <a:t>stuff</a:t>
            </a:r>
          </a:p>
          <a:p>
            <a:pPr lvl="1"/>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my fishing pals say, “If you want to get them in the boat, you first have to get their attention</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my experience, nothing works better than graphics. Here is an example: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6</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a:ea typeface="Calibri"/>
              </a:rPr>
              <a:t>Logic problem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55000" lnSpcReduction="20000"/>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a:ea typeface="Calibri"/>
            </a:endParaRPr>
          </a:p>
          <a:p>
            <a:endParaRPr lang="en-US" dirty="0" smtClean="0">
              <a:latin typeface="Arial"/>
              <a:ea typeface="Calibri"/>
            </a:endParaRPr>
          </a:p>
          <a:p>
            <a:endParaRPr lang="en-US" dirty="0">
              <a:latin typeface="Arial"/>
              <a:ea typeface="Calibri"/>
            </a:endParaRPr>
          </a:p>
          <a:p>
            <a:endParaRPr lang="en-US" dirty="0" smtClean="0">
              <a:latin typeface="Arial"/>
              <a:ea typeface="Calibri"/>
            </a:endParaRPr>
          </a:p>
          <a:p>
            <a:endParaRPr lang="en-US" dirty="0">
              <a:latin typeface="Arial"/>
              <a:ea typeface="Calibri"/>
            </a:endParaRPr>
          </a:p>
          <a:p>
            <a:endParaRPr lang="en-US" dirty="0" smtClean="0">
              <a:latin typeface="Arial"/>
              <a:ea typeface="Calibri"/>
            </a:endParaRPr>
          </a:p>
          <a:p>
            <a:pPr marL="0" indent="0">
              <a:buNone/>
            </a:pPr>
            <a:endParaRPr lang="en-US" dirty="0">
              <a:latin typeface="Arial"/>
              <a:ea typeface="Calibri"/>
            </a:endParaRPr>
          </a:p>
          <a:p>
            <a:r>
              <a:rPr lang="en-US" dirty="0" smtClean="0">
                <a:latin typeface="Arial"/>
                <a:ea typeface="Calibri"/>
              </a:rPr>
              <a:t>On </a:t>
            </a:r>
            <a:r>
              <a:rPr lang="en-US" dirty="0">
                <a:latin typeface="Arial"/>
                <a:ea typeface="Calibri"/>
              </a:rPr>
              <a:t>*nix machines, we don’t have </a:t>
            </a:r>
            <a:r>
              <a:rPr lang="en-US" b="1" dirty="0">
                <a:solidFill>
                  <a:srgbClr val="FF0000"/>
                </a:solidFill>
                <a:latin typeface="Arial"/>
                <a:ea typeface="Calibri"/>
              </a:rPr>
              <a:t>CommitLimit </a:t>
            </a:r>
            <a:r>
              <a:rPr lang="en-US" dirty="0">
                <a:latin typeface="Arial"/>
                <a:ea typeface="Calibri"/>
              </a:rPr>
              <a:t>or  </a:t>
            </a:r>
            <a:r>
              <a:rPr lang="en-US" b="1" dirty="0">
                <a:solidFill>
                  <a:srgbClr val="00B0F0"/>
                </a:solidFill>
                <a:latin typeface="Arial"/>
                <a:ea typeface="Calibri"/>
              </a:rPr>
              <a:t>CommitBytes</a:t>
            </a:r>
            <a:r>
              <a:rPr lang="en-US" dirty="0">
                <a:latin typeface="Arial"/>
                <a:ea typeface="Calibri"/>
              </a:rPr>
              <a:t>) so we use what we have</a:t>
            </a:r>
            <a:endParaRPr lang="en-US"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447800"/>
            <a:ext cx="793215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54" y="2838680"/>
            <a:ext cx="7930774" cy="105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20" y="4038600"/>
            <a:ext cx="791470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60</a:t>
            </a:fld>
            <a:endParaRPr lang="en-US"/>
          </a:p>
        </p:txBody>
      </p:sp>
    </p:spTree>
    <p:extLst>
      <p:ext uri="{BB962C8B-B14F-4D97-AF65-F5344CB8AC3E}">
        <p14:creationId xmlns:p14="http://schemas.microsoft.com/office/powerpoint/2010/main" val="547191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a:ea typeface="Calibri"/>
              </a:rPr>
              <a:t>Logic problem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a:latin typeface="Arial"/>
                <a:ea typeface="Calibri"/>
              </a:rPr>
              <a:t>Here you can see that while we do show total </a:t>
            </a:r>
            <a:r>
              <a:rPr lang="en-US" b="1" dirty="0" smtClean="0">
                <a:solidFill>
                  <a:srgbClr val="3333FF"/>
                </a:solidFill>
                <a:latin typeface="Arial"/>
                <a:ea typeface="Calibri"/>
              </a:rPr>
              <a:t>memory</a:t>
            </a:r>
            <a:r>
              <a:rPr lang="en-US" dirty="0" smtClean="0">
                <a:latin typeface="Arial"/>
                <a:ea typeface="Calibri"/>
              </a:rPr>
              <a:t>,</a:t>
            </a:r>
          </a:p>
          <a:p>
            <a:pPr lvl="1"/>
            <a:r>
              <a:rPr lang="en-US" dirty="0" smtClean="0">
                <a:latin typeface="Arial"/>
                <a:ea typeface="Calibri"/>
              </a:rPr>
              <a:t>we </a:t>
            </a:r>
            <a:r>
              <a:rPr lang="en-US" dirty="0">
                <a:latin typeface="Arial"/>
                <a:ea typeface="Calibri"/>
              </a:rPr>
              <a:t>also try to highlight times when the system might feel memory stress by showing times when </a:t>
            </a:r>
            <a:r>
              <a:rPr lang="en-US" b="1" dirty="0">
                <a:solidFill>
                  <a:srgbClr val="FF00FF"/>
                </a:solidFill>
                <a:latin typeface="Arial"/>
                <a:ea typeface="Calibri"/>
              </a:rPr>
              <a:t>page scans</a:t>
            </a:r>
            <a:r>
              <a:rPr lang="en-US" dirty="0">
                <a:latin typeface="Arial"/>
                <a:ea typeface="Calibri"/>
              </a:rPr>
              <a:t> are </a:t>
            </a:r>
            <a:r>
              <a:rPr lang="en-US" dirty="0" smtClean="0">
                <a:latin typeface="Arial"/>
                <a:ea typeface="Calibri"/>
              </a:rPr>
              <a:t>occurring</a:t>
            </a:r>
          </a:p>
          <a:p>
            <a:r>
              <a:rPr lang="en-US" dirty="0" smtClean="0">
                <a:latin typeface="Arial"/>
                <a:ea typeface="Calibri"/>
              </a:rPr>
              <a:t>The </a:t>
            </a:r>
            <a:r>
              <a:rPr lang="en-US" dirty="0">
                <a:latin typeface="Arial"/>
                <a:ea typeface="Calibri"/>
              </a:rPr>
              <a:t>problem with that is, folks will immediately focus on spikes and </a:t>
            </a:r>
            <a:r>
              <a:rPr lang="en-US" dirty="0" smtClean="0">
                <a:latin typeface="Arial"/>
                <a:ea typeface="Calibri"/>
              </a:rPr>
              <a:t>yell,</a:t>
            </a:r>
          </a:p>
          <a:p>
            <a:pPr lvl="1"/>
            <a:r>
              <a:rPr lang="en-US" dirty="0" smtClean="0">
                <a:latin typeface="Arial"/>
                <a:ea typeface="Calibri"/>
              </a:rPr>
              <a:t>but </a:t>
            </a:r>
            <a:r>
              <a:rPr lang="en-US" dirty="0">
                <a:latin typeface="Arial"/>
                <a:ea typeface="Calibri"/>
              </a:rPr>
              <a:t>as anyone who has shown folks this can </a:t>
            </a:r>
            <a:r>
              <a:rPr lang="en-US" dirty="0" smtClean="0">
                <a:latin typeface="Arial"/>
                <a:ea typeface="Calibri"/>
              </a:rPr>
              <a:t>attest</a:t>
            </a:r>
          </a:p>
          <a:p>
            <a:pPr lvl="1"/>
            <a:r>
              <a:rPr lang="en-US" dirty="0" smtClean="0">
                <a:latin typeface="Arial"/>
                <a:ea typeface="Calibri"/>
              </a:rPr>
              <a:t>it </a:t>
            </a:r>
            <a:r>
              <a:rPr lang="en-US" dirty="0">
                <a:latin typeface="Arial"/>
                <a:ea typeface="Calibri"/>
              </a:rPr>
              <a:t>is extremely common to have spikes when you are running </a:t>
            </a:r>
            <a:r>
              <a:rPr lang="en-US" b="1" dirty="0" smtClean="0">
                <a:solidFill>
                  <a:srgbClr val="008080"/>
                </a:solidFill>
                <a:latin typeface="Arial"/>
                <a:ea typeface="Calibri"/>
              </a:rPr>
              <a:t>backups</a:t>
            </a:r>
            <a:endParaRPr lang="en-US" dirty="0">
              <a:latin typeface="Arial"/>
              <a:ea typeface="Calibri"/>
            </a:endParaRPr>
          </a:p>
          <a:p>
            <a:r>
              <a:rPr lang="en-US" dirty="0" smtClean="0">
                <a:latin typeface="Arial"/>
                <a:ea typeface="Calibri"/>
              </a:rPr>
              <a:t>By </a:t>
            </a:r>
            <a:r>
              <a:rPr lang="en-US" dirty="0">
                <a:latin typeface="Arial"/>
                <a:ea typeface="Calibri"/>
              </a:rPr>
              <a:t>simply stacking the graphs, this is quickly evident, letting folks concentrate their analysis on non-backup times, or when they see the </a:t>
            </a:r>
            <a:r>
              <a:rPr lang="en-US" b="1" dirty="0">
                <a:solidFill>
                  <a:srgbClr val="92D050"/>
                </a:solidFill>
                <a:latin typeface="Arial"/>
                <a:ea typeface="Calibri"/>
              </a:rPr>
              <a:t>swap file space</a:t>
            </a:r>
            <a:r>
              <a:rPr lang="en-US" dirty="0">
                <a:solidFill>
                  <a:srgbClr val="92D050"/>
                </a:solidFill>
                <a:latin typeface="Arial"/>
                <a:ea typeface="Calibri"/>
              </a:rPr>
              <a:t> </a:t>
            </a:r>
            <a:r>
              <a:rPr lang="en-US" b="1" dirty="0">
                <a:solidFill>
                  <a:srgbClr val="92D050"/>
                </a:solidFill>
                <a:latin typeface="Arial"/>
                <a:ea typeface="Calibri"/>
              </a:rPr>
              <a:t>used</a:t>
            </a:r>
            <a:r>
              <a:rPr lang="en-US" dirty="0">
                <a:solidFill>
                  <a:srgbClr val="92D050"/>
                </a:solidFill>
                <a:latin typeface="Arial"/>
                <a:ea typeface="Calibri"/>
              </a:rPr>
              <a:t> </a:t>
            </a:r>
            <a:r>
              <a:rPr lang="en-US" dirty="0">
                <a:latin typeface="Arial"/>
                <a:ea typeface="Calibri"/>
              </a:rPr>
              <a:t>rise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61</a:t>
            </a:fld>
            <a:endParaRPr lang="en-US"/>
          </a:p>
        </p:txBody>
      </p:sp>
    </p:spTree>
    <p:extLst>
      <p:ext uri="{BB962C8B-B14F-4D97-AF65-F5344CB8AC3E}">
        <p14:creationId xmlns:p14="http://schemas.microsoft.com/office/powerpoint/2010/main" val="980154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a:ea typeface="Calibri"/>
              </a:rPr>
              <a:t>Logic problem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543800" cy="491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62</a:t>
            </a:fld>
            <a:endParaRPr lang="en-US"/>
          </a:p>
        </p:txBody>
      </p:sp>
    </p:spTree>
    <p:extLst>
      <p:ext uri="{BB962C8B-B14F-4D97-AF65-F5344CB8AC3E}">
        <p14:creationId xmlns:p14="http://schemas.microsoft.com/office/powerpoint/2010/main" val="2449101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a:ea typeface="Calibri"/>
              </a:rPr>
              <a:t>Logic problem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lnSpc>
                <a:spcPct val="115000"/>
              </a:lnSpc>
              <a:spcBef>
                <a:spcPts val="0"/>
              </a:spcBef>
              <a:spcAft>
                <a:spcPts val="1000"/>
              </a:spcAft>
            </a:pPr>
            <a:r>
              <a:rPr lang="en-US" sz="2400" dirty="0">
                <a:latin typeface="Arial"/>
                <a:ea typeface="Calibri"/>
                <a:cs typeface="Times New Roman"/>
              </a:rPr>
              <a:t>Compare that system that is not undergoing  any </a:t>
            </a:r>
            <a:r>
              <a:rPr lang="en-US" sz="2400" b="1" dirty="0">
                <a:solidFill>
                  <a:srgbClr val="0000FF"/>
                </a:solidFill>
                <a:latin typeface="Arial"/>
                <a:ea typeface="Calibri"/>
                <a:cs typeface="Times New Roman"/>
              </a:rPr>
              <a:t>memory</a:t>
            </a:r>
            <a:r>
              <a:rPr lang="en-US" sz="2400" dirty="0">
                <a:latin typeface="Arial"/>
                <a:ea typeface="Calibri"/>
                <a:cs typeface="Times New Roman"/>
              </a:rPr>
              <a:t> stress to a machine that is doing a lot of </a:t>
            </a:r>
            <a:r>
              <a:rPr lang="en-US" sz="2400" dirty="0" smtClean="0">
                <a:latin typeface="Arial"/>
                <a:ea typeface="Calibri"/>
                <a:cs typeface="Times New Roman"/>
              </a:rPr>
              <a:t>work,</a:t>
            </a:r>
          </a:p>
          <a:p>
            <a:pPr lvl="1" algn="just">
              <a:lnSpc>
                <a:spcPct val="115000"/>
              </a:lnSpc>
              <a:spcBef>
                <a:spcPts val="0"/>
              </a:spcBef>
              <a:spcAft>
                <a:spcPts val="1000"/>
              </a:spcAft>
            </a:pPr>
            <a:r>
              <a:rPr lang="en-US" sz="2000" dirty="0" smtClean="0">
                <a:latin typeface="Arial"/>
                <a:ea typeface="Calibri"/>
                <a:cs typeface="Times New Roman"/>
              </a:rPr>
              <a:t>trying  </a:t>
            </a:r>
            <a:r>
              <a:rPr lang="en-US" sz="2000" dirty="0">
                <a:latin typeface="Arial"/>
                <a:ea typeface="Calibri"/>
                <a:cs typeface="Times New Roman"/>
              </a:rPr>
              <a:t>very hard to cache data, </a:t>
            </a:r>
            <a:endParaRPr lang="en-US" sz="2000" dirty="0" smtClean="0">
              <a:latin typeface="Arial"/>
              <a:ea typeface="Calibri"/>
              <a:cs typeface="Times New Roman"/>
            </a:endParaRPr>
          </a:p>
          <a:p>
            <a:pPr lvl="1" algn="just">
              <a:lnSpc>
                <a:spcPct val="115000"/>
              </a:lnSpc>
              <a:spcBef>
                <a:spcPts val="0"/>
              </a:spcBef>
              <a:spcAft>
                <a:spcPts val="1000"/>
              </a:spcAft>
            </a:pPr>
            <a:r>
              <a:rPr lang="en-US" sz="2000" dirty="0" smtClean="0">
                <a:latin typeface="Arial"/>
                <a:ea typeface="Calibri"/>
                <a:cs typeface="Times New Roman"/>
              </a:rPr>
              <a:t>and </a:t>
            </a:r>
            <a:r>
              <a:rPr lang="en-US" sz="2000" dirty="0">
                <a:latin typeface="Arial"/>
                <a:ea typeface="Calibri"/>
                <a:cs typeface="Times New Roman"/>
              </a:rPr>
              <a:t>probably keeping a bit too much of it on disk, considering the number of hours and intensity of its </a:t>
            </a:r>
            <a:r>
              <a:rPr lang="en-US" sz="2000" b="1" dirty="0">
                <a:solidFill>
                  <a:srgbClr val="008080"/>
                </a:solidFill>
                <a:latin typeface="Arial"/>
                <a:ea typeface="Calibri"/>
                <a:cs typeface="Times New Roman"/>
              </a:rPr>
              <a:t>backups</a:t>
            </a:r>
            <a:r>
              <a:rPr lang="en-US" sz="2000" dirty="0">
                <a:latin typeface="Arial"/>
                <a:ea typeface="Calibri"/>
                <a:cs typeface="Times New Roman"/>
              </a:rPr>
              <a:t> </a:t>
            </a:r>
            <a:r>
              <a:rPr lang="en-US" sz="2000" dirty="0" smtClean="0">
                <a:latin typeface="Arial"/>
                <a:ea typeface="Calibri"/>
                <a:cs typeface="Times New Roman"/>
              </a:rPr>
              <a:t>processing</a:t>
            </a:r>
            <a:endParaRPr lang="en-US" sz="2000" dirty="0">
              <a:latin typeface="Arial"/>
              <a:ea typeface="Calibri"/>
              <a:cs typeface="Times New Roman"/>
            </a:endParaRPr>
          </a:p>
          <a:p>
            <a:pPr algn="just">
              <a:lnSpc>
                <a:spcPct val="115000"/>
              </a:lnSpc>
              <a:spcBef>
                <a:spcPts val="0"/>
              </a:spcBef>
              <a:spcAft>
                <a:spcPts val="1000"/>
              </a:spcAft>
            </a:pPr>
            <a:r>
              <a:rPr lang="en-US" sz="2400" dirty="0" smtClean="0">
                <a:ea typeface="Calibri"/>
                <a:cs typeface="Times New Roman"/>
              </a:rPr>
              <a:t> </a:t>
            </a:r>
            <a:r>
              <a:rPr lang="en-US" sz="2400" dirty="0" smtClean="0">
                <a:latin typeface="Arial"/>
                <a:ea typeface="Calibri"/>
                <a:cs typeface="Times New Roman"/>
              </a:rPr>
              <a:t>We’ll </a:t>
            </a:r>
            <a:r>
              <a:rPr lang="en-US" sz="2400" dirty="0">
                <a:latin typeface="Arial"/>
                <a:ea typeface="Calibri"/>
                <a:cs typeface="Times New Roman"/>
              </a:rPr>
              <a:t>start, of course, with </a:t>
            </a:r>
            <a:r>
              <a:rPr lang="en-US" sz="2400" b="1" dirty="0">
                <a:solidFill>
                  <a:srgbClr val="00A200"/>
                </a:solidFill>
                <a:latin typeface="Arial"/>
                <a:ea typeface="Calibri"/>
                <a:cs typeface="Times New Roman"/>
              </a:rPr>
              <a:t>workload</a:t>
            </a:r>
            <a:r>
              <a:rPr lang="en-US" sz="2400" dirty="0">
                <a:latin typeface="Arial"/>
                <a:ea typeface="Calibri"/>
                <a:cs typeface="Times New Roman"/>
              </a:rPr>
              <a:t> </a:t>
            </a:r>
            <a:r>
              <a:rPr lang="en-US" sz="2400" b="1" dirty="0">
                <a:solidFill>
                  <a:srgbClr val="B731C5"/>
                </a:solidFill>
                <a:latin typeface="Arial"/>
                <a:ea typeface="Calibri"/>
                <a:cs typeface="Times New Roman"/>
              </a:rPr>
              <a:t>characterized</a:t>
            </a:r>
            <a:r>
              <a:rPr lang="en-US" sz="2400" dirty="0">
                <a:latin typeface="Arial"/>
                <a:ea typeface="Calibri"/>
                <a:cs typeface="Times New Roman"/>
              </a:rPr>
              <a:t> CPU consumption on this nightly batch workload:</a:t>
            </a:r>
            <a:endParaRPr lang="en-US" sz="2400" dirty="0">
              <a:ea typeface="Calibri"/>
              <a:cs typeface="Times New Roman"/>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876799"/>
            <a:ext cx="7391400" cy="146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63</a:t>
            </a:fld>
            <a:endParaRPr lang="en-US"/>
          </a:p>
        </p:txBody>
      </p:sp>
    </p:spTree>
    <p:extLst>
      <p:ext uri="{BB962C8B-B14F-4D97-AF65-F5344CB8AC3E}">
        <p14:creationId xmlns:p14="http://schemas.microsoft.com/office/powerpoint/2010/main" val="2396065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Is there a memory problem on this Unix machine?</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pPr marL="0" marR="0" algn="just">
              <a:lnSpc>
                <a:spcPct val="115000"/>
              </a:lnSpc>
              <a:spcBef>
                <a:spcPts val="0"/>
              </a:spcBef>
              <a:spcAft>
                <a:spcPts val="1000"/>
              </a:spcAft>
            </a:pPr>
            <a:endParaRPr lang="en-US" dirty="0" smtClean="0">
              <a:latin typeface="Arial"/>
              <a:ea typeface="Calibri"/>
              <a:cs typeface="Times New Roman"/>
            </a:endParaRPr>
          </a:p>
          <a:p>
            <a:pPr marL="0" marR="0" algn="just">
              <a:lnSpc>
                <a:spcPct val="115000"/>
              </a:lnSpc>
              <a:spcBef>
                <a:spcPts val="0"/>
              </a:spcBef>
              <a:spcAft>
                <a:spcPts val="1000"/>
              </a:spcAft>
            </a:pPr>
            <a:endParaRPr lang="en-US" dirty="0">
              <a:latin typeface="Arial"/>
              <a:ea typeface="Calibri"/>
              <a:cs typeface="Times New Roman"/>
            </a:endParaRPr>
          </a:p>
          <a:p>
            <a:pPr marL="0" marR="0" algn="just">
              <a:lnSpc>
                <a:spcPct val="115000"/>
              </a:lnSpc>
              <a:spcBef>
                <a:spcPts val="0"/>
              </a:spcBef>
              <a:spcAft>
                <a:spcPts val="1000"/>
              </a:spcAft>
            </a:pPr>
            <a:endParaRPr lang="en-US" dirty="0" smtClean="0">
              <a:latin typeface="Arial"/>
              <a:ea typeface="Calibri"/>
              <a:cs typeface="Times New Roman"/>
            </a:endParaRPr>
          </a:p>
          <a:p>
            <a:pPr marL="0" marR="0" algn="just">
              <a:lnSpc>
                <a:spcPct val="115000"/>
              </a:lnSpc>
              <a:spcBef>
                <a:spcPts val="0"/>
              </a:spcBef>
              <a:spcAft>
                <a:spcPts val="1000"/>
              </a:spcAft>
            </a:pPr>
            <a:endParaRPr lang="en-US" dirty="0" smtClean="0">
              <a:latin typeface="Arial"/>
              <a:ea typeface="Calibri"/>
              <a:cs typeface="Times New Roman"/>
            </a:endParaRPr>
          </a:p>
          <a:p>
            <a:pPr marL="0" marR="0" algn="just">
              <a:lnSpc>
                <a:spcPct val="115000"/>
              </a:lnSpc>
              <a:spcBef>
                <a:spcPts val="0"/>
              </a:spcBef>
              <a:spcAft>
                <a:spcPts val="1000"/>
              </a:spcAft>
            </a:pPr>
            <a:endParaRPr lang="en-US" dirty="0">
              <a:latin typeface="Arial"/>
              <a:ea typeface="Calibri"/>
              <a:cs typeface="Times New Roman"/>
            </a:endParaRPr>
          </a:p>
          <a:p>
            <a:pPr algn="just">
              <a:lnSpc>
                <a:spcPct val="115000"/>
              </a:lnSpc>
              <a:spcBef>
                <a:spcPts val="0"/>
              </a:spcBef>
              <a:spcAft>
                <a:spcPts val="1000"/>
              </a:spcAft>
            </a:pPr>
            <a:r>
              <a:rPr lang="en-US" sz="3800" b="1" dirty="0" smtClean="0">
                <a:solidFill>
                  <a:srgbClr val="0000FF"/>
                </a:solidFill>
                <a:latin typeface="Arial"/>
                <a:ea typeface="Calibri"/>
                <a:cs typeface="Times New Roman"/>
              </a:rPr>
              <a:t>Memory </a:t>
            </a:r>
            <a:r>
              <a:rPr lang="en-US" sz="3800" dirty="0" smtClean="0">
                <a:latin typeface="Arial"/>
                <a:ea typeface="Calibri"/>
                <a:cs typeface="Times New Roman"/>
              </a:rPr>
              <a:t>sure looks full</a:t>
            </a:r>
          </a:p>
          <a:p>
            <a:pPr algn="just">
              <a:lnSpc>
                <a:spcPct val="115000"/>
              </a:lnSpc>
              <a:spcBef>
                <a:spcPts val="0"/>
              </a:spcBef>
              <a:spcAft>
                <a:spcPts val="1000"/>
              </a:spcAft>
            </a:pPr>
            <a:r>
              <a:rPr lang="en-US" sz="3800" dirty="0" smtClean="0">
                <a:latin typeface="Arial"/>
                <a:ea typeface="Calibri"/>
                <a:cs typeface="Times New Roman"/>
              </a:rPr>
              <a:t>Since </a:t>
            </a:r>
            <a:r>
              <a:rPr lang="en-US" sz="3800" dirty="0">
                <a:latin typeface="Arial"/>
                <a:ea typeface="Calibri"/>
                <a:cs typeface="Times New Roman"/>
              </a:rPr>
              <a:t>we see almost no </a:t>
            </a:r>
            <a:r>
              <a:rPr lang="en-US" sz="3800" b="1" dirty="0">
                <a:solidFill>
                  <a:srgbClr val="92D050"/>
                </a:solidFill>
                <a:latin typeface="Arial"/>
                <a:ea typeface="Calibri"/>
                <a:cs typeface="Times New Roman"/>
              </a:rPr>
              <a:t>swap file </a:t>
            </a:r>
            <a:r>
              <a:rPr lang="en-US" sz="3800" dirty="0">
                <a:latin typeface="Arial"/>
                <a:ea typeface="Calibri"/>
                <a:cs typeface="Times New Roman"/>
              </a:rPr>
              <a:t>usage, this machine technically has enough memory, but if you are like me, you might worry about overloading its disk </a:t>
            </a:r>
            <a:r>
              <a:rPr lang="en-US" sz="3800" dirty="0" smtClean="0">
                <a:latin typeface="Arial"/>
                <a:ea typeface="Calibri"/>
                <a:cs typeface="Times New Roman"/>
              </a:rPr>
              <a:t>drives</a:t>
            </a:r>
            <a:endParaRPr lang="en-US" sz="2900" dirty="0">
              <a:ea typeface="Calibri"/>
              <a:cs typeface="Times New Roman"/>
            </a:endParaRPr>
          </a:p>
          <a:p>
            <a:endParaRPr lang="en-US" dirty="0"/>
          </a:p>
          <a:p>
            <a:endParaRPr lang="en-US" dirty="0"/>
          </a:p>
        </p:txBody>
      </p:sp>
      <p:sp>
        <p:nvSpPr>
          <p:cNvPr id="6" name="Content Placeholder 5"/>
          <p:cNvSpPr>
            <a:spLocks noGrp="1"/>
          </p:cNvSpPr>
          <p:nvPr>
            <p:ph sz="half" idx="2"/>
          </p:nvPr>
        </p:nvSpPr>
        <p:spPr>
          <a:xfrm>
            <a:off x="4648200" y="1600200"/>
            <a:ext cx="4038600" cy="4800600"/>
          </a:xfrm>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latin typeface="Arial"/>
              <a:ea typeface="Calibri"/>
            </a:endParaRPr>
          </a:p>
          <a:p>
            <a:endParaRPr lang="en-US" dirty="0">
              <a:latin typeface="Arial"/>
              <a:ea typeface="Calibri"/>
            </a:endParaRPr>
          </a:p>
          <a:p>
            <a:endParaRPr lang="en-US" sz="3800" dirty="0" smtClean="0">
              <a:latin typeface="Arial"/>
              <a:ea typeface="Calibri"/>
            </a:endParaRPr>
          </a:p>
          <a:p>
            <a:endParaRPr lang="en-US" sz="2100" dirty="0">
              <a:latin typeface="Arial"/>
              <a:ea typeface="Calibri"/>
            </a:endParaRPr>
          </a:p>
          <a:p>
            <a:r>
              <a:rPr lang="en-US" sz="3800" dirty="0" smtClean="0">
                <a:latin typeface="Arial"/>
                <a:ea typeface="Calibri"/>
              </a:rPr>
              <a:t>Here </a:t>
            </a:r>
            <a:r>
              <a:rPr lang="en-US" sz="3800" dirty="0">
                <a:latin typeface="Arial"/>
                <a:ea typeface="Calibri"/>
              </a:rPr>
              <a:t>we can see not only plenty of IOs, but also </a:t>
            </a:r>
            <a:r>
              <a:rPr lang="en-US" sz="3800" b="1" dirty="0">
                <a:solidFill>
                  <a:srgbClr val="996633"/>
                </a:solidFill>
                <a:latin typeface="Arial"/>
                <a:ea typeface="Calibri"/>
              </a:rPr>
              <a:t>which drives</a:t>
            </a:r>
            <a:r>
              <a:rPr lang="en-US" sz="3800" dirty="0">
                <a:latin typeface="Arial"/>
                <a:ea typeface="Calibri"/>
              </a:rPr>
              <a:t> have heavier </a:t>
            </a:r>
            <a:r>
              <a:rPr lang="en-US" sz="3800" b="1" dirty="0">
                <a:solidFill>
                  <a:srgbClr val="008080"/>
                </a:solidFill>
                <a:latin typeface="Arial"/>
                <a:ea typeface="Calibri"/>
              </a:rPr>
              <a:t>backup</a:t>
            </a:r>
            <a:r>
              <a:rPr lang="en-US" sz="3800" dirty="0">
                <a:latin typeface="Arial"/>
                <a:ea typeface="Calibri"/>
              </a:rPr>
              <a:t> loads and </a:t>
            </a:r>
            <a:r>
              <a:rPr lang="en-US" sz="3800" b="1" dirty="0">
                <a:solidFill>
                  <a:srgbClr val="361B00"/>
                </a:solidFill>
                <a:latin typeface="Arial"/>
                <a:ea typeface="Calibri"/>
              </a:rPr>
              <a:t>which </a:t>
            </a:r>
            <a:r>
              <a:rPr lang="en-US" sz="3800" b="1" dirty="0">
                <a:solidFill>
                  <a:srgbClr val="92CDDC"/>
                </a:solidFill>
                <a:latin typeface="Arial"/>
                <a:ea typeface="Calibri"/>
              </a:rPr>
              <a:t>drives</a:t>
            </a:r>
            <a:r>
              <a:rPr lang="en-US" sz="3800" dirty="0">
                <a:latin typeface="Arial"/>
                <a:ea typeface="Calibri"/>
              </a:rPr>
              <a:t> do more daily </a:t>
            </a:r>
            <a:r>
              <a:rPr lang="en-US" sz="3800" b="1" dirty="0">
                <a:solidFill>
                  <a:srgbClr val="B731C5"/>
                </a:solidFill>
                <a:latin typeface="Arial"/>
                <a:ea typeface="Calibri"/>
              </a:rPr>
              <a:t>web page building</a:t>
            </a:r>
            <a:r>
              <a:rPr lang="en-US" sz="3800" dirty="0">
                <a:solidFill>
                  <a:srgbClr val="B731C5"/>
                </a:solidFill>
                <a:latin typeface="Arial"/>
                <a:ea typeface="Calibri"/>
              </a:rPr>
              <a:t> </a:t>
            </a:r>
            <a:r>
              <a:rPr lang="en-US" sz="3800" dirty="0" smtClean="0">
                <a:latin typeface="Arial"/>
                <a:ea typeface="Calibri"/>
              </a:rPr>
              <a:t>processing</a:t>
            </a:r>
          </a:p>
          <a:p>
            <a:pPr lvl="1"/>
            <a:r>
              <a:rPr lang="en-US" sz="3400" dirty="0" smtClean="0">
                <a:latin typeface="Arial"/>
                <a:ea typeface="Calibri"/>
              </a:rPr>
              <a:t>Note </a:t>
            </a:r>
            <a:r>
              <a:rPr lang="en-US" sz="3400" dirty="0">
                <a:latin typeface="Arial"/>
                <a:ea typeface="Calibri"/>
              </a:rPr>
              <a:t>also how the disk drives are tuned to not let any drive exceed 60% </a:t>
            </a:r>
            <a:r>
              <a:rPr lang="en-US" sz="3400" dirty="0" smtClean="0">
                <a:latin typeface="Arial"/>
                <a:ea typeface="Calibri"/>
              </a:rPr>
              <a:t>utilization</a:t>
            </a:r>
            <a:endParaRPr lang="en-US" sz="3400"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99282"/>
            <a:ext cx="3816702" cy="228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99282"/>
            <a:ext cx="3775593" cy="27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059C5AB-3634-41A9-9858-056D7A0CC850}" type="slidenum">
              <a:rPr lang="en-US" smtClean="0"/>
              <a:t>64</a:t>
            </a:fld>
            <a:endParaRPr lang="en-US"/>
          </a:p>
        </p:txBody>
      </p:sp>
    </p:spTree>
    <p:extLst>
      <p:ext uri="{BB962C8B-B14F-4D97-AF65-F5344CB8AC3E}">
        <p14:creationId xmlns:p14="http://schemas.microsoft.com/office/powerpoint/2010/main" val="21421621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Is there a memory problem on this Unix machine?</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fontScale="92500" lnSpcReduction="10000"/>
          </a:bodyPr>
          <a:lstStyle/>
          <a:p>
            <a:r>
              <a:rPr lang="en-US" sz="2200" dirty="0">
                <a:latin typeface="Arial" panose="020B0604020202020204" pitchFamily="34" charset="0"/>
                <a:cs typeface="Arial" panose="020B0604020202020204" pitchFamily="34" charset="0"/>
              </a:rPr>
              <a:t>I can hear the queuing theory tool users at this point </a:t>
            </a:r>
            <a:r>
              <a:rPr lang="en-US" sz="2200" dirty="0" smtClean="0">
                <a:latin typeface="Arial" panose="020B0604020202020204" pitchFamily="34" charset="0"/>
                <a:cs typeface="Arial" panose="020B0604020202020204" pitchFamily="34" charset="0"/>
              </a:rPr>
              <a:t>yelling</a:t>
            </a:r>
          </a:p>
          <a:p>
            <a:pPr lvl="1"/>
            <a:r>
              <a:rPr lang="en-US" sz="1600"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Ron</a:t>
            </a:r>
            <a:r>
              <a:rPr lang="en-US" sz="1900" dirty="0">
                <a:latin typeface="Arial" panose="020B0604020202020204" pitchFamily="34" charset="0"/>
                <a:cs typeface="Arial" panose="020B0604020202020204" pitchFamily="34" charset="0"/>
              </a:rPr>
              <a:t>! Mere usage does not matter; response times growing is all that matters</a:t>
            </a:r>
            <a:r>
              <a:rPr lang="en-US" sz="1900" dirty="0" smtClean="0">
                <a:latin typeface="Arial" panose="020B0604020202020204" pitchFamily="34" charset="0"/>
                <a:cs typeface="Arial" panose="020B0604020202020204" pitchFamily="34" charset="0"/>
              </a:rPr>
              <a:t>!”</a:t>
            </a:r>
          </a:p>
          <a:p>
            <a:pPr lvl="2"/>
            <a:r>
              <a:rPr lang="en-US" sz="1700" dirty="0" smtClean="0">
                <a:latin typeface="Arial" panose="020B0604020202020204" pitchFamily="34" charset="0"/>
                <a:cs typeface="Arial" panose="020B0604020202020204" pitchFamily="34" charset="0"/>
              </a:rPr>
              <a:t>and </a:t>
            </a:r>
            <a:r>
              <a:rPr lang="en-US" sz="1700" dirty="0">
                <a:latin typeface="Arial" panose="020B0604020202020204" pitchFamily="34" charset="0"/>
                <a:cs typeface="Arial" panose="020B0604020202020204" pitchFamily="34" charset="0"/>
              </a:rPr>
              <a:t>they are </a:t>
            </a:r>
            <a:r>
              <a:rPr lang="en-US" sz="1700" dirty="0" smtClean="0">
                <a:latin typeface="Arial" panose="020B0604020202020204" pitchFamily="34" charset="0"/>
                <a:cs typeface="Arial" panose="020B0604020202020204" pitchFamily="34" charset="0"/>
              </a:rPr>
              <a:t>correct!</a:t>
            </a:r>
          </a:p>
          <a:p>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following graph is for those picky </a:t>
            </a:r>
            <a:r>
              <a:rPr lang="en-US" sz="2200" dirty="0" smtClean="0">
                <a:latin typeface="Arial" panose="020B0604020202020204" pitchFamily="34" charset="0"/>
                <a:cs typeface="Arial" panose="020B0604020202020204" pitchFamily="34" charset="0"/>
              </a:rPr>
              <a:t>folks</a:t>
            </a:r>
            <a:r>
              <a:rPr lang="en-US" sz="3000" dirty="0" smtClean="0">
                <a:latin typeface="Arial" panose="020B0604020202020204" pitchFamily="34" charset="0"/>
                <a:cs typeface="Arial" panose="020B0604020202020204" pitchFamily="34" charset="0"/>
              </a:rPr>
              <a:t>:</a:t>
            </a:r>
          </a:p>
        </p:txBody>
      </p:sp>
      <p:sp>
        <p:nvSpPr>
          <p:cNvPr id="6" name="Content Placeholder 5"/>
          <p:cNvSpPr>
            <a:spLocks noGrp="1"/>
          </p:cNvSpPr>
          <p:nvPr>
            <p:ph sz="half" idx="2"/>
          </p:nvPr>
        </p:nvSpPr>
        <p:spPr>
          <a:xfrm>
            <a:off x="4419600" y="1600200"/>
            <a:ext cx="4267200" cy="4800600"/>
          </a:xfrm>
        </p:spPr>
        <p:txBody>
          <a:bodyPr>
            <a:normAutofit fontScale="92500" lnSpcReduction="10000"/>
          </a:bodyPr>
          <a:lstStyle/>
          <a:p>
            <a:r>
              <a:rPr lang="en-US" sz="2200" dirty="0" smtClean="0">
                <a:latin typeface="Arial"/>
                <a:ea typeface="Calibri"/>
              </a:rPr>
              <a:t>Adroit </a:t>
            </a:r>
            <a:r>
              <a:rPr lang="en-US" sz="2200" dirty="0">
                <a:latin typeface="Arial"/>
                <a:ea typeface="Calibri"/>
              </a:rPr>
              <a:t>viewers will see that there are no waits during critical nightly processing and some higher </a:t>
            </a:r>
            <a:r>
              <a:rPr lang="en-US" sz="2200" b="1" dirty="0">
                <a:solidFill>
                  <a:srgbClr val="92D050"/>
                </a:solidFill>
                <a:latin typeface="Arial"/>
                <a:ea typeface="Calibri"/>
              </a:rPr>
              <a:t>IO Service </a:t>
            </a:r>
            <a:r>
              <a:rPr lang="en-US" sz="2200" dirty="0">
                <a:latin typeface="Arial"/>
                <a:ea typeface="Calibri"/>
              </a:rPr>
              <a:t>and just a bit of </a:t>
            </a:r>
            <a:r>
              <a:rPr lang="en-US" sz="2200" b="1" dirty="0">
                <a:solidFill>
                  <a:srgbClr val="FF00FF"/>
                </a:solidFill>
                <a:latin typeface="Arial"/>
                <a:ea typeface="Calibri"/>
              </a:rPr>
              <a:t>IO Wait</a:t>
            </a:r>
            <a:r>
              <a:rPr lang="en-US" sz="2200" dirty="0">
                <a:latin typeface="Arial"/>
                <a:ea typeface="Calibri"/>
              </a:rPr>
              <a:t> only during </a:t>
            </a:r>
            <a:r>
              <a:rPr lang="en-US" sz="2200" dirty="0" smtClean="0">
                <a:latin typeface="Arial"/>
                <a:ea typeface="Calibri"/>
              </a:rPr>
              <a:t>backups</a:t>
            </a:r>
          </a:p>
          <a:p>
            <a:pPr lvl="1"/>
            <a:r>
              <a:rPr lang="en-US" sz="1800" dirty="0" smtClean="0">
                <a:latin typeface="Arial"/>
                <a:ea typeface="Calibri"/>
              </a:rPr>
              <a:t>Even </a:t>
            </a:r>
            <a:r>
              <a:rPr lang="en-US" sz="1800" dirty="0">
                <a:latin typeface="Arial"/>
                <a:ea typeface="Calibri"/>
              </a:rPr>
              <a:t>more adroit viewers will notice the clue that non </a:t>
            </a:r>
            <a:r>
              <a:rPr lang="en-US" sz="1800" b="1" dirty="0">
                <a:solidFill>
                  <a:srgbClr val="008080"/>
                </a:solidFill>
                <a:latin typeface="Arial"/>
                <a:ea typeface="Calibri"/>
              </a:rPr>
              <a:t>backup </a:t>
            </a:r>
            <a:r>
              <a:rPr lang="en-US" sz="1800" dirty="0" smtClean="0">
                <a:latin typeface="Arial"/>
                <a:ea typeface="Calibri"/>
              </a:rPr>
              <a:t>high</a:t>
            </a:r>
            <a:r>
              <a:rPr lang="en-US" sz="1800" dirty="0">
                <a:latin typeface="Arial"/>
                <a:ea typeface="Calibri"/>
              </a:rPr>
              <a:t> </a:t>
            </a:r>
            <a:r>
              <a:rPr lang="en-US" sz="1800" b="1" dirty="0">
                <a:solidFill>
                  <a:srgbClr val="FF00FF"/>
                </a:solidFill>
                <a:latin typeface="Arial"/>
                <a:ea typeface="Calibri"/>
              </a:rPr>
              <a:t>Page Scans</a:t>
            </a:r>
            <a:r>
              <a:rPr lang="en-US" sz="1800" dirty="0">
                <a:latin typeface="Arial"/>
                <a:ea typeface="Calibri"/>
              </a:rPr>
              <a:t> happen not during the high nightly batch processing, but instead during the minimal CPU usage </a:t>
            </a:r>
            <a:r>
              <a:rPr lang="en-US" sz="1800" b="1" dirty="0">
                <a:solidFill>
                  <a:srgbClr val="B731C5"/>
                </a:solidFill>
                <a:latin typeface="Arial"/>
                <a:ea typeface="Calibri"/>
              </a:rPr>
              <a:t>web page building</a:t>
            </a:r>
            <a:r>
              <a:rPr lang="en-US" sz="1800" dirty="0">
                <a:solidFill>
                  <a:srgbClr val="B731C5"/>
                </a:solidFill>
                <a:latin typeface="Arial"/>
                <a:ea typeface="Calibri"/>
              </a:rPr>
              <a:t> </a:t>
            </a:r>
            <a:r>
              <a:rPr lang="en-US" sz="1800" dirty="0">
                <a:latin typeface="Arial"/>
                <a:ea typeface="Calibri"/>
              </a:rPr>
              <a:t>part of the daily </a:t>
            </a:r>
            <a:r>
              <a:rPr lang="en-US" sz="1800" dirty="0" smtClean="0">
                <a:latin typeface="Arial"/>
                <a:ea typeface="Calibri"/>
              </a:rPr>
              <a:t>work</a:t>
            </a:r>
          </a:p>
          <a:p>
            <a:pPr lvl="1"/>
            <a:r>
              <a:rPr lang="en-US" sz="1800" dirty="0" smtClean="0">
                <a:latin typeface="Arial"/>
                <a:ea typeface="Calibri"/>
              </a:rPr>
              <a:t>Making </a:t>
            </a:r>
            <a:r>
              <a:rPr lang="en-US" sz="1800" dirty="0">
                <a:latin typeface="Arial"/>
                <a:ea typeface="Calibri"/>
              </a:rPr>
              <a:t>tons of unrelated graphics is about as diverse and un-cache-able as you can get, so those </a:t>
            </a:r>
            <a:r>
              <a:rPr lang="en-US" sz="1800" b="1" dirty="0">
                <a:solidFill>
                  <a:srgbClr val="FF00FF"/>
                </a:solidFill>
                <a:latin typeface="Arial"/>
                <a:ea typeface="Calibri"/>
              </a:rPr>
              <a:t>Page Scans</a:t>
            </a:r>
            <a:r>
              <a:rPr lang="en-US" sz="1800" dirty="0">
                <a:latin typeface="Arial"/>
                <a:ea typeface="Calibri"/>
              </a:rPr>
              <a:t> make sense and are unavoidable</a:t>
            </a:r>
            <a:endParaRPr lang="en-US" sz="18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61" y="3962400"/>
            <a:ext cx="3830001" cy="85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22" y="4876800"/>
            <a:ext cx="3830001" cy="41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9059C5AB-3634-41A9-9858-056D7A0CC850}" type="slidenum">
              <a:rPr lang="en-US" smtClean="0"/>
              <a:t>65</a:t>
            </a:fld>
            <a:endParaRPr lang="en-US"/>
          </a:p>
        </p:txBody>
      </p:sp>
    </p:spTree>
    <p:extLst>
      <p:ext uri="{BB962C8B-B14F-4D97-AF65-F5344CB8AC3E}">
        <p14:creationId xmlns:p14="http://schemas.microsoft.com/office/powerpoint/2010/main" val="41370069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Lots of good graphics dispel incorrect assumptions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a:latin typeface="Arial"/>
                <a:ea typeface="Calibri"/>
              </a:rPr>
              <a:t>Note that we just discussed the performance of a heavily loaded and complex nightly batch system using the tools of graphics, </a:t>
            </a:r>
            <a:r>
              <a:rPr lang="en-US" b="1" dirty="0">
                <a:solidFill>
                  <a:srgbClr val="FF00FF"/>
                </a:solidFill>
                <a:latin typeface="Arial"/>
                <a:ea typeface="Calibri"/>
              </a:rPr>
              <a:t>color</a:t>
            </a:r>
            <a:r>
              <a:rPr lang="en-US" b="1" dirty="0">
                <a:latin typeface="Arial"/>
                <a:ea typeface="Calibri"/>
              </a:rPr>
              <a:t> </a:t>
            </a:r>
            <a:r>
              <a:rPr lang="en-US" b="1" dirty="0">
                <a:solidFill>
                  <a:srgbClr val="00A200"/>
                </a:solidFill>
                <a:latin typeface="Arial"/>
                <a:ea typeface="Calibri"/>
              </a:rPr>
              <a:t>coded</a:t>
            </a:r>
            <a:r>
              <a:rPr lang="en-US" b="1" dirty="0">
                <a:latin typeface="Arial"/>
                <a:ea typeface="Calibri"/>
              </a:rPr>
              <a:t> </a:t>
            </a:r>
            <a:r>
              <a:rPr lang="en-US" b="1" dirty="0">
                <a:solidFill>
                  <a:srgbClr val="FF0000"/>
                </a:solidFill>
                <a:latin typeface="Arial"/>
                <a:ea typeface="Calibri"/>
              </a:rPr>
              <a:t>text</a:t>
            </a:r>
            <a:r>
              <a:rPr lang="en-US" dirty="0">
                <a:latin typeface="Arial"/>
                <a:ea typeface="Calibri"/>
              </a:rPr>
              <a:t>, and graph stacking in a way that even a non-geek project manager could </a:t>
            </a:r>
            <a:r>
              <a:rPr lang="en-US" dirty="0" smtClean="0">
                <a:latin typeface="Arial"/>
                <a:ea typeface="Calibri"/>
              </a:rPr>
              <a:t>understand!</a:t>
            </a:r>
          </a:p>
          <a:p>
            <a:r>
              <a:rPr lang="en-US" dirty="0" smtClean="0">
                <a:latin typeface="Arial"/>
                <a:ea typeface="Calibri"/>
              </a:rPr>
              <a:t>Nothing </a:t>
            </a:r>
            <a:r>
              <a:rPr lang="en-US" dirty="0">
                <a:latin typeface="Arial"/>
                <a:ea typeface="Calibri"/>
              </a:rPr>
              <a:t>dispels mistaken impressions and needless hardware usage fears faster than these </a:t>
            </a:r>
            <a:r>
              <a:rPr lang="en-US" dirty="0" smtClean="0">
                <a:latin typeface="Arial"/>
                <a:ea typeface="Calibri"/>
              </a:rPr>
              <a:t>tools</a:t>
            </a:r>
          </a:p>
          <a:p>
            <a:r>
              <a:rPr lang="en-US" dirty="0" smtClean="0">
                <a:latin typeface="Arial"/>
                <a:ea typeface="Calibri"/>
              </a:rPr>
              <a:t>If </a:t>
            </a:r>
            <a:r>
              <a:rPr lang="en-US" dirty="0">
                <a:latin typeface="Arial"/>
                <a:ea typeface="Calibri"/>
              </a:rPr>
              <a:t>your goal is to speed your organization to work on real issues and stop wasting time on spurious issues, great graphics are a great place to start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66</a:t>
            </a:fld>
            <a:endParaRPr lang="en-US"/>
          </a:p>
        </p:txBody>
      </p:sp>
    </p:spTree>
    <p:extLst>
      <p:ext uri="{BB962C8B-B14F-4D97-AF65-F5344CB8AC3E}">
        <p14:creationId xmlns:p14="http://schemas.microsoft.com/office/powerpoint/2010/main" val="4259379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prstClr val="black"/>
                </a:solidFill>
                <a:latin typeface="Arial" panose="020B0604020202020204" pitchFamily="34" charset="0"/>
                <a:cs typeface="Arial" panose="020B0604020202020204" pitchFamily="34" charset="0"/>
              </a:rPr>
              <a:t>Lots of good graphics dispel incorrect assumptions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a:ea typeface="Calibri"/>
              </a:rPr>
              <a:t>Great </a:t>
            </a:r>
            <a:r>
              <a:rPr lang="en-US" b="1" dirty="0">
                <a:solidFill>
                  <a:srgbClr val="00A200"/>
                </a:solidFill>
                <a:latin typeface="Arial"/>
                <a:ea typeface="Calibri"/>
              </a:rPr>
              <a:t>workload</a:t>
            </a:r>
            <a:r>
              <a:rPr lang="en-US" dirty="0">
                <a:latin typeface="Arial"/>
                <a:ea typeface="Calibri"/>
              </a:rPr>
              <a:t> </a:t>
            </a:r>
            <a:r>
              <a:rPr lang="en-US" b="1" dirty="0">
                <a:solidFill>
                  <a:srgbClr val="B731C5"/>
                </a:solidFill>
                <a:latin typeface="Arial"/>
                <a:ea typeface="Calibri"/>
              </a:rPr>
              <a:t>characterized</a:t>
            </a:r>
            <a:r>
              <a:rPr lang="en-US" dirty="0">
                <a:latin typeface="Arial"/>
                <a:ea typeface="Calibri"/>
              </a:rPr>
              <a:t> network queuing theory based products let you </a:t>
            </a:r>
            <a:r>
              <a:rPr lang="en-US" dirty="0" smtClean="0">
                <a:latin typeface="Arial"/>
                <a:ea typeface="Calibri"/>
              </a:rPr>
              <a:t>do</a:t>
            </a:r>
          </a:p>
          <a:p>
            <a:pPr lvl="1"/>
            <a:r>
              <a:rPr lang="en-US" dirty="0" smtClean="0">
                <a:latin typeface="Arial"/>
                <a:ea typeface="Calibri"/>
              </a:rPr>
              <a:t>application </a:t>
            </a:r>
            <a:r>
              <a:rPr lang="en-US" dirty="0">
                <a:latin typeface="Arial"/>
                <a:ea typeface="Calibri"/>
              </a:rPr>
              <a:t>and hardware tuning that gets rid of waits, and </a:t>
            </a:r>
            <a:endParaRPr lang="en-US" dirty="0" smtClean="0">
              <a:latin typeface="Arial"/>
              <a:ea typeface="Calibri"/>
            </a:endParaRPr>
          </a:p>
          <a:p>
            <a:pPr lvl="1"/>
            <a:r>
              <a:rPr lang="en-US" dirty="0" smtClean="0">
                <a:latin typeface="Arial"/>
                <a:ea typeface="Calibri"/>
              </a:rPr>
              <a:t>lets </a:t>
            </a:r>
            <a:r>
              <a:rPr lang="en-US" dirty="0">
                <a:latin typeface="Arial"/>
                <a:ea typeface="Calibri"/>
              </a:rPr>
              <a:t>you load up right to the edge of, but not past, where performance problems would otherwise start to appear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67</a:t>
            </a:fld>
            <a:endParaRPr lang="en-US"/>
          </a:p>
        </p:txBody>
      </p:sp>
    </p:spTree>
    <p:extLst>
      <p:ext uri="{BB962C8B-B14F-4D97-AF65-F5344CB8AC3E}">
        <p14:creationId xmlns:p14="http://schemas.microsoft.com/office/powerpoint/2010/main" val="36500193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 Workload that all windows machines should have</a:t>
            </a:r>
          </a:p>
        </p:txBody>
      </p:sp>
      <p:sp>
        <p:nvSpPr>
          <p:cNvPr id="4" name="Content Placeholder 3"/>
          <p:cNvSpPr>
            <a:spLocks noGrp="1"/>
          </p:cNvSpPr>
          <p:nvPr>
            <p:ph sz="half" idx="1"/>
          </p:nvPr>
        </p:nvSpPr>
        <p:spPr/>
        <p:txBody>
          <a:bodyPr>
            <a:normAutofit fontScale="25000" lnSpcReduction="20000"/>
          </a:bodyPr>
          <a:lstStyle/>
          <a:p>
            <a:r>
              <a:rPr lang="en-US" sz="8800" dirty="0">
                <a:latin typeface="Arial"/>
                <a:ea typeface="Calibri"/>
              </a:rPr>
              <a:t>When someone tries to run and application and it crashes, it causes windows to create </a:t>
            </a:r>
            <a:r>
              <a:rPr lang="en-US" sz="8800" b="1" dirty="0" err="1">
                <a:solidFill>
                  <a:srgbClr val="000000"/>
                </a:solidFill>
                <a:highlight>
                  <a:srgbClr val="00FF00"/>
                </a:highlight>
                <a:latin typeface="Arial"/>
                <a:ea typeface="Calibri"/>
              </a:rPr>
              <a:t>WerFault</a:t>
            </a:r>
            <a:r>
              <a:rPr lang="en-US" sz="8800" b="1" dirty="0">
                <a:solidFill>
                  <a:srgbClr val="00B050"/>
                </a:solidFill>
                <a:latin typeface="Arial"/>
                <a:ea typeface="Calibri"/>
              </a:rPr>
              <a:t> </a:t>
            </a:r>
            <a:r>
              <a:rPr lang="en-US" sz="8800" dirty="0">
                <a:latin typeface="Arial"/>
                <a:ea typeface="Calibri"/>
              </a:rPr>
              <a:t>processes and </a:t>
            </a:r>
            <a:r>
              <a:rPr lang="en-US" sz="8800" b="1" dirty="0" err="1">
                <a:highlight>
                  <a:srgbClr val="00FF00"/>
                </a:highlight>
                <a:latin typeface="Arial"/>
                <a:ea typeface="Calibri"/>
              </a:rPr>
              <a:t>svchost_WerSvcGroup</a:t>
            </a:r>
            <a:r>
              <a:rPr lang="en-US" sz="8800" dirty="0">
                <a:latin typeface="Arial"/>
                <a:ea typeface="Calibri"/>
              </a:rPr>
              <a:t> </a:t>
            </a:r>
            <a:r>
              <a:rPr lang="en-US" sz="8800" dirty="0" smtClean="0">
                <a:latin typeface="Arial"/>
                <a:ea typeface="Calibri"/>
              </a:rPr>
              <a:t>processes</a:t>
            </a:r>
          </a:p>
          <a:p>
            <a:pPr lvl="1"/>
            <a:r>
              <a:rPr lang="en-US" sz="8000" dirty="0" smtClean="0">
                <a:latin typeface="Arial"/>
                <a:ea typeface="Calibri"/>
              </a:rPr>
              <a:t>On </a:t>
            </a:r>
            <a:r>
              <a:rPr lang="en-US" sz="8000" dirty="0">
                <a:latin typeface="Arial"/>
                <a:ea typeface="Calibri"/>
              </a:rPr>
              <a:t>a  Thursday, something on this machine crashed a whole lot and it continued, albeit at a slower </a:t>
            </a:r>
            <a:r>
              <a:rPr lang="en-US" sz="8000" dirty="0" smtClean="0">
                <a:latin typeface="Arial"/>
                <a:ea typeface="Calibri"/>
              </a:rPr>
              <a:t>rate</a:t>
            </a:r>
          </a:p>
          <a:p>
            <a:pPr lvl="1"/>
            <a:r>
              <a:rPr lang="en-US" sz="8000" dirty="0" smtClean="0">
                <a:latin typeface="Arial"/>
                <a:ea typeface="Calibri"/>
              </a:rPr>
              <a:t>I </a:t>
            </a:r>
            <a:r>
              <a:rPr lang="en-US" sz="8000" dirty="0">
                <a:latin typeface="Arial"/>
                <a:ea typeface="Calibri"/>
              </a:rPr>
              <a:t>was betting that the large </a:t>
            </a:r>
            <a:r>
              <a:rPr lang="en-US" sz="8000" b="1" dirty="0">
                <a:solidFill>
                  <a:srgbClr val="E46C0A"/>
                </a:solidFill>
                <a:latin typeface="Arial"/>
                <a:ea typeface="Calibri"/>
              </a:rPr>
              <a:t>System process</a:t>
            </a:r>
            <a:r>
              <a:rPr lang="en-US" sz="8000" dirty="0">
                <a:solidFill>
                  <a:srgbClr val="E46C0A"/>
                </a:solidFill>
                <a:latin typeface="Arial"/>
                <a:ea typeface="Calibri"/>
              </a:rPr>
              <a:t> </a:t>
            </a:r>
            <a:r>
              <a:rPr lang="en-US" sz="8000" dirty="0">
                <a:latin typeface="Arial"/>
                <a:ea typeface="Calibri"/>
              </a:rPr>
              <a:t>CPU is related </a:t>
            </a:r>
            <a:r>
              <a:rPr lang="en-US" sz="8000" dirty="0" smtClean="0">
                <a:latin typeface="Arial"/>
                <a:ea typeface="Calibri"/>
              </a:rPr>
              <a:t>too</a:t>
            </a:r>
          </a:p>
          <a:p>
            <a:r>
              <a:rPr lang="en-US" sz="8800" dirty="0">
                <a:latin typeface="Arial" panose="020B0604020202020204" pitchFamily="34" charset="0"/>
                <a:ea typeface="Calibri"/>
                <a:cs typeface="Arial" panose="020B0604020202020204" pitchFamily="34" charset="0"/>
              </a:rPr>
              <a:t>Can you tell when they finally configured the new application properly?</a:t>
            </a:r>
          </a:p>
          <a:p>
            <a:pPr lvl="1"/>
            <a:endParaRPr lang="en-US" sz="8800" dirty="0" smtClean="0">
              <a:latin typeface="Arial"/>
              <a:ea typeface="Calibri"/>
            </a:endParaRPr>
          </a:p>
          <a:p>
            <a:pPr lvl="1"/>
            <a:endParaRPr lang="en-US" sz="8000" dirty="0"/>
          </a:p>
        </p:txBody>
      </p:sp>
      <p:sp>
        <p:nvSpPr>
          <p:cNvPr id="5" name="Content Placeholder 4"/>
          <p:cNvSpPr>
            <a:spLocks noGrp="1"/>
          </p:cNvSpPr>
          <p:nvPr>
            <p:ph sz="half" idx="2"/>
          </p:nvPr>
        </p:nvSpPr>
        <p:spPr/>
        <p:txBody>
          <a:bodyPr>
            <a:normAutofit fontScale="25000" lnSpcReduction="20000"/>
          </a:bodyPr>
          <a:lstStyle/>
          <a:p>
            <a:endParaRPr lang="en-US" sz="8800" dirty="0" smtClean="0">
              <a:latin typeface="Arial" panose="020B0604020202020204" pitchFamily="34" charset="0"/>
              <a:ea typeface="Calibri"/>
              <a:cs typeface="Arial" panose="020B0604020202020204" pitchFamily="34" charset="0"/>
            </a:endParaRPr>
          </a:p>
          <a:p>
            <a:endParaRPr lang="en-US" sz="8800" dirty="0">
              <a:latin typeface="Arial" panose="020B0604020202020204" pitchFamily="34" charset="0"/>
              <a:ea typeface="Calibri"/>
              <a:cs typeface="Arial" panose="020B0604020202020204" pitchFamily="34" charset="0"/>
            </a:endParaRPr>
          </a:p>
          <a:p>
            <a:endParaRPr lang="en-US" sz="8800" dirty="0" smtClean="0">
              <a:latin typeface="Arial" panose="020B0604020202020204" pitchFamily="34" charset="0"/>
              <a:ea typeface="Calibri"/>
              <a:cs typeface="Arial" panose="020B0604020202020204" pitchFamily="34" charset="0"/>
            </a:endParaRPr>
          </a:p>
          <a:p>
            <a:endParaRPr lang="en-US" sz="8800" dirty="0">
              <a:latin typeface="Arial" panose="020B0604020202020204" pitchFamily="34" charset="0"/>
              <a:ea typeface="Calibri"/>
              <a:cs typeface="Arial" panose="020B0604020202020204" pitchFamily="34" charset="0"/>
            </a:endParaRPr>
          </a:p>
          <a:p>
            <a:endParaRPr lang="en-US" sz="8800" dirty="0" smtClean="0">
              <a:latin typeface="Arial" panose="020B0604020202020204" pitchFamily="34" charset="0"/>
              <a:ea typeface="Calibri"/>
              <a:cs typeface="Arial" panose="020B0604020202020204" pitchFamily="34" charset="0"/>
            </a:endParaRPr>
          </a:p>
          <a:p>
            <a:endParaRPr lang="en-US" sz="8800" dirty="0">
              <a:latin typeface="Arial" panose="020B0604020202020204" pitchFamily="34" charset="0"/>
              <a:ea typeface="Calibri"/>
              <a:cs typeface="Arial" panose="020B0604020202020204" pitchFamily="34" charset="0"/>
            </a:endParaRPr>
          </a:p>
          <a:p>
            <a:endParaRPr lang="en-US" sz="8800" dirty="0" smtClean="0">
              <a:latin typeface="Arial" panose="020B0604020202020204" pitchFamily="34" charset="0"/>
              <a:ea typeface="Calibri"/>
              <a:cs typeface="Arial" panose="020B0604020202020204" pitchFamily="34" charset="0"/>
            </a:endParaRPr>
          </a:p>
          <a:p>
            <a:endParaRPr lang="en-US" sz="8800" dirty="0" smtClean="0">
              <a:latin typeface="Arial" panose="020B0604020202020204" pitchFamily="34" charset="0"/>
              <a:ea typeface="Calibri"/>
              <a:cs typeface="Arial" panose="020B0604020202020204" pitchFamily="34" charset="0"/>
            </a:endParaRPr>
          </a:p>
          <a:p>
            <a:endParaRPr lang="en-US" sz="8800" dirty="0">
              <a:latin typeface="Arial" panose="020B0604020202020204" pitchFamily="34" charset="0"/>
              <a:ea typeface="Calibri"/>
              <a:cs typeface="Arial" panose="020B0604020202020204" pitchFamily="34" charset="0"/>
            </a:endParaRPr>
          </a:p>
          <a:p>
            <a:r>
              <a:rPr lang="en-US" sz="8000" dirty="0" smtClean="0">
                <a:latin typeface="Arial" panose="020B0604020202020204" pitchFamily="34" charset="0"/>
                <a:ea typeface="Calibri"/>
                <a:cs typeface="Arial" panose="020B0604020202020204" pitchFamily="34" charset="0"/>
              </a:rPr>
              <a:t>Go </a:t>
            </a:r>
            <a:r>
              <a:rPr lang="en-US" sz="8000" dirty="0">
                <a:latin typeface="Arial" panose="020B0604020202020204" pitchFamily="34" charset="0"/>
                <a:ea typeface="Calibri"/>
                <a:cs typeface="Arial" panose="020B0604020202020204" pitchFamily="34" charset="0"/>
              </a:rPr>
              <a:t>looking for </a:t>
            </a:r>
            <a:r>
              <a:rPr lang="en-US" sz="8000" b="1" dirty="0" err="1">
                <a:solidFill>
                  <a:srgbClr val="000000"/>
                </a:solidFill>
                <a:highlight>
                  <a:srgbClr val="00FF00"/>
                </a:highlight>
                <a:latin typeface="Arial" panose="020B0604020202020204" pitchFamily="34" charset="0"/>
                <a:ea typeface="Calibri"/>
                <a:cs typeface="Arial" panose="020B0604020202020204" pitchFamily="34" charset="0"/>
              </a:rPr>
              <a:t>WerFault</a:t>
            </a:r>
            <a:r>
              <a:rPr lang="en-US" sz="8000" b="1" dirty="0">
                <a:solidFill>
                  <a:srgbClr val="00B050"/>
                </a:solidFill>
                <a:latin typeface="Arial" panose="020B0604020202020204" pitchFamily="34" charset="0"/>
                <a:ea typeface="Calibri"/>
                <a:cs typeface="Arial" panose="020B0604020202020204" pitchFamily="34" charset="0"/>
              </a:rPr>
              <a:t> </a:t>
            </a:r>
            <a:r>
              <a:rPr lang="en-US" sz="8000" dirty="0">
                <a:latin typeface="Arial" panose="020B0604020202020204" pitchFamily="34" charset="0"/>
                <a:ea typeface="Calibri"/>
                <a:cs typeface="Arial" panose="020B0604020202020204" pitchFamily="34" charset="0"/>
              </a:rPr>
              <a:t>processes and </a:t>
            </a:r>
            <a:r>
              <a:rPr lang="en-US" sz="8000" b="1" dirty="0" err="1">
                <a:highlight>
                  <a:srgbClr val="00FF00"/>
                </a:highlight>
                <a:latin typeface="Arial" panose="020B0604020202020204" pitchFamily="34" charset="0"/>
                <a:ea typeface="Calibri"/>
                <a:cs typeface="Arial" panose="020B0604020202020204" pitchFamily="34" charset="0"/>
              </a:rPr>
              <a:t>svchost_WerSvcGroup</a:t>
            </a:r>
            <a:r>
              <a:rPr lang="en-US" sz="8000" dirty="0">
                <a:latin typeface="Arial" panose="020B0604020202020204" pitchFamily="34" charset="0"/>
                <a:ea typeface="Calibri"/>
                <a:cs typeface="Arial" panose="020B0604020202020204" pitchFamily="34" charset="0"/>
              </a:rPr>
              <a:t> processes at your shop. I dare you. Get ready to be horrified at how many that you </a:t>
            </a:r>
            <a:r>
              <a:rPr lang="en-US" sz="8000" dirty="0" smtClean="0">
                <a:latin typeface="Arial" panose="020B0604020202020204" pitchFamily="34" charset="0"/>
                <a:ea typeface="Calibri"/>
                <a:cs typeface="Arial" panose="020B0604020202020204" pitchFamily="34" charset="0"/>
              </a:rPr>
              <a:t>find</a:t>
            </a:r>
            <a:endParaRPr lang="en-US" sz="8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8236"/>
            <a:ext cx="343889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059C5AB-3634-41A9-9858-056D7A0CC850}" type="slidenum">
              <a:rPr lang="en-US" smtClean="0"/>
              <a:t>68</a:t>
            </a:fld>
            <a:endParaRPr lang="en-US"/>
          </a:p>
        </p:txBody>
      </p:sp>
    </p:spTree>
    <p:extLst>
      <p:ext uri="{BB962C8B-B14F-4D97-AF65-F5344CB8AC3E}">
        <p14:creationId xmlns:p14="http://schemas.microsoft.com/office/powerpoint/2010/main" val="21020030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Arial"/>
                <a:ea typeface="Calibri"/>
              </a:rPr>
              <a:t>What to avoid</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a:latin typeface="Arial"/>
                <a:ea typeface="Calibri"/>
              </a:rPr>
              <a:t>Several of my CMG pals have endured repeated calls from vendors this </a:t>
            </a:r>
            <a:r>
              <a:rPr lang="en-US" dirty="0" smtClean="0">
                <a:latin typeface="Arial"/>
                <a:ea typeface="Calibri"/>
              </a:rPr>
              <a:t>year,</a:t>
            </a:r>
          </a:p>
          <a:p>
            <a:pPr lvl="1"/>
            <a:r>
              <a:rPr lang="en-US" dirty="0" smtClean="0">
                <a:latin typeface="Arial"/>
                <a:ea typeface="Calibri"/>
              </a:rPr>
              <a:t>trying </a:t>
            </a:r>
            <a:r>
              <a:rPr lang="en-US" dirty="0">
                <a:latin typeface="Arial"/>
                <a:ea typeface="Calibri"/>
              </a:rPr>
              <a:t>to get us to consider non-</a:t>
            </a:r>
            <a:r>
              <a:rPr lang="en-US" b="1" dirty="0">
                <a:solidFill>
                  <a:srgbClr val="00A200"/>
                </a:solidFill>
                <a:latin typeface="Arial"/>
                <a:ea typeface="Calibri"/>
              </a:rPr>
              <a:t>workload</a:t>
            </a:r>
            <a:r>
              <a:rPr lang="en-US" dirty="0">
                <a:latin typeface="Arial"/>
                <a:ea typeface="Calibri"/>
              </a:rPr>
              <a:t> </a:t>
            </a:r>
            <a:r>
              <a:rPr lang="en-US" b="1" dirty="0">
                <a:solidFill>
                  <a:srgbClr val="B731C5"/>
                </a:solidFill>
                <a:latin typeface="Arial"/>
                <a:ea typeface="Calibri"/>
              </a:rPr>
              <a:t>characterized</a:t>
            </a:r>
            <a:r>
              <a:rPr lang="en-US" dirty="0">
                <a:latin typeface="Arial"/>
                <a:ea typeface="Calibri"/>
              </a:rPr>
              <a:t> so called “VMware optimization” </a:t>
            </a:r>
            <a:r>
              <a:rPr lang="en-US" dirty="0" smtClean="0">
                <a:latin typeface="Arial"/>
                <a:ea typeface="Calibri"/>
              </a:rPr>
              <a:t>products,</a:t>
            </a:r>
          </a:p>
          <a:p>
            <a:pPr lvl="1"/>
            <a:r>
              <a:rPr lang="en-US" dirty="0" smtClean="0">
                <a:latin typeface="Arial"/>
                <a:ea typeface="Calibri"/>
              </a:rPr>
              <a:t>claiming </a:t>
            </a:r>
            <a:r>
              <a:rPr lang="en-US" dirty="0">
                <a:latin typeface="Arial"/>
                <a:ea typeface="Calibri"/>
              </a:rPr>
              <a:t>that they would save our firms thousands</a:t>
            </a:r>
            <a:r>
              <a:rPr lang="en-US" dirty="0" smtClean="0">
                <a:latin typeface="Arial"/>
                <a:ea typeface="Calibri"/>
              </a:rPr>
              <a:t>.</a:t>
            </a:r>
          </a:p>
          <a:p>
            <a:r>
              <a:rPr lang="en-US" dirty="0" smtClean="0">
                <a:latin typeface="Arial"/>
                <a:ea typeface="Calibri"/>
              </a:rPr>
              <a:t>When </a:t>
            </a:r>
            <a:r>
              <a:rPr lang="en-US" dirty="0">
                <a:latin typeface="Arial"/>
                <a:ea typeface="Calibri"/>
              </a:rPr>
              <a:t>we actually examined what they were doing, their lack of a </a:t>
            </a:r>
            <a:r>
              <a:rPr lang="en-US" b="1" dirty="0">
                <a:solidFill>
                  <a:srgbClr val="00A200"/>
                </a:solidFill>
                <a:latin typeface="Arial"/>
                <a:ea typeface="Calibri"/>
              </a:rPr>
              <a:t>workload</a:t>
            </a:r>
            <a:r>
              <a:rPr lang="en-US" dirty="0">
                <a:latin typeface="Arial"/>
                <a:ea typeface="Calibri"/>
              </a:rPr>
              <a:t> </a:t>
            </a:r>
            <a:r>
              <a:rPr lang="en-US" b="1" dirty="0">
                <a:solidFill>
                  <a:srgbClr val="B731C5"/>
                </a:solidFill>
                <a:latin typeface="Arial"/>
                <a:ea typeface="Calibri"/>
              </a:rPr>
              <a:t>characterized</a:t>
            </a:r>
            <a:r>
              <a:rPr lang="en-US" dirty="0">
                <a:latin typeface="Arial"/>
                <a:ea typeface="Calibri"/>
              </a:rPr>
              <a:t> approach resulted in their products recommending the exact opposite of what you should do to optimize </a:t>
            </a:r>
            <a:r>
              <a:rPr lang="en-US" dirty="0" smtClean="0">
                <a:latin typeface="Arial"/>
                <a:ea typeface="Calibri"/>
              </a:rPr>
              <a:t>performance,</a:t>
            </a:r>
          </a:p>
          <a:p>
            <a:pPr lvl="1"/>
            <a:r>
              <a:rPr lang="en-US" dirty="0" smtClean="0">
                <a:latin typeface="Arial"/>
                <a:ea typeface="Calibri"/>
              </a:rPr>
              <a:t>and </a:t>
            </a:r>
            <a:r>
              <a:rPr lang="en-US" dirty="0">
                <a:latin typeface="Arial"/>
                <a:ea typeface="Calibri"/>
              </a:rPr>
              <a:t>resulted in worse performance issues than what VMware would do for itself automatically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69</a:t>
            </a:fld>
            <a:endParaRPr lang="en-US"/>
          </a:p>
        </p:txBody>
      </p:sp>
    </p:spTree>
    <p:extLst>
      <p:ext uri="{BB962C8B-B14F-4D97-AF65-F5344CB8AC3E}">
        <p14:creationId xmlns:p14="http://schemas.microsoft.com/office/powerpoint/2010/main" val="51294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Communication 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more graphics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marR="0" indent="0" algn="just">
              <a:lnSpc>
                <a:spcPct val="115000"/>
              </a:lnSpc>
              <a:spcBef>
                <a:spcPts val="0"/>
              </a:spcBef>
              <a:spcAft>
                <a:spcPts val="1000"/>
              </a:spcAft>
              <a:buNone/>
            </a:pPr>
            <a:r>
              <a:rPr lang="en-US" dirty="0" smtClean="0">
                <a:effectLst/>
                <a:latin typeface="Arial"/>
                <a:ea typeface="Calibri"/>
                <a:cs typeface="Times New Roman"/>
              </a:rPr>
              <a:t>Here we see a </a:t>
            </a:r>
          </a:p>
          <a:p>
            <a:pPr marL="0" marR="0" indent="0" algn="just">
              <a:lnSpc>
                <a:spcPct val="115000"/>
              </a:lnSpc>
              <a:spcBef>
                <a:spcPts val="0"/>
              </a:spcBef>
              <a:spcAft>
                <a:spcPts val="1000"/>
              </a:spcAft>
              <a:buNone/>
            </a:pPr>
            <a:r>
              <a:rPr lang="en-US" dirty="0" smtClean="0">
                <a:latin typeface="Arial"/>
                <a:ea typeface="Calibri"/>
                <a:cs typeface="Times New Roman"/>
              </a:rPr>
              <a:t>n</a:t>
            </a:r>
            <a:r>
              <a:rPr lang="en-US" dirty="0" smtClean="0">
                <a:effectLst/>
                <a:latin typeface="Arial"/>
                <a:ea typeface="Calibri"/>
                <a:cs typeface="Times New Roman"/>
              </a:rPr>
              <a:t>ormal</a:t>
            </a:r>
            <a:r>
              <a:rPr lang="en-US" dirty="0" smtClean="0">
                <a:latin typeface="Arial"/>
                <a:ea typeface="Calibri"/>
                <a:cs typeface="Times New Roman"/>
              </a:rPr>
              <a:t> </a:t>
            </a:r>
            <a:r>
              <a:rPr lang="en-US" dirty="0" smtClean="0">
                <a:effectLst/>
                <a:latin typeface="Arial"/>
                <a:ea typeface="Calibri"/>
                <a:cs typeface="Times New Roman"/>
              </a:rPr>
              <a:t>workday</a:t>
            </a:r>
          </a:p>
          <a:p>
            <a:pPr marL="0" marR="0" indent="0" algn="just">
              <a:lnSpc>
                <a:spcPct val="115000"/>
              </a:lnSpc>
              <a:spcBef>
                <a:spcPts val="0"/>
              </a:spcBef>
              <a:spcAft>
                <a:spcPts val="1000"/>
              </a:spcAft>
              <a:buNone/>
            </a:pPr>
            <a:r>
              <a:rPr lang="en-US" dirty="0">
                <a:latin typeface="Arial"/>
                <a:ea typeface="Calibri"/>
                <a:cs typeface="Times New Roman"/>
              </a:rPr>
              <a:t>f</a:t>
            </a:r>
            <a:r>
              <a:rPr lang="en-US" dirty="0" smtClean="0">
                <a:effectLst/>
                <a:latin typeface="Arial"/>
                <a:ea typeface="Calibri"/>
                <a:cs typeface="Times New Roman"/>
              </a:rPr>
              <a:t>or this machine:</a:t>
            </a:r>
          </a:p>
          <a:p>
            <a:pPr marL="0" marR="0" indent="0" algn="just">
              <a:lnSpc>
                <a:spcPct val="115000"/>
              </a:lnSpc>
              <a:spcBef>
                <a:spcPts val="0"/>
              </a:spcBef>
              <a:spcAft>
                <a:spcPts val="1000"/>
              </a:spcAft>
              <a:buNone/>
            </a:pPr>
            <a:endParaRPr lang="en-US" dirty="0" smtClean="0">
              <a:effectLst/>
              <a:latin typeface="Arial"/>
              <a:ea typeface="Calibri"/>
              <a:cs typeface="Times New Roman"/>
            </a:endParaRPr>
          </a:p>
          <a:p>
            <a:pPr marL="114300" lvl="1" indent="0" algn="just">
              <a:lnSpc>
                <a:spcPct val="115000"/>
              </a:lnSpc>
              <a:spcBef>
                <a:spcPts val="0"/>
              </a:spcBef>
              <a:spcAft>
                <a:spcPts val="1000"/>
              </a:spcAft>
              <a:buNone/>
            </a:pPr>
            <a:endParaRPr lang="en-US" dirty="0" smtClean="0">
              <a:effectLst/>
              <a:latin typeface="Arial" panose="020B0604020202020204" pitchFamily="34" charset="0"/>
              <a:ea typeface="Calibri"/>
              <a:cs typeface="Arial" panose="020B0604020202020204" pitchFamily="34" charset="0"/>
            </a:endParaRPr>
          </a:p>
          <a:p>
            <a:pPr marL="114300" lvl="1" indent="0" algn="just">
              <a:lnSpc>
                <a:spcPct val="115000"/>
              </a:lnSpc>
              <a:spcBef>
                <a:spcPts val="0"/>
              </a:spcBef>
              <a:spcAft>
                <a:spcPts val="1000"/>
              </a:spcAft>
              <a:buNone/>
            </a:pPr>
            <a:r>
              <a:rPr lang="en-US" dirty="0" smtClean="0">
                <a:effectLst/>
                <a:latin typeface="Arial" panose="020B0604020202020204" pitchFamily="34" charset="0"/>
                <a:ea typeface="Calibri"/>
                <a:cs typeface="Arial" panose="020B0604020202020204" pitchFamily="34" charset="0"/>
              </a:rPr>
              <a:t>This is a UK business hours application for a </a:t>
            </a:r>
            <a:r>
              <a:rPr lang="en-US" b="1" dirty="0" smtClean="0">
                <a:solidFill>
                  <a:srgbClr val="215868"/>
                </a:solidFill>
                <a:effectLst/>
                <a:latin typeface="Arial" panose="020B0604020202020204" pitchFamily="34" charset="0"/>
                <a:ea typeface="Calibri"/>
                <a:cs typeface="Arial" panose="020B0604020202020204" pitchFamily="34" charset="0"/>
              </a:rPr>
              <a:t>product transportation</a:t>
            </a:r>
            <a:r>
              <a:rPr lang="en-US" dirty="0" smtClean="0">
                <a:solidFill>
                  <a:srgbClr val="215868"/>
                </a:solidFill>
                <a:effectLst/>
                <a:latin typeface="Arial" panose="020B0604020202020204" pitchFamily="34" charset="0"/>
                <a:ea typeface="Calibri"/>
                <a:cs typeface="Arial" panose="020B0604020202020204" pitchFamily="34" charset="0"/>
              </a:rPr>
              <a:t> </a:t>
            </a:r>
            <a:r>
              <a:rPr lang="en-US" dirty="0" smtClean="0">
                <a:effectLst/>
                <a:latin typeface="Arial" panose="020B0604020202020204" pitchFamily="34" charset="0"/>
                <a:ea typeface="Calibri"/>
                <a:cs typeface="Arial" panose="020B0604020202020204" pitchFamily="34" charset="0"/>
              </a:rPr>
              <a:t>and </a:t>
            </a:r>
            <a:r>
              <a:rPr lang="en-US" b="1" dirty="0" smtClean="0">
                <a:solidFill>
                  <a:srgbClr val="993300"/>
                </a:solidFill>
                <a:effectLst/>
                <a:latin typeface="Arial" panose="020B0604020202020204" pitchFamily="34" charset="0"/>
                <a:ea typeface="Calibri"/>
                <a:cs typeface="Arial" panose="020B0604020202020204" pitchFamily="34" charset="0"/>
              </a:rPr>
              <a:t>file inspection</a:t>
            </a:r>
            <a:r>
              <a:rPr lang="en-US" dirty="0" smtClean="0">
                <a:effectLst/>
                <a:latin typeface="Arial" panose="020B0604020202020204" pitchFamily="34" charset="0"/>
                <a:ea typeface="Calibri"/>
                <a:cs typeface="Arial" panose="020B0604020202020204" pitchFamily="34" charset="0"/>
              </a:rPr>
              <a:t>, </a:t>
            </a:r>
            <a:r>
              <a:rPr lang="en-US" b="1" dirty="0" smtClean="0">
                <a:solidFill>
                  <a:srgbClr val="00D269"/>
                </a:solidFill>
                <a:effectLst/>
                <a:latin typeface="Arial" panose="020B0604020202020204" pitchFamily="34" charset="0"/>
                <a:ea typeface="Calibri"/>
                <a:cs typeface="Arial" panose="020B0604020202020204" pitchFamily="34" charset="0"/>
              </a:rPr>
              <a:t>java</a:t>
            </a:r>
            <a:r>
              <a:rPr lang="en-US" dirty="0" smtClean="0">
                <a:effectLst/>
                <a:latin typeface="Arial" panose="020B0604020202020204" pitchFamily="34" charset="0"/>
                <a:ea typeface="Calibri"/>
                <a:cs typeface="Arial" panose="020B0604020202020204" pitchFamily="34" charset="0"/>
              </a:rPr>
              <a:t> that seems rather a consistent high consumer all day, and some </a:t>
            </a:r>
            <a:r>
              <a:rPr lang="en-US" b="1" dirty="0" smtClean="0">
                <a:solidFill>
                  <a:srgbClr val="E36C0A"/>
                </a:solidFill>
                <a:effectLst/>
                <a:latin typeface="Arial" panose="020B0604020202020204" pitchFamily="34" charset="0"/>
                <a:ea typeface="Calibri"/>
                <a:cs typeface="Arial" panose="020B0604020202020204" pitchFamily="34" charset="0"/>
              </a:rPr>
              <a:t>virus scanning</a:t>
            </a:r>
            <a:r>
              <a:rPr lang="en-US" dirty="0" smtClean="0">
                <a:solidFill>
                  <a:srgbClr val="E36C0A"/>
                </a:solidFill>
                <a:effectLst/>
                <a:latin typeface="Arial" panose="020B0604020202020204" pitchFamily="34" charset="0"/>
                <a:ea typeface="Calibri"/>
                <a:cs typeface="Arial" panose="020B0604020202020204" pitchFamily="34" charset="0"/>
              </a:rPr>
              <a:t> </a:t>
            </a:r>
            <a:r>
              <a:rPr lang="en-US" dirty="0" smtClean="0">
                <a:effectLst/>
                <a:latin typeface="Arial" panose="020B0604020202020204" pitchFamily="34" charset="0"/>
                <a:ea typeface="Calibri"/>
                <a:cs typeface="Arial" panose="020B0604020202020204" pitchFamily="34" charset="0"/>
              </a:rPr>
              <a:t>that gets a bit busier during heavier times and during </a:t>
            </a:r>
            <a:r>
              <a:rPr lang="en-US" b="1" dirty="0" smtClean="0">
                <a:solidFill>
                  <a:srgbClr val="04A88D"/>
                </a:solidFill>
                <a:effectLst/>
                <a:latin typeface="Arial" panose="020B0604020202020204" pitchFamily="34" charset="0"/>
                <a:ea typeface="Calibri"/>
                <a:cs typeface="Arial" panose="020B0604020202020204" pitchFamily="34" charset="0"/>
              </a:rPr>
              <a:t>backups</a:t>
            </a:r>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4693788" cy="251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7</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prstClr val="black"/>
                </a:solidFill>
                <a:latin typeface="Arial"/>
                <a:ea typeface="Calibri"/>
              </a:rPr>
              <a:t>What to avoid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latin typeface="Arial"/>
                <a:ea typeface="Calibri"/>
              </a:rPr>
              <a:t>Several of us even tried to explain to them how workloads would </a:t>
            </a:r>
            <a:r>
              <a:rPr lang="en-US" dirty="0" smtClean="0">
                <a:latin typeface="Arial"/>
                <a:ea typeface="Calibri"/>
              </a:rPr>
              <a:t>help,</a:t>
            </a:r>
          </a:p>
          <a:p>
            <a:pPr lvl="1"/>
            <a:r>
              <a:rPr lang="en-US" dirty="0" smtClean="0">
                <a:latin typeface="Arial"/>
                <a:ea typeface="Calibri"/>
              </a:rPr>
              <a:t>but </a:t>
            </a:r>
            <a:r>
              <a:rPr lang="en-US" dirty="0">
                <a:latin typeface="Arial"/>
                <a:ea typeface="Calibri"/>
              </a:rPr>
              <a:t>they continued to try to interest us in products that were bad and easily proven as a waste of time and budget </a:t>
            </a:r>
            <a:r>
              <a:rPr lang="en-US" dirty="0" smtClean="0">
                <a:latin typeface="Arial"/>
                <a:ea typeface="Calibri"/>
              </a:rPr>
              <a:t>dollars</a:t>
            </a:r>
          </a:p>
          <a:p>
            <a:pPr lvl="1"/>
            <a:r>
              <a:rPr lang="en-US" dirty="0" smtClean="0">
                <a:latin typeface="Arial"/>
                <a:ea typeface="Calibri"/>
              </a:rPr>
              <a:t>They </a:t>
            </a:r>
            <a:r>
              <a:rPr lang="en-US" dirty="0">
                <a:latin typeface="Arial"/>
                <a:ea typeface="Calibri"/>
              </a:rPr>
              <a:t>even asked me to refer them to our VMware people after I spent a half hour proving to them that their product’s logic was not only flawed, what it recommended was often </a:t>
            </a:r>
            <a:r>
              <a:rPr lang="en-US" dirty="0" smtClean="0">
                <a:latin typeface="Arial"/>
                <a:ea typeface="Calibri"/>
              </a:rPr>
              <a:t>harmful</a:t>
            </a:r>
          </a:p>
          <a:p>
            <a:r>
              <a:rPr lang="en-US" dirty="0" smtClean="0">
                <a:latin typeface="Arial"/>
                <a:ea typeface="Calibri"/>
              </a:rPr>
              <a:t>So </a:t>
            </a:r>
            <a:r>
              <a:rPr lang="en-US" dirty="0">
                <a:latin typeface="Arial"/>
                <a:ea typeface="Calibri"/>
              </a:rPr>
              <a:t>be careful, just because someone is selling it, doesn’t mean that it is worthwhile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70</a:t>
            </a:fld>
            <a:endParaRPr lang="en-US"/>
          </a:p>
        </p:txBody>
      </p:sp>
    </p:spTree>
    <p:extLst>
      <p:ext uri="{BB962C8B-B14F-4D97-AF65-F5344CB8AC3E}">
        <p14:creationId xmlns:p14="http://schemas.microsoft.com/office/powerpoint/2010/main" val="54719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rial"/>
                <a:ea typeface="Calibri"/>
              </a:rPr>
              <a:t>Conclusions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lgn="just">
              <a:lnSpc>
                <a:spcPct val="115000"/>
              </a:lnSpc>
              <a:spcBef>
                <a:spcPts val="0"/>
              </a:spcBef>
              <a:spcAft>
                <a:spcPts val="1000"/>
              </a:spcAft>
            </a:pPr>
            <a:r>
              <a:rPr lang="en-US" dirty="0">
                <a:latin typeface="Arial"/>
                <a:ea typeface="Calibri"/>
                <a:cs typeface="Times New Roman"/>
              </a:rPr>
              <a:t>I abandoned most commercial product outputs a while </a:t>
            </a:r>
            <a:r>
              <a:rPr lang="en-US" dirty="0" smtClean="0">
                <a:latin typeface="Arial"/>
                <a:ea typeface="Calibri"/>
                <a:cs typeface="Times New Roman"/>
              </a:rPr>
              <a:t>ago,</a:t>
            </a:r>
          </a:p>
          <a:p>
            <a:pPr lvl="1" algn="just">
              <a:lnSpc>
                <a:spcPct val="115000"/>
              </a:lnSpc>
              <a:spcBef>
                <a:spcPts val="0"/>
              </a:spcBef>
              <a:spcAft>
                <a:spcPts val="1000"/>
              </a:spcAft>
            </a:pPr>
            <a:r>
              <a:rPr lang="en-US" dirty="0" smtClean="0">
                <a:latin typeface="Arial"/>
                <a:ea typeface="Calibri"/>
                <a:cs typeface="Times New Roman"/>
              </a:rPr>
              <a:t>their </a:t>
            </a:r>
            <a:r>
              <a:rPr lang="en-US" dirty="0">
                <a:latin typeface="Arial"/>
                <a:ea typeface="Calibri"/>
                <a:cs typeface="Times New Roman"/>
              </a:rPr>
              <a:t>graphics just sucked for what I wanted to </a:t>
            </a:r>
            <a:r>
              <a:rPr lang="en-US" dirty="0" smtClean="0">
                <a:latin typeface="Arial"/>
                <a:ea typeface="Calibri"/>
                <a:cs typeface="Times New Roman"/>
              </a:rPr>
              <a:t>do</a:t>
            </a:r>
          </a:p>
          <a:p>
            <a:pPr lvl="1" algn="just">
              <a:lnSpc>
                <a:spcPct val="115000"/>
              </a:lnSpc>
              <a:spcBef>
                <a:spcPts val="0"/>
              </a:spcBef>
              <a:spcAft>
                <a:spcPts val="1000"/>
              </a:spcAft>
            </a:pPr>
            <a:r>
              <a:rPr lang="en-US" dirty="0" smtClean="0">
                <a:latin typeface="Arial"/>
                <a:ea typeface="Calibri"/>
                <a:cs typeface="Times New Roman"/>
              </a:rPr>
              <a:t>The </a:t>
            </a:r>
            <a:r>
              <a:rPr lang="en-US" dirty="0">
                <a:latin typeface="Arial"/>
                <a:ea typeface="Calibri"/>
                <a:cs typeface="Times New Roman"/>
              </a:rPr>
              <a:t>programming time that I had to spend was more than made up for by the increases in communication </a:t>
            </a:r>
            <a:r>
              <a:rPr lang="en-US" dirty="0" smtClean="0">
                <a:latin typeface="Arial"/>
                <a:ea typeface="Calibri"/>
                <a:cs typeface="Times New Roman"/>
              </a:rPr>
              <a:t>effectiveness</a:t>
            </a:r>
            <a:endParaRPr lang="en-US" dirty="0">
              <a:ea typeface="Calibri"/>
              <a:cs typeface="Times New Roman"/>
            </a:endParaRPr>
          </a:p>
          <a:p>
            <a:r>
              <a:rPr lang="en-US" dirty="0">
                <a:latin typeface="Arial"/>
                <a:ea typeface="Calibri"/>
              </a:rPr>
              <a:t>You should also abandon goals like “you knowing the right answer to a complex technical </a:t>
            </a:r>
            <a:r>
              <a:rPr lang="en-US" dirty="0" smtClean="0">
                <a:latin typeface="Arial"/>
                <a:ea typeface="Calibri"/>
              </a:rPr>
              <a:t>problem”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71</a:t>
            </a:fld>
            <a:endParaRPr lang="en-US"/>
          </a:p>
        </p:txBody>
      </p:sp>
    </p:spTree>
    <p:extLst>
      <p:ext uri="{BB962C8B-B14F-4D97-AF65-F5344CB8AC3E}">
        <p14:creationId xmlns:p14="http://schemas.microsoft.com/office/powerpoint/2010/main" val="980154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prstClr val="black"/>
                </a:solidFill>
                <a:latin typeface="Arial"/>
                <a:ea typeface="Calibri"/>
              </a:rPr>
              <a:t>Conclusions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a:ea typeface="Calibri"/>
              </a:rPr>
              <a:t>Instead, start experimenting with different ways to get others to </a:t>
            </a:r>
            <a:r>
              <a:rPr lang="en-US" dirty="0" smtClean="0">
                <a:latin typeface="Arial"/>
                <a:ea typeface="Calibri"/>
              </a:rPr>
              <a:t>understand,</a:t>
            </a:r>
          </a:p>
          <a:p>
            <a:pPr lvl="1"/>
            <a:r>
              <a:rPr lang="en-US" dirty="0" smtClean="0">
                <a:latin typeface="Arial"/>
                <a:ea typeface="Calibri"/>
              </a:rPr>
              <a:t>rating </a:t>
            </a:r>
            <a:r>
              <a:rPr lang="en-US" dirty="0">
                <a:latin typeface="Arial"/>
                <a:ea typeface="Calibri"/>
              </a:rPr>
              <a:t>yourself on how much you get your organization to change for the better </a:t>
            </a:r>
            <a:r>
              <a:rPr lang="en-US" dirty="0" smtClean="0">
                <a:latin typeface="Arial"/>
                <a:ea typeface="Calibri"/>
              </a:rPr>
              <a:t>and</a:t>
            </a:r>
          </a:p>
          <a:p>
            <a:pPr lvl="1"/>
            <a:r>
              <a:rPr lang="en-US" dirty="0" smtClean="0">
                <a:latin typeface="Arial"/>
                <a:ea typeface="Calibri"/>
              </a:rPr>
              <a:t>how </a:t>
            </a:r>
            <a:r>
              <a:rPr lang="en-US" dirty="0">
                <a:latin typeface="Arial"/>
                <a:ea typeface="Calibri"/>
              </a:rPr>
              <a:t>many people use your graphics to come to the right answers all by </a:t>
            </a:r>
            <a:r>
              <a:rPr lang="en-US" dirty="0" smtClean="0">
                <a:latin typeface="Arial"/>
                <a:ea typeface="Calibri"/>
              </a:rPr>
              <a:t>themselves</a:t>
            </a:r>
          </a:p>
          <a:p>
            <a:r>
              <a:rPr lang="en-US" dirty="0" smtClean="0">
                <a:latin typeface="Arial"/>
                <a:ea typeface="Calibri"/>
              </a:rPr>
              <a:t>When </a:t>
            </a:r>
            <a:r>
              <a:rPr lang="en-US" dirty="0">
                <a:latin typeface="Arial"/>
                <a:ea typeface="Calibri"/>
              </a:rPr>
              <a:t>you see folks using your web pages and graphics, and </a:t>
            </a:r>
            <a:r>
              <a:rPr lang="en-US" b="1" dirty="0">
                <a:solidFill>
                  <a:srgbClr val="008080"/>
                </a:solidFill>
                <a:latin typeface="Arial"/>
                <a:ea typeface="Calibri"/>
              </a:rPr>
              <a:t>colored </a:t>
            </a:r>
            <a:r>
              <a:rPr lang="en-US" b="1" dirty="0">
                <a:solidFill>
                  <a:srgbClr val="00A200"/>
                </a:solidFill>
                <a:latin typeface="Arial"/>
                <a:ea typeface="Calibri"/>
              </a:rPr>
              <a:t>text </a:t>
            </a:r>
            <a:r>
              <a:rPr lang="en-US" dirty="0">
                <a:latin typeface="Arial"/>
                <a:ea typeface="Calibri"/>
              </a:rPr>
              <a:t>to make a </a:t>
            </a:r>
            <a:r>
              <a:rPr lang="en-US" dirty="0" smtClean="0">
                <a:latin typeface="Arial"/>
                <a:ea typeface="Calibri"/>
              </a:rPr>
              <a:t>point,</a:t>
            </a:r>
          </a:p>
          <a:p>
            <a:pPr lvl="1"/>
            <a:r>
              <a:rPr lang="en-US" dirty="0" smtClean="0">
                <a:latin typeface="Arial"/>
                <a:ea typeface="Calibri"/>
              </a:rPr>
              <a:t>you </a:t>
            </a:r>
            <a:r>
              <a:rPr lang="en-US" dirty="0">
                <a:latin typeface="Arial"/>
                <a:ea typeface="Calibri"/>
              </a:rPr>
              <a:t>will lean back in your chair and smile, just like me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72</a:t>
            </a:fld>
            <a:endParaRPr lang="en-US"/>
          </a:p>
        </p:txBody>
      </p:sp>
    </p:spTree>
    <p:extLst>
      <p:ext uri="{BB962C8B-B14F-4D97-AF65-F5344CB8AC3E}">
        <p14:creationId xmlns:p14="http://schemas.microsoft.com/office/powerpoint/2010/main" val="244910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Communication 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more graphics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t>After seeing that graph, coupled with a “color coded </a:t>
            </a:r>
            <a:r>
              <a:rPr lang="en-US" dirty="0" smtClean="0"/>
              <a:t>paragraph”</a:t>
            </a:r>
          </a:p>
          <a:p>
            <a:pPr lvl="1"/>
            <a:r>
              <a:rPr lang="en-US" dirty="0" smtClean="0"/>
              <a:t>we </a:t>
            </a:r>
            <a:r>
              <a:rPr lang="en-US" dirty="0"/>
              <a:t>all have a pretty good idea of what is happening on the </a:t>
            </a:r>
            <a:r>
              <a:rPr lang="en-US" dirty="0" smtClean="0"/>
              <a:t>server</a:t>
            </a:r>
          </a:p>
          <a:p>
            <a:r>
              <a:rPr lang="en-US" dirty="0" smtClean="0"/>
              <a:t>If </a:t>
            </a:r>
            <a:r>
              <a:rPr lang="en-US" dirty="0"/>
              <a:t>you use colors </a:t>
            </a:r>
            <a:r>
              <a:rPr lang="en-US" dirty="0" smtClean="0"/>
              <a:t>consistently,</a:t>
            </a:r>
          </a:p>
          <a:p>
            <a:pPr lvl="1"/>
            <a:r>
              <a:rPr lang="en-US" dirty="0" smtClean="0"/>
              <a:t>your </a:t>
            </a:r>
            <a:r>
              <a:rPr lang="en-US" dirty="0"/>
              <a:t>users will love the convenience as they scan the many machines that make up most modern </a:t>
            </a:r>
            <a:r>
              <a:rPr lang="en-US" dirty="0" smtClean="0"/>
              <a:t>applications</a:t>
            </a:r>
          </a:p>
          <a:p>
            <a:pPr lvl="1"/>
            <a:r>
              <a:rPr lang="en-US" dirty="0" smtClean="0"/>
              <a:t>They </a:t>
            </a:r>
            <a:r>
              <a:rPr lang="en-US" dirty="0"/>
              <a:t>may even ask you to change their workload’s color to match a product’s graphical signature, and you should make every effort to do so</a:t>
            </a:r>
            <a:r>
              <a:rPr lang="en-US" dirty="0" smtClean="0"/>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059C5AB-3634-41A9-9858-056D7A0CC850}" type="slidenum">
              <a:rPr lang="en-US" smtClean="0"/>
              <a:t>8</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Communication strategies: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Use more graphics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a:lnSpc>
                <a:spcPct val="115000"/>
              </a:lnSpc>
              <a:spcBef>
                <a:spcPts val="0"/>
              </a:spcBef>
              <a:spcAft>
                <a:spcPts val="1000"/>
              </a:spcAft>
            </a:pPr>
            <a:r>
              <a:rPr lang="en-US" sz="2400" dirty="0" smtClean="0">
                <a:effectLst/>
                <a:latin typeface="Arial"/>
                <a:ea typeface="Calibri"/>
                <a:cs typeface="Times New Roman"/>
              </a:rPr>
              <a:t>At this point we have enough “common ground” with your users to ask the question:</a:t>
            </a:r>
          </a:p>
          <a:p>
            <a:pPr lvl="1" algn="just">
              <a:lnSpc>
                <a:spcPct val="115000"/>
              </a:lnSpc>
              <a:spcBef>
                <a:spcPts val="0"/>
              </a:spcBef>
              <a:spcAft>
                <a:spcPts val="1000"/>
              </a:spcAft>
            </a:pPr>
            <a:r>
              <a:rPr lang="en-US" sz="2400" dirty="0" smtClean="0">
                <a:effectLst/>
                <a:latin typeface="Arial"/>
                <a:ea typeface="Calibri"/>
                <a:cs typeface="Times New Roman"/>
              </a:rPr>
              <a:t>“</a:t>
            </a:r>
            <a:r>
              <a:rPr lang="en-US" sz="2000" dirty="0" smtClean="0">
                <a:effectLst/>
                <a:latin typeface="Arial"/>
                <a:ea typeface="Calibri"/>
                <a:cs typeface="Times New Roman"/>
              </a:rPr>
              <a:t>What is that </a:t>
            </a:r>
            <a:r>
              <a:rPr lang="en-US" sz="2000" b="1" dirty="0" smtClean="0">
                <a:solidFill>
                  <a:srgbClr val="00D269"/>
                </a:solidFill>
                <a:effectLst/>
                <a:latin typeface="Arial"/>
                <a:ea typeface="Calibri"/>
                <a:cs typeface="Times New Roman"/>
              </a:rPr>
              <a:t>java</a:t>
            </a:r>
            <a:r>
              <a:rPr lang="en-US" sz="2000" dirty="0" smtClean="0">
                <a:effectLst/>
                <a:latin typeface="Arial"/>
                <a:ea typeface="Calibri"/>
                <a:cs typeface="Times New Roman"/>
              </a:rPr>
              <a:t> CPU consumption doing, 24 hours a day?”</a:t>
            </a:r>
          </a:p>
          <a:p>
            <a:pPr lvl="1" algn="just">
              <a:lnSpc>
                <a:spcPct val="115000"/>
              </a:lnSpc>
              <a:spcBef>
                <a:spcPts val="0"/>
              </a:spcBef>
              <a:spcAft>
                <a:spcPts val="1000"/>
              </a:spcAft>
            </a:pPr>
            <a:endParaRPr lang="en-US" sz="2400" dirty="0">
              <a:latin typeface="Arial"/>
              <a:ea typeface="Calibri"/>
              <a:cs typeface="Times New Roman"/>
            </a:endParaRPr>
          </a:p>
          <a:p>
            <a:pPr marL="457200" lvl="1" indent="0" algn="just">
              <a:lnSpc>
                <a:spcPct val="115000"/>
              </a:lnSpc>
              <a:spcBef>
                <a:spcPts val="0"/>
              </a:spcBef>
              <a:spcAft>
                <a:spcPts val="1000"/>
              </a:spcAft>
              <a:buNone/>
            </a:pPr>
            <a:endParaRPr lang="en-US" sz="2400" dirty="0" smtClean="0">
              <a:effectLst/>
              <a:latin typeface="Arial"/>
              <a:ea typeface="Calibri"/>
              <a:cs typeface="Times New Roman"/>
            </a:endParaRPr>
          </a:p>
          <a:p>
            <a:pPr marL="457200" lvl="1" indent="0" algn="just">
              <a:lnSpc>
                <a:spcPct val="115000"/>
              </a:lnSpc>
              <a:spcBef>
                <a:spcPts val="0"/>
              </a:spcBef>
              <a:spcAft>
                <a:spcPts val="1000"/>
              </a:spcAft>
              <a:buNone/>
            </a:pPr>
            <a:endParaRPr lang="en-US" sz="2400" dirty="0" smtClean="0">
              <a:effectLst/>
              <a:latin typeface="Arial"/>
              <a:ea typeface="Calibri"/>
              <a:cs typeface="Times New Roman"/>
            </a:endParaRPr>
          </a:p>
          <a:p>
            <a:pPr algn="just">
              <a:lnSpc>
                <a:spcPct val="115000"/>
              </a:lnSpc>
              <a:spcBef>
                <a:spcPts val="0"/>
              </a:spcBef>
              <a:spcAft>
                <a:spcPts val="1000"/>
              </a:spcAft>
            </a:pPr>
            <a:r>
              <a:rPr lang="en-US" sz="2400" dirty="0" smtClean="0">
                <a:effectLst/>
                <a:latin typeface="Arial"/>
                <a:ea typeface="Calibri"/>
                <a:cs typeface="Times New Roman"/>
              </a:rPr>
              <a:t>We might also ask:</a:t>
            </a:r>
          </a:p>
          <a:p>
            <a:pPr lvl="1" algn="just">
              <a:lnSpc>
                <a:spcPct val="115000"/>
              </a:lnSpc>
              <a:spcBef>
                <a:spcPts val="0"/>
              </a:spcBef>
              <a:spcAft>
                <a:spcPts val="1000"/>
              </a:spcAft>
            </a:pPr>
            <a:r>
              <a:rPr lang="en-US" sz="2000" dirty="0" smtClean="0">
                <a:effectLst/>
                <a:latin typeface="Arial"/>
                <a:ea typeface="Calibri"/>
                <a:cs typeface="Times New Roman"/>
              </a:rPr>
              <a:t>what is that </a:t>
            </a:r>
            <a:r>
              <a:rPr lang="en-US" sz="2000" b="1" dirty="0" smtClean="0">
                <a:solidFill>
                  <a:srgbClr val="00D269"/>
                </a:solidFill>
                <a:effectLst/>
                <a:latin typeface="Arial"/>
                <a:ea typeface="Calibri"/>
                <a:cs typeface="Times New Roman"/>
              </a:rPr>
              <a:t>java</a:t>
            </a:r>
            <a:r>
              <a:rPr lang="en-US" sz="2000" dirty="0" smtClean="0">
                <a:effectLst/>
                <a:latin typeface="Arial"/>
                <a:ea typeface="Calibri"/>
                <a:cs typeface="Times New Roman"/>
              </a:rPr>
              <a:t> CPU consumption doing all Sunday when nobody is in the office running </a:t>
            </a:r>
            <a:r>
              <a:rPr lang="en-US" sz="2000" b="1" dirty="0" smtClean="0">
                <a:solidFill>
                  <a:srgbClr val="215868"/>
                </a:solidFill>
                <a:effectLst/>
                <a:latin typeface="Arial"/>
                <a:ea typeface="Calibri"/>
                <a:cs typeface="Times New Roman"/>
              </a:rPr>
              <a:t>product transportation?</a:t>
            </a:r>
            <a:endParaRPr lang="en-US" sz="2000" dirty="0">
              <a:ea typeface="Calibri"/>
              <a:cs typeface="Times New Roman"/>
            </a:endParaRPr>
          </a:p>
          <a:p>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080133"/>
            <a:ext cx="40386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059C5AB-3634-41A9-9858-056D7A0CC850}" type="slidenum">
              <a:rPr lang="en-US" smtClean="0"/>
              <a:t>9</a:t>
            </a:fld>
            <a:endParaRPr lang="en-US"/>
          </a:p>
        </p:txBody>
      </p:sp>
    </p:spTree>
    <p:extLst>
      <p:ext uri="{BB962C8B-B14F-4D97-AF65-F5344CB8AC3E}">
        <p14:creationId xmlns:p14="http://schemas.microsoft.com/office/powerpoint/2010/main" val="197104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5162</Words>
  <Application>Microsoft Office PowerPoint</Application>
  <PresentationFormat>On-screen Show (4:3)</PresentationFormat>
  <Paragraphs>517</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"It’s not always what you say…"</vt:lpstr>
      <vt:lpstr>Improving communications</vt:lpstr>
      <vt:lpstr>Improving communications</vt:lpstr>
      <vt:lpstr>Introduction</vt:lpstr>
      <vt:lpstr>Introduction</vt:lpstr>
      <vt:lpstr>Communication strategies: Use more graphics </vt:lpstr>
      <vt:lpstr>Communication strategies: Use more graphics </vt:lpstr>
      <vt:lpstr>Communication strategies: Use more graphics </vt:lpstr>
      <vt:lpstr>Communication strategies: Use more graphics </vt:lpstr>
      <vt:lpstr>Communication strategies: Use more graphics </vt:lpstr>
      <vt:lpstr>Communication strategies: Use more graphics </vt:lpstr>
      <vt:lpstr>Using more graphics: Points to remember</vt:lpstr>
      <vt:lpstr>Using more graphics: Points to remember</vt:lpstr>
      <vt:lpstr>Using more graphics: Points to remember</vt:lpstr>
      <vt:lpstr>Using more graphics: Points to remember</vt:lpstr>
      <vt:lpstr>Communication strategies: Be a friend that they can count on, not a nerdy nag with a fault microscope</vt:lpstr>
      <vt:lpstr>Communication strategies: Be a friend that they can count on, not a nerdy nag with a fault microscope</vt:lpstr>
      <vt:lpstr>Communication strategies: Be a friend that they can count on, not a nerdy nag with a fault microscope</vt:lpstr>
      <vt:lpstr>Communication strategies: Be a friend that they can count on, not a nerdy nag with a fault microscope</vt:lpstr>
      <vt:lpstr>Communication strategies: Be a friend that they can count on, not a nerdy nag with a fault microscope</vt:lpstr>
      <vt:lpstr>Why would they disagree?</vt:lpstr>
      <vt:lpstr>The 5 stages of grief</vt:lpstr>
      <vt:lpstr>Why would they disagree?</vt:lpstr>
      <vt:lpstr>The great communicators</vt:lpstr>
      <vt:lpstr>The great communicators</vt:lpstr>
      <vt:lpstr>The great communicators</vt:lpstr>
      <vt:lpstr>The great communicators</vt:lpstr>
      <vt:lpstr>CP and Application Cross Training</vt:lpstr>
      <vt:lpstr>CP and Application Cross Training</vt:lpstr>
      <vt:lpstr>Improving “Issue surfacing”</vt:lpstr>
      <vt:lpstr>Improving “Issue surfacing”</vt:lpstr>
      <vt:lpstr>Improving “Issue surfacing”</vt:lpstr>
      <vt:lpstr>Improving “Issue surfacing”</vt:lpstr>
      <vt:lpstr>Tell their boss when they do it right!</vt:lpstr>
      <vt:lpstr>Tell their boss when they do it right!</vt:lpstr>
      <vt:lpstr>Emotions never help</vt:lpstr>
      <vt:lpstr>Emotions never help</vt:lpstr>
      <vt:lpstr>Emotions never help</vt:lpstr>
      <vt:lpstr>Share graphics and data with the vendors</vt:lpstr>
      <vt:lpstr>Share graphics and data with the vendors</vt:lpstr>
      <vt:lpstr>Pick up a phone, do some 1 on 1</vt:lpstr>
      <vt:lpstr>Pick up a phone, do some 1 on 1</vt:lpstr>
      <vt:lpstr>The ‘big late project’</vt:lpstr>
      <vt:lpstr>The ‘big late project’</vt:lpstr>
      <vt:lpstr>The ‘big late project’</vt:lpstr>
      <vt:lpstr>The ‘big late project’</vt:lpstr>
      <vt:lpstr>The powers of position and the powers of persuasion</vt:lpstr>
      <vt:lpstr>The powers of position and the powers of persuasion</vt:lpstr>
      <vt:lpstr>Use a more consistent graphical language:  Full is bad</vt:lpstr>
      <vt:lpstr>Use a more consistent graphical language:  Full is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Use a more consistent graphical language:  Ramps that will fill soon are bad</vt:lpstr>
      <vt:lpstr>Logic problem</vt:lpstr>
      <vt:lpstr>Logic problem</vt:lpstr>
      <vt:lpstr>Logic problem</vt:lpstr>
      <vt:lpstr>Logic problem</vt:lpstr>
      <vt:lpstr>Logic problem</vt:lpstr>
      <vt:lpstr>Is there a memory problem on this Unix machine?</vt:lpstr>
      <vt:lpstr>Is there a memory problem on this Unix machine?</vt:lpstr>
      <vt:lpstr>Lots of good graphics dispel incorrect assumptions</vt:lpstr>
      <vt:lpstr>Lots of good graphics dispel incorrect assumptions</vt:lpstr>
      <vt:lpstr>A Workload that all windows machines should have</vt:lpstr>
      <vt:lpstr>What to avoid</vt:lpstr>
      <vt:lpstr>What to avoid</vt:lpstr>
      <vt:lpstr>Conclusions</vt:lpstr>
      <vt:lpstr>Conclusions</vt:lpstr>
    </vt:vector>
  </TitlesOfParts>
  <Company>Kimberly-Clark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Kaminski, Ronald R</dc:creator>
  <cp:lastModifiedBy>Kaminski, Ronald R</cp:lastModifiedBy>
  <cp:revision>45</cp:revision>
  <dcterms:created xsi:type="dcterms:W3CDTF">2013-09-09T23:38:34Z</dcterms:created>
  <dcterms:modified xsi:type="dcterms:W3CDTF">2014-04-16T12:14:37Z</dcterms:modified>
</cp:coreProperties>
</file>