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45"/>
  </p:notesMasterIdLst>
  <p:handoutMasterIdLst>
    <p:handoutMasterId r:id="rId46"/>
  </p:handoutMasterIdLst>
  <p:sldIdLst>
    <p:sldId id="791" r:id="rId2"/>
    <p:sldId id="796" r:id="rId3"/>
    <p:sldId id="793" r:id="rId4"/>
    <p:sldId id="795" r:id="rId5"/>
    <p:sldId id="558" r:id="rId6"/>
    <p:sldId id="736" r:id="rId7"/>
    <p:sldId id="559" r:id="rId8"/>
    <p:sldId id="706" r:id="rId9"/>
    <p:sldId id="737" r:id="rId10"/>
    <p:sldId id="764" r:id="rId11"/>
    <p:sldId id="758" r:id="rId12"/>
    <p:sldId id="738" r:id="rId13"/>
    <p:sldId id="777" r:id="rId14"/>
    <p:sldId id="799" r:id="rId15"/>
    <p:sldId id="754" r:id="rId16"/>
    <p:sldId id="757" r:id="rId17"/>
    <p:sldId id="765" r:id="rId18"/>
    <p:sldId id="743" r:id="rId19"/>
    <p:sldId id="760" r:id="rId20"/>
    <p:sldId id="740" r:id="rId21"/>
    <p:sldId id="769" r:id="rId22"/>
    <p:sldId id="770" r:id="rId23"/>
    <p:sldId id="768" r:id="rId24"/>
    <p:sldId id="767" r:id="rId25"/>
    <p:sldId id="741" r:id="rId26"/>
    <p:sldId id="771" r:id="rId27"/>
    <p:sldId id="766" r:id="rId28"/>
    <p:sldId id="745" r:id="rId29"/>
    <p:sldId id="747" r:id="rId30"/>
    <p:sldId id="761" r:id="rId31"/>
    <p:sldId id="746" r:id="rId32"/>
    <p:sldId id="749" r:id="rId33"/>
    <p:sldId id="748" r:id="rId34"/>
    <p:sldId id="750" r:id="rId35"/>
    <p:sldId id="751" r:id="rId36"/>
    <p:sldId id="752" r:id="rId37"/>
    <p:sldId id="772" r:id="rId38"/>
    <p:sldId id="775" r:id="rId39"/>
    <p:sldId id="776" r:id="rId40"/>
    <p:sldId id="778" r:id="rId41"/>
    <p:sldId id="797" r:id="rId42"/>
    <p:sldId id="780" r:id="rId43"/>
    <p:sldId id="779" r:id="rId44"/>
  </p:sldIdLst>
  <p:sldSz cx="9144000" cy="6858000" type="screen4x3"/>
  <p:notesSz cx="6797675" cy="9928225"/>
  <p:defaultTextStyle>
    <a:defPPr>
      <a:defRPr lang="en-GB"/>
    </a:defPPr>
    <a:lvl1pPr algn="l" rtl="0" fontAlgn="base">
      <a:spcBef>
        <a:spcPct val="0"/>
      </a:spcBef>
      <a:spcAft>
        <a:spcPct val="0"/>
      </a:spcAft>
      <a:defRPr sz="2400" kern="1200">
        <a:solidFill>
          <a:srgbClr val="FF9900"/>
        </a:solidFill>
        <a:latin typeface="Arial" charset="0"/>
        <a:ea typeface="+mn-ea"/>
        <a:cs typeface="Arial" charset="0"/>
      </a:defRPr>
    </a:lvl1pPr>
    <a:lvl2pPr marL="457200" algn="l" rtl="0" fontAlgn="base">
      <a:spcBef>
        <a:spcPct val="0"/>
      </a:spcBef>
      <a:spcAft>
        <a:spcPct val="0"/>
      </a:spcAft>
      <a:defRPr sz="2400" kern="1200">
        <a:solidFill>
          <a:srgbClr val="FF9900"/>
        </a:solidFill>
        <a:latin typeface="Arial" charset="0"/>
        <a:ea typeface="+mn-ea"/>
        <a:cs typeface="Arial" charset="0"/>
      </a:defRPr>
    </a:lvl2pPr>
    <a:lvl3pPr marL="914400" algn="l" rtl="0" fontAlgn="base">
      <a:spcBef>
        <a:spcPct val="0"/>
      </a:spcBef>
      <a:spcAft>
        <a:spcPct val="0"/>
      </a:spcAft>
      <a:defRPr sz="2400" kern="1200">
        <a:solidFill>
          <a:srgbClr val="FF9900"/>
        </a:solidFill>
        <a:latin typeface="Arial" charset="0"/>
        <a:ea typeface="+mn-ea"/>
        <a:cs typeface="Arial" charset="0"/>
      </a:defRPr>
    </a:lvl3pPr>
    <a:lvl4pPr marL="1371600" algn="l" rtl="0" fontAlgn="base">
      <a:spcBef>
        <a:spcPct val="0"/>
      </a:spcBef>
      <a:spcAft>
        <a:spcPct val="0"/>
      </a:spcAft>
      <a:defRPr sz="2400" kern="1200">
        <a:solidFill>
          <a:srgbClr val="FF9900"/>
        </a:solidFill>
        <a:latin typeface="Arial" charset="0"/>
        <a:ea typeface="+mn-ea"/>
        <a:cs typeface="Arial" charset="0"/>
      </a:defRPr>
    </a:lvl4pPr>
    <a:lvl5pPr marL="1828800" algn="l" rtl="0" fontAlgn="base">
      <a:spcBef>
        <a:spcPct val="0"/>
      </a:spcBef>
      <a:spcAft>
        <a:spcPct val="0"/>
      </a:spcAft>
      <a:defRPr sz="2400" kern="1200">
        <a:solidFill>
          <a:srgbClr val="FF9900"/>
        </a:solidFill>
        <a:latin typeface="Arial" charset="0"/>
        <a:ea typeface="+mn-ea"/>
        <a:cs typeface="Arial" charset="0"/>
      </a:defRPr>
    </a:lvl5pPr>
    <a:lvl6pPr marL="2286000" algn="l" defTabSz="914400" rtl="0" eaLnBrk="1" latinLnBrk="0" hangingPunct="1">
      <a:defRPr sz="2400" kern="1200">
        <a:solidFill>
          <a:srgbClr val="FF9900"/>
        </a:solidFill>
        <a:latin typeface="Arial" charset="0"/>
        <a:ea typeface="+mn-ea"/>
        <a:cs typeface="Arial" charset="0"/>
      </a:defRPr>
    </a:lvl6pPr>
    <a:lvl7pPr marL="2743200" algn="l" defTabSz="914400" rtl="0" eaLnBrk="1" latinLnBrk="0" hangingPunct="1">
      <a:defRPr sz="2400" kern="1200">
        <a:solidFill>
          <a:srgbClr val="FF9900"/>
        </a:solidFill>
        <a:latin typeface="Arial" charset="0"/>
        <a:ea typeface="+mn-ea"/>
        <a:cs typeface="Arial" charset="0"/>
      </a:defRPr>
    </a:lvl7pPr>
    <a:lvl8pPr marL="3200400" algn="l" defTabSz="914400" rtl="0" eaLnBrk="1" latinLnBrk="0" hangingPunct="1">
      <a:defRPr sz="2400" kern="1200">
        <a:solidFill>
          <a:srgbClr val="FF9900"/>
        </a:solidFill>
        <a:latin typeface="Arial" charset="0"/>
        <a:ea typeface="+mn-ea"/>
        <a:cs typeface="Arial" charset="0"/>
      </a:defRPr>
    </a:lvl8pPr>
    <a:lvl9pPr marL="3657600" algn="l" defTabSz="914400" rtl="0" eaLnBrk="1" latinLnBrk="0" hangingPunct="1">
      <a:defRPr sz="2400" kern="1200">
        <a:solidFill>
          <a:srgbClr val="FF9900"/>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FF0000"/>
    <a:srgbClr val="F6BF69"/>
    <a:srgbClr val="AD6900"/>
    <a:srgbClr val="FF9900"/>
    <a:srgbClr val="336699"/>
    <a:srgbClr val="006699"/>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92" autoAdjust="0"/>
    <p:restoredTop sz="52880" autoAdjust="0"/>
  </p:normalViewPr>
  <p:slideViewPr>
    <p:cSldViewPr>
      <p:cViewPr>
        <p:scale>
          <a:sx n="100" d="100"/>
          <a:sy n="100" d="100"/>
        </p:scale>
        <p:origin x="-528" y="1254"/>
      </p:cViewPr>
      <p:guideLst>
        <p:guide orient="horz"/>
        <p:guide pos="4848"/>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00" d="100"/>
        <a:sy n="100" d="100"/>
      </p:scale>
      <p:origin x="0" y="8286"/>
    </p:cViewPr>
  </p:sorterViewPr>
  <p:notesViewPr>
    <p:cSldViewPr>
      <p:cViewPr varScale="1">
        <p:scale>
          <a:sx n="80" d="100"/>
          <a:sy n="80" d="100"/>
        </p:scale>
        <p:origin x="-2478" y="-84"/>
      </p:cViewPr>
      <p:guideLst>
        <p:guide orient="horz" pos="3127"/>
        <p:guide pos="2141"/>
      </p:guideLst>
    </p:cSldViewPr>
  </p:notesViewPr>
  <p:gridSpacing cx="45005" cy="450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5659" cy="498420"/>
          </a:xfrm>
          <a:prstGeom prst="rect">
            <a:avLst/>
          </a:prstGeom>
          <a:noFill/>
          <a:ln w="9525">
            <a:noFill/>
            <a:miter lim="800000"/>
            <a:headEnd/>
            <a:tailEnd/>
          </a:ln>
          <a:effectLst/>
        </p:spPr>
        <p:txBody>
          <a:bodyPr vert="horz" wrap="square" lIns="19388" tIns="0" rIns="19388" bIns="0" numCol="1" anchor="t" anchorCtr="0" compatLnSpc="1">
            <a:prstTxWarp prst="textNoShape">
              <a:avLst/>
            </a:prstTxWarp>
          </a:bodyPr>
          <a:lstStyle>
            <a:lvl1pPr marL="387752" indent="-387752" algn="l" eaLnBrk="0" hangingPunct="0">
              <a:lnSpc>
                <a:spcPct val="90000"/>
              </a:lnSpc>
              <a:spcBef>
                <a:spcPct val="30000"/>
              </a:spcBef>
              <a:buClr>
                <a:schemeClr val="tx1"/>
              </a:buClr>
              <a:buFontTx/>
              <a:buChar char="•"/>
              <a:tabLst>
                <a:tab pos="2908140" algn="l"/>
              </a:tabLst>
              <a:defRPr sz="1000" b="0" i="1" dirty="0">
                <a:solidFill>
                  <a:schemeClr val="tx1"/>
                </a:solidFill>
                <a:effectLst/>
                <a:latin typeface="Times New Roman" pitchFamily="18" charset="0"/>
                <a:cs typeface="+mn-cs"/>
              </a:defRPr>
            </a:lvl1pPr>
          </a:lstStyle>
          <a:p>
            <a:pPr>
              <a:defRPr/>
            </a:pPr>
            <a:endParaRPr lang="en-GB"/>
          </a:p>
        </p:txBody>
      </p:sp>
      <p:sp>
        <p:nvSpPr>
          <p:cNvPr id="3075" name="Rectangle 3"/>
          <p:cNvSpPr>
            <a:spLocks noGrp="1" noChangeArrowheads="1"/>
          </p:cNvSpPr>
          <p:nvPr>
            <p:ph type="dt" sz="quarter" idx="1"/>
          </p:nvPr>
        </p:nvSpPr>
        <p:spPr bwMode="auto">
          <a:xfrm>
            <a:off x="3852016" y="0"/>
            <a:ext cx="2945659" cy="498420"/>
          </a:xfrm>
          <a:prstGeom prst="rect">
            <a:avLst/>
          </a:prstGeom>
          <a:noFill/>
          <a:ln w="9525">
            <a:noFill/>
            <a:miter lim="800000"/>
            <a:headEnd/>
            <a:tailEnd/>
          </a:ln>
          <a:effectLst/>
        </p:spPr>
        <p:txBody>
          <a:bodyPr vert="horz" wrap="square" lIns="19388" tIns="0" rIns="19388" bIns="0" numCol="1" anchor="t" anchorCtr="0" compatLnSpc="1">
            <a:prstTxWarp prst="textNoShape">
              <a:avLst/>
            </a:prstTxWarp>
          </a:bodyPr>
          <a:lstStyle>
            <a:lvl1pPr marL="387752" indent="-387752" algn="r" eaLnBrk="0" hangingPunct="0">
              <a:lnSpc>
                <a:spcPct val="90000"/>
              </a:lnSpc>
              <a:spcBef>
                <a:spcPct val="30000"/>
              </a:spcBef>
              <a:buClr>
                <a:schemeClr val="tx1"/>
              </a:buClr>
              <a:buFontTx/>
              <a:buChar char="•"/>
              <a:tabLst>
                <a:tab pos="2908140" algn="l"/>
              </a:tabLst>
              <a:defRPr sz="1000" b="0" i="1" dirty="0">
                <a:solidFill>
                  <a:schemeClr val="tx1"/>
                </a:solidFill>
                <a:effectLst/>
                <a:latin typeface="Times New Roman" pitchFamily="18" charset="0"/>
                <a:cs typeface="+mn-cs"/>
              </a:defRPr>
            </a:lvl1pPr>
          </a:lstStyle>
          <a:p>
            <a:pPr>
              <a:defRPr/>
            </a:pPr>
            <a:endParaRPr lang="en-GB"/>
          </a:p>
        </p:txBody>
      </p:sp>
      <p:sp>
        <p:nvSpPr>
          <p:cNvPr id="3076" name="Rectangle 4"/>
          <p:cNvSpPr>
            <a:spLocks noGrp="1" noChangeArrowheads="1"/>
          </p:cNvSpPr>
          <p:nvPr>
            <p:ph type="ftr" sz="quarter" idx="2"/>
          </p:nvPr>
        </p:nvSpPr>
        <p:spPr bwMode="auto">
          <a:xfrm>
            <a:off x="0" y="9429806"/>
            <a:ext cx="2945659" cy="498420"/>
          </a:xfrm>
          <a:prstGeom prst="rect">
            <a:avLst/>
          </a:prstGeom>
          <a:noFill/>
          <a:ln w="9525">
            <a:noFill/>
            <a:miter lim="800000"/>
            <a:headEnd/>
            <a:tailEnd/>
          </a:ln>
          <a:effectLst/>
        </p:spPr>
        <p:txBody>
          <a:bodyPr vert="horz" wrap="square" lIns="19388" tIns="0" rIns="19388" bIns="0" numCol="1" anchor="b" anchorCtr="0" compatLnSpc="1">
            <a:prstTxWarp prst="textNoShape">
              <a:avLst/>
            </a:prstTxWarp>
          </a:bodyPr>
          <a:lstStyle>
            <a:lvl1pPr marL="387752" indent="-387752" algn="l" eaLnBrk="0" hangingPunct="0">
              <a:lnSpc>
                <a:spcPct val="90000"/>
              </a:lnSpc>
              <a:spcBef>
                <a:spcPct val="30000"/>
              </a:spcBef>
              <a:buClr>
                <a:schemeClr val="tx1"/>
              </a:buClr>
              <a:buFontTx/>
              <a:buChar char="•"/>
              <a:tabLst>
                <a:tab pos="2908140" algn="l"/>
              </a:tabLst>
              <a:defRPr sz="1000" b="0" i="1" dirty="0">
                <a:solidFill>
                  <a:schemeClr val="tx1"/>
                </a:solidFill>
                <a:effectLst/>
                <a:latin typeface="Times New Roman" pitchFamily="18" charset="0"/>
                <a:cs typeface="+mn-cs"/>
              </a:defRPr>
            </a:lvl1pPr>
          </a:lstStyle>
          <a:p>
            <a:pPr>
              <a:defRPr/>
            </a:pPr>
            <a:endParaRPr lang="en-GB"/>
          </a:p>
        </p:txBody>
      </p:sp>
      <p:sp>
        <p:nvSpPr>
          <p:cNvPr id="3077" name="Rectangle 5"/>
          <p:cNvSpPr>
            <a:spLocks noGrp="1" noChangeArrowheads="1"/>
          </p:cNvSpPr>
          <p:nvPr>
            <p:ph type="sldNum" sz="quarter" idx="3"/>
          </p:nvPr>
        </p:nvSpPr>
        <p:spPr bwMode="auto">
          <a:xfrm>
            <a:off x="3852016" y="9429806"/>
            <a:ext cx="2945659" cy="498420"/>
          </a:xfrm>
          <a:prstGeom prst="rect">
            <a:avLst/>
          </a:prstGeom>
          <a:noFill/>
          <a:ln w="9525">
            <a:noFill/>
            <a:miter lim="800000"/>
            <a:headEnd/>
            <a:tailEnd/>
          </a:ln>
          <a:effectLst/>
        </p:spPr>
        <p:txBody>
          <a:bodyPr vert="horz" wrap="square" lIns="19388" tIns="0" rIns="19388" bIns="0" numCol="1" anchor="b" anchorCtr="0" compatLnSpc="1">
            <a:prstTxWarp prst="textNoShape">
              <a:avLst/>
            </a:prstTxWarp>
          </a:bodyPr>
          <a:lstStyle>
            <a:lvl1pPr marL="387752" indent="-387752" algn="r" eaLnBrk="0" hangingPunct="0">
              <a:lnSpc>
                <a:spcPct val="90000"/>
              </a:lnSpc>
              <a:spcBef>
                <a:spcPct val="30000"/>
              </a:spcBef>
              <a:buClr>
                <a:schemeClr val="tx1"/>
              </a:buClr>
              <a:buFontTx/>
              <a:buChar char="•"/>
              <a:tabLst>
                <a:tab pos="2908140" algn="l"/>
              </a:tabLst>
              <a:defRPr sz="1000" b="0" i="1">
                <a:solidFill>
                  <a:schemeClr val="tx1"/>
                </a:solidFill>
                <a:effectLst/>
                <a:latin typeface="Times New Roman" pitchFamily="18" charset="0"/>
                <a:cs typeface="+mn-cs"/>
              </a:defRPr>
            </a:lvl1pPr>
          </a:lstStyle>
          <a:p>
            <a:pPr>
              <a:defRPr/>
            </a:pPr>
            <a:fld id="{ED4FBBA8-65A0-4289-9DCA-21EE55CC4890}" type="slidenum">
              <a:rPr lang="en-GB"/>
              <a:pPr>
                <a:defRPr/>
              </a:pPr>
              <a:t>‹#›</a:t>
            </a:fld>
            <a:endParaRPr lang="en-GB" dirty="0"/>
          </a:p>
        </p:txBody>
      </p:sp>
      <p:sp>
        <p:nvSpPr>
          <p:cNvPr id="3078" name="Rectangle 6"/>
          <p:cNvSpPr>
            <a:spLocks noChangeArrowheads="1"/>
          </p:cNvSpPr>
          <p:nvPr/>
        </p:nvSpPr>
        <p:spPr bwMode="auto">
          <a:xfrm>
            <a:off x="3014960" y="9454915"/>
            <a:ext cx="767755" cy="257557"/>
          </a:xfrm>
          <a:prstGeom prst="rect">
            <a:avLst/>
          </a:prstGeom>
          <a:noFill/>
          <a:ln w="9525">
            <a:noFill/>
            <a:miter lim="800000"/>
            <a:headEnd/>
            <a:tailEnd/>
          </a:ln>
          <a:effectLst/>
        </p:spPr>
        <p:txBody>
          <a:bodyPr wrap="none" lIns="88859" tIns="45237" rIns="88859" bIns="45237">
            <a:spAutoFit/>
          </a:bodyPr>
          <a:lstStyle/>
          <a:p>
            <a:pPr algn="ctr" defTabSz="883752" eaLnBrk="0" hangingPunct="0">
              <a:lnSpc>
                <a:spcPct val="90000"/>
              </a:lnSpc>
              <a:buClr>
                <a:schemeClr val="tx1"/>
              </a:buClr>
              <a:defRPr/>
            </a:pPr>
            <a:r>
              <a:rPr lang="en-GB" sz="1200" dirty="0">
                <a:solidFill>
                  <a:schemeClr val="tx1"/>
                </a:solidFill>
                <a:cs typeface="+mn-cs"/>
              </a:rPr>
              <a:t>Page </a:t>
            </a:r>
            <a:fld id="{E1AA262A-DA1F-4B41-851A-1B97E8EA07BF}" type="slidenum">
              <a:rPr lang="en-GB" sz="1200">
                <a:solidFill>
                  <a:schemeClr val="tx1"/>
                </a:solidFill>
                <a:cs typeface="+mn-cs"/>
              </a:rPr>
              <a:pPr algn="ctr" defTabSz="883752" eaLnBrk="0" hangingPunct="0">
                <a:lnSpc>
                  <a:spcPct val="90000"/>
                </a:lnSpc>
                <a:buClr>
                  <a:schemeClr val="tx1"/>
                </a:buClr>
                <a:defRPr/>
              </a:pPr>
              <a:t>‹#›</a:t>
            </a:fld>
            <a:endParaRPr lang="en-GB" sz="1200" dirty="0">
              <a:solidFill>
                <a:schemeClr val="tx1"/>
              </a:solidFill>
              <a:cs typeface="+mn-cs"/>
            </a:endParaRPr>
          </a:p>
        </p:txBody>
      </p:sp>
    </p:spTree>
    <p:extLst>
      <p:ext uri="{BB962C8B-B14F-4D97-AF65-F5344CB8AC3E}">
        <p14:creationId xmlns:p14="http://schemas.microsoft.com/office/powerpoint/2010/main" val="26618829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45659" cy="498420"/>
          </a:xfrm>
          <a:prstGeom prst="rect">
            <a:avLst/>
          </a:prstGeom>
          <a:noFill/>
          <a:ln w="9525">
            <a:noFill/>
            <a:miter lim="800000"/>
            <a:headEnd/>
            <a:tailEnd/>
          </a:ln>
          <a:effectLst/>
        </p:spPr>
        <p:txBody>
          <a:bodyPr vert="horz" wrap="square" lIns="19388" tIns="0" rIns="19388" bIns="0" numCol="1" anchor="t" anchorCtr="0" compatLnSpc="1">
            <a:prstTxWarp prst="textNoShape">
              <a:avLst/>
            </a:prstTxWarp>
          </a:bodyPr>
          <a:lstStyle>
            <a:lvl1pPr algn="l" defTabSz="775504" eaLnBrk="0" hangingPunct="0">
              <a:lnSpc>
                <a:spcPct val="100000"/>
              </a:lnSpc>
              <a:spcBef>
                <a:spcPct val="0"/>
              </a:spcBef>
              <a:buClr>
                <a:schemeClr val="tx1"/>
              </a:buClr>
              <a:buFontTx/>
              <a:buNone/>
              <a:defRPr sz="1000" b="0" i="1" dirty="0">
                <a:solidFill>
                  <a:schemeClr val="tx1"/>
                </a:solidFill>
                <a:effectLst/>
                <a:latin typeface="Times New Roman" pitchFamily="18" charset="0"/>
                <a:cs typeface="+mn-cs"/>
              </a:defRPr>
            </a:lvl1pPr>
          </a:lstStyle>
          <a:p>
            <a:pPr>
              <a:defRPr/>
            </a:pPr>
            <a:endParaRPr lang="en-GB"/>
          </a:p>
        </p:txBody>
      </p:sp>
      <p:sp>
        <p:nvSpPr>
          <p:cNvPr id="2051" name="Rectangle 3"/>
          <p:cNvSpPr>
            <a:spLocks noGrp="1" noChangeArrowheads="1"/>
          </p:cNvSpPr>
          <p:nvPr>
            <p:ph type="dt" idx="1"/>
          </p:nvPr>
        </p:nvSpPr>
        <p:spPr bwMode="auto">
          <a:xfrm>
            <a:off x="3852016" y="0"/>
            <a:ext cx="2945659" cy="498420"/>
          </a:xfrm>
          <a:prstGeom prst="rect">
            <a:avLst/>
          </a:prstGeom>
          <a:noFill/>
          <a:ln w="9525">
            <a:noFill/>
            <a:miter lim="800000"/>
            <a:headEnd/>
            <a:tailEnd/>
          </a:ln>
          <a:effectLst/>
        </p:spPr>
        <p:txBody>
          <a:bodyPr vert="horz" wrap="square" lIns="19388" tIns="0" rIns="19388" bIns="0" numCol="1" anchor="t" anchorCtr="0" compatLnSpc="1">
            <a:prstTxWarp prst="textNoShape">
              <a:avLst/>
            </a:prstTxWarp>
          </a:bodyPr>
          <a:lstStyle>
            <a:lvl1pPr algn="r" defTabSz="775504" eaLnBrk="0" hangingPunct="0">
              <a:lnSpc>
                <a:spcPct val="100000"/>
              </a:lnSpc>
              <a:spcBef>
                <a:spcPct val="0"/>
              </a:spcBef>
              <a:buClr>
                <a:schemeClr val="tx1"/>
              </a:buClr>
              <a:buFontTx/>
              <a:buNone/>
              <a:defRPr sz="1000" b="0" i="1" dirty="0">
                <a:solidFill>
                  <a:schemeClr val="tx1"/>
                </a:solidFill>
                <a:effectLst/>
                <a:latin typeface="Times New Roman" pitchFamily="18" charset="0"/>
                <a:cs typeface="+mn-cs"/>
              </a:defRPr>
            </a:lvl1pPr>
          </a:lstStyle>
          <a:p>
            <a:pPr>
              <a:defRPr/>
            </a:pPr>
            <a:endParaRPr lang="en-GB"/>
          </a:p>
        </p:txBody>
      </p:sp>
      <p:sp>
        <p:nvSpPr>
          <p:cNvPr id="2054" name="Rectangle 6"/>
          <p:cNvSpPr>
            <a:spLocks noChangeArrowheads="1"/>
          </p:cNvSpPr>
          <p:nvPr/>
        </p:nvSpPr>
        <p:spPr bwMode="auto">
          <a:xfrm>
            <a:off x="3221019" y="9454915"/>
            <a:ext cx="347769" cy="257557"/>
          </a:xfrm>
          <a:prstGeom prst="rect">
            <a:avLst/>
          </a:prstGeom>
          <a:noFill/>
          <a:ln w="9525">
            <a:noFill/>
            <a:miter lim="800000"/>
            <a:headEnd/>
            <a:tailEnd/>
          </a:ln>
          <a:effectLst/>
        </p:spPr>
        <p:txBody>
          <a:bodyPr wrap="none" lIns="88859" tIns="45237" rIns="88859" bIns="45237">
            <a:spAutoFit/>
          </a:bodyPr>
          <a:lstStyle/>
          <a:p>
            <a:pPr algn="ctr" defTabSz="883752" eaLnBrk="0" hangingPunct="0">
              <a:lnSpc>
                <a:spcPct val="90000"/>
              </a:lnSpc>
              <a:buClr>
                <a:schemeClr val="tx1"/>
              </a:buClr>
              <a:defRPr/>
            </a:pPr>
            <a:r>
              <a:rPr lang="en-GB" sz="1200" dirty="0">
                <a:solidFill>
                  <a:schemeClr val="tx1"/>
                </a:solidFill>
                <a:cs typeface="+mn-cs"/>
              </a:rPr>
              <a:t> </a:t>
            </a:r>
            <a:fld id="{991FD9D3-7348-48C4-B615-CDB6519B31D5}" type="slidenum">
              <a:rPr lang="en-GB" sz="800">
                <a:solidFill>
                  <a:schemeClr val="tx1"/>
                </a:solidFill>
                <a:cs typeface="+mn-cs"/>
              </a:rPr>
              <a:pPr algn="ctr" defTabSz="883752" eaLnBrk="0" hangingPunct="0">
                <a:lnSpc>
                  <a:spcPct val="90000"/>
                </a:lnSpc>
                <a:buClr>
                  <a:schemeClr val="tx1"/>
                </a:buClr>
                <a:defRPr/>
              </a:pPr>
              <a:t>‹#›</a:t>
            </a:fld>
            <a:endParaRPr lang="en-GB" sz="1200" dirty="0">
              <a:solidFill>
                <a:schemeClr val="tx1"/>
              </a:solidFill>
              <a:cs typeface="+mn-cs"/>
            </a:endParaRPr>
          </a:p>
        </p:txBody>
      </p:sp>
      <p:sp>
        <p:nvSpPr>
          <p:cNvPr id="13317" name="Rectangle 7"/>
          <p:cNvSpPr>
            <a:spLocks noGrp="1" noRot="1" noChangeAspect="1" noChangeArrowheads="1" noTextEdit="1"/>
          </p:cNvSpPr>
          <p:nvPr>
            <p:ph type="sldImg" idx="2"/>
          </p:nvPr>
        </p:nvSpPr>
        <p:spPr bwMode="auto">
          <a:xfrm>
            <a:off x="928688" y="752475"/>
            <a:ext cx="4945062" cy="3708400"/>
          </a:xfrm>
          <a:prstGeom prst="rect">
            <a:avLst/>
          </a:prstGeom>
          <a:noFill/>
          <a:ln w="12700">
            <a:solidFill>
              <a:schemeClr val="tx1"/>
            </a:solidFill>
            <a:miter lim="800000"/>
            <a:headEnd/>
            <a:tailEnd/>
          </a:ln>
        </p:spPr>
      </p:sp>
      <p:sp>
        <p:nvSpPr>
          <p:cNvPr id="2056" name="Rectangle 8"/>
          <p:cNvSpPr>
            <a:spLocks noGrp="1" noChangeArrowheads="1"/>
          </p:cNvSpPr>
          <p:nvPr>
            <p:ph type="body" sz="quarter" idx="3"/>
          </p:nvPr>
        </p:nvSpPr>
        <p:spPr bwMode="auto">
          <a:xfrm>
            <a:off x="1057416" y="4718041"/>
            <a:ext cx="4682843" cy="4134250"/>
          </a:xfrm>
          <a:prstGeom prst="rect">
            <a:avLst/>
          </a:prstGeom>
          <a:noFill/>
          <a:ln w="9525">
            <a:noFill/>
            <a:miter lim="800000"/>
            <a:headEnd/>
            <a:tailEnd/>
          </a:ln>
          <a:effectLst/>
        </p:spPr>
        <p:txBody>
          <a:bodyPr vert="horz" wrap="square" lIns="93707" tIns="46854" rIns="93707" bIns="46854" numCol="1" anchor="t" anchorCtr="0" compatLnSpc="1">
            <a:prstTxWarp prst="textNoShape">
              <a:avLst/>
            </a:prstTxWarp>
          </a:bodyPr>
          <a:lstStyle/>
          <a:p>
            <a:pPr lvl="0"/>
            <a:r>
              <a:rPr lang="en-GB" noProof="0" smtClean="0"/>
              <a:t>Body Text</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Tree>
    <p:extLst>
      <p:ext uri="{BB962C8B-B14F-4D97-AF65-F5344CB8AC3E}">
        <p14:creationId xmlns:p14="http://schemas.microsoft.com/office/powerpoint/2010/main" val="4111451095"/>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Times New Roman" pitchFamily="18"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Times New Roman" pitchFamily="18"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ln/>
        </p:spPr>
      </p:sp>
      <p:sp>
        <p:nvSpPr>
          <p:cNvPr id="1638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a:ln/>
        </p:spPr>
      </p:sp>
      <p:sp>
        <p:nvSpPr>
          <p:cNvPr id="34818" name="Notes Placeholder 2"/>
          <p:cNvSpPr>
            <a:spLocks noGrp="1"/>
          </p:cNvSpPr>
          <p:nvPr>
            <p:ph type="body" idx="1"/>
          </p:nvPr>
        </p:nvSpPr>
        <p:spPr>
          <a:noFill/>
          <a:ln/>
        </p:spPr>
        <p:txBody>
          <a:bodyPr/>
          <a:lstStyle/>
          <a:p>
            <a:r>
              <a:rPr lang="en-GB" smtClean="0"/>
              <a:t>For CPU at the Host level, it is about monitoring the CPU Usage of the Guests against the Total CPU Capacity.  In this example, the Guest usage is aggregated and time summarized to a single days.</a:t>
            </a:r>
          </a:p>
          <a:p>
            <a:endParaRPr lang="en-GB" smtClean="0"/>
          </a:p>
          <a:p>
            <a:r>
              <a:rPr lang="en-GB" smtClean="0"/>
              <a:t>Apply Alarm or Warning thresholds to the report if required and alert accordingly.</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a:ln/>
        </p:spPr>
      </p:sp>
      <p:sp>
        <p:nvSpPr>
          <p:cNvPr id="36866" name="Notes Placeholder 2"/>
          <p:cNvSpPr>
            <a:spLocks noGrp="1"/>
          </p:cNvSpPr>
          <p:nvPr>
            <p:ph type="body" idx="1"/>
          </p:nvPr>
        </p:nvSpPr>
        <p:spPr>
          <a:noFill/>
          <a:ln/>
        </p:spPr>
        <p:txBody>
          <a:bodyPr/>
          <a:lstStyle/>
          <a:p>
            <a:r>
              <a:rPr lang="en-GB" smtClean="0"/>
              <a:t>Alternatively, create a report which breaks down the Host CPU usage by guest.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a:ln/>
        </p:spPr>
      </p:sp>
      <p:sp>
        <p:nvSpPr>
          <p:cNvPr id="38914" name="Notes Placeholder 2"/>
          <p:cNvSpPr>
            <a:spLocks noGrp="1"/>
          </p:cNvSpPr>
          <p:nvPr>
            <p:ph type="body" idx="1"/>
          </p:nvPr>
        </p:nvSpPr>
        <p:spPr>
          <a:noFill/>
          <a:ln/>
        </p:spPr>
        <p:txBody>
          <a:bodyPr/>
          <a:lstStyle/>
          <a:p>
            <a:r>
              <a:rPr lang="en-GB" smtClean="0"/>
              <a:t>Create forecast (trend) reports.  In this example, we take the highest aggregated hour in each day for the host and Trend to 100%.  You can display Trend Start and End Dates as macros on the chart so you can instantly see when the trend line hits 100%.</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a:ln/>
        </p:spPr>
      </p:sp>
      <p:sp>
        <p:nvSpPr>
          <p:cNvPr id="41986" name="Notes Placeholder 2"/>
          <p:cNvSpPr>
            <a:spLocks noGrp="1"/>
          </p:cNvSpPr>
          <p:nvPr>
            <p:ph type="body" idx="1"/>
          </p:nvPr>
        </p:nvSpPr>
        <p:spPr>
          <a:noFill/>
          <a:ln/>
        </p:spPr>
        <p:txBody>
          <a:bodyPr/>
          <a:lstStyle/>
          <a:p>
            <a:r>
              <a:rPr lang="en-GB" smtClean="0"/>
              <a:t>Lets take a look at Cluster Memory.  This stacked report shows us the Effective Memory available across the Cluster and the amount of Memory being used by the cluster members.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a:ln/>
        </p:spPr>
      </p:sp>
      <p:sp>
        <p:nvSpPr>
          <p:cNvPr id="44034" name="Notes Placeholder 2"/>
          <p:cNvSpPr>
            <a:spLocks noGrp="1"/>
          </p:cNvSpPr>
          <p:nvPr>
            <p:ph type="body" idx="1"/>
          </p:nvPr>
        </p:nvSpPr>
        <p:spPr>
          <a:noFill/>
          <a:ln/>
        </p:spPr>
        <p:txBody>
          <a:bodyPr/>
          <a:lstStyle/>
          <a:p>
            <a:r>
              <a:rPr lang="en-GB" smtClean="0"/>
              <a:t>Another example of Resource Pool monitoring this time for Memory.  Here we see a report plotting the Guest Memory Usage within the Pool against its limit.  The black line displays the Pools Memory usage which matches the pattern of the stacked Guest Usage and the slight gap between them is the Memory Overhead.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a:ln/>
        </p:spPr>
      </p:sp>
      <p:sp>
        <p:nvSpPr>
          <p:cNvPr id="46082" name="Notes Placeholder 2"/>
          <p:cNvSpPr>
            <a:spLocks noGrp="1"/>
          </p:cNvSpPr>
          <p:nvPr>
            <p:ph type="body" idx="1"/>
          </p:nvPr>
        </p:nvSpPr>
        <p:spPr>
          <a:noFill/>
          <a:ln/>
        </p:spPr>
        <p:txBody>
          <a:bodyPr/>
          <a:lstStyle/>
          <a:p>
            <a:r>
              <a:rPr lang="en-GB" smtClean="0"/>
              <a:t>A similar view to CPU, here we can show the breakdown of Host Memory Consumed by Guest against the Total Host Physical Memory.  This report shows us that the amount of Total Physical Memory available was reduced by approximately 4GB, possibly a failed chip but again there is plenty of headroom available on this Host.</a:t>
            </a:r>
          </a:p>
          <a:p>
            <a:endParaRPr lang="en-GB" smtClean="0"/>
          </a:p>
          <a:p>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a:ln/>
        </p:spPr>
      </p:sp>
      <p:sp>
        <p:nvSpPr>
          <p:cNvPr id="48130" name="Notes Placeholder 2"/>
          <p:cNvSpPr>
            <a:spLocks noGrp="1"/>
          </p:cNvSpPr>
          <p:nvPr>
            <p:ph type="body" idx="1"/>
          </p:nvPr>
        </p:nvSpPr>
        <p:spPr>
          <a:noFill/>
          <a:ln/>
        </p:spPr>
        <p:txBody>
          <a:bodyPr/>
          <a:lstStyle/>
          <a:p>
            <a:r>
              <a:rPr lang="en-GB" smtClean="0"/>
              <a:t>Another report of interest is to produce a Guest Usage chart based upon the amount of “Granted” or provisioned memory given to each guest.  Remember you can over allocate memory to guests on ESX.</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a:ln/>
        </p:spPr>
      </p:sp>
      <p:sp>
        <p:nvSpPr>
          <p:cNvPr id="50178" name="Notes Placeholder 2"/>
          <p:cNvSpPr>
            <a:spLocks noGrp="1"/>
          </p:cNvSpPr>
          <p:nvPr>
            <p:ph type="body" idx="1"/>
          </p:nvPr>
        </p:nvSpPr>
        <p:spPr>
          <a:noFill/>
          <a:ln/>
        </p:spPr>
        <p:txBody>
          <a:bodyPr/>
          <a:lstStyle/>
          <a:p>
            <a:r>
              <a:rPr lang="en-GB" b="1" smtClean="0"/>
              <a:t>vSMP</a:t>
            </a:r>
            <a:r>
              <a:rPr lang="en-GB" smtClean="0"/>
              <a:t> – This allows the VMware administrator the ability to provision guests with multiple virtual cpus (vCPUs) a.k.a Execution Threads.  In vSphere you can have up to 8 vCPUs assigned to a guest.</a:t>
            </a:r>
          </a:p>
          <a:p>
            <a:endParaRPr lang="en-GB" smtClean="0"/>
          </a:p>
          <a:p>
            <a:r>
              <a:rPr lang="en-GB" b="1" smtClean="0"/>
              <a:t>CPU OA </a:t>
            </a:r>
            <a:r>
              <a:rPr lang="en-GB" smtClean="0"/>
              <a:t>– ESX 4.0 supports a maximum of 20 vCPUs per physical core and 512 per host.  However, unlike memory you cannot over allocate host CPU resources to guests.  If CPU is over allocated it can lead to poor or impaired guest performance.  This is because of the way the CPU Scheduler works and CPU Fragmentation.</a:t>
            </a:r>
          </a:p>
          <a:p>
            <a:endParaRPr lang="en-GB" smtClean="0"/>
          </a:p>
          <a:p>
            <a:r>
              <a:rPr lang="en-GB" b="1" smtClean="0"/>
              <a:t>Workloads </a:t>
            </a:r>
            <a:r>
              <a:rPr lang="en-GB" smtClean="0"/>
              <a:t>– if you have assigned multiple vCPUs to a guest but this guest is running a single-threaded application and thus using only one vCPU, the remaining idle vCPU(s) will consume Host resources.</a:t>
            </a:r>
            <a:endParaRPr lang="en-GB" b="1"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a:ln/>
        </p:spPr>
      </p:sp>
      <p:sp>
        <p:nvSpPr>
          <p:cNvPr id="52226" name="Notes Placeholder 2"/>
          <p:cNvSpPr>
            <a:spLocks noGrp="1"/>
          </p:cNvSpPr>
          <p:nvPr>
            <p:ph type="body" idx="1"/>
          </p:nvPr>
        </p:nvSpPr>
        <p:spPr>
          <a:noFill/>
          <a:ln/>
        </p:spPr>
        <p:txBody>
          <a:bodyPr/>
          <a:lstStyle/>
          <a:p>
            <a:r>
              <a:rPr lang="en-GB" b="1" u="sng" smtClean="0"/>
              <a:t>vSMP User Story</a:t>
            </a:r>
          </a:p>
          <a:p>
            <a:endParaRPr lang="en-GB" b="1" u="sng" smtClean="0"/>
          </a:p>
          <a:p>
            <a:r>
              <a:rPr lang="en-GB" smtClean="0"/>
              <a:t>This ESX host (Vulture) shows us the Total CPU Utilization % reported by hosted guests over a day and summarized to hourly intervals.  From this chart you can see that the largest consumers of CPU were guests CitrixVM10 and VM11.  This also shows a typical working day pattern of usage between 9am and 5pm.  So what, you may ask?  Well lets take a deeper look at CitrixVM10 &amp; VM11.</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a:ln/>
        </p:spPr>
      </p:sp>
      <p:sp>
        <p:nvSpPr>
          <p:cNvPr id="54274" name="Notes Placeholder 2"/>
          <p:cNvSpPr>
            <a:spLocks noGrp="1"/>
          </p:cNvSpPr>
          <p:nvPr>
            <p:ph type="body" idx="1"/>
          </p:nvPr>
        </p:nvSpPr>
        <p:spPr>
          <a:noFill/>
          <a:ln/>
        </p:spPr>
        <p:txBody>
          <a:bodyPr/>
          <a:lstStyle/>
          <a:p>
            <a:r>
              <a:rPr lang="en-GB" smtClean="0"/>
              <a:t>Next we take a look at the logical CPU busy % of these two guests.  Straightaway, you can see that even though in our previous report CitrixVM10 used more CPU time than any other guest, CitrixVM11 is actually using more CPU seconds than VM10, actually on average 1.5 times more.</a:t>
            </a:r>
          </a:p>
          <a:p>
            <a:endParaRPr lang="en-GB" smtClean="0"/>
          </a:p>
          <a:p>
            <a:r>
              <a:rPr lang="en-GB" smtClean="0"/>
              <a:t>Why you may ask?  Lets carry on  . . . . .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a:ln/>
        </p:spPr>
      </p:sp>
      <p:sp>
        <p:nvSpPr>
          <p:cNvPr id="56322" name="Notes Placeholder 2"/>
          <p:cNvSpPr>
            <a:spLocks noGrp="1"/>
          </p:cNvSpPr>
          <p:nvPr>
            <p:ph type="body" idx="1"/>
          </p:nvPr>
        </p:nvSpPr>
        <p:spPr>
          <a:noFill/>
          <a:ln/>
        </p:spPr>
        <p:txBody>
          <a:bodyPr/>
          <a:lstStyle/>
          <a:p>
            <a:r>
              <a:rPr lang="en-GB" smtClean="0"/>
              <a:t>This report displays how many vCPUs are assigned to each guest on host Vulture.  Specifically, we are interested in CitrixVM10 &amp; VM11.  CitrixVM10 has been assigned 4 vCPUs and VM11 2 vCPUs.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ln/>
        </p:spPr>
      </p:sp>
      <p:sp>
        <p:nvSpPr>
          <p:cNvPr id="58370" name="Notes Placeholder 2"/>
          <p:cNvSpPr>
            <a:spLocks noGrp="1"/>
          </p:cNvSpPr>
          <p:nvPr>
            <p:ph type="body" idx="1"/>
          </p:nvPr>
        </p:nvSpPr>
        <p:spPr>
          <a:noFill/>
          <a:ln/>
        </p:spPr>
        <p:txBody>
          <a:bodyPr/>
          <a:lstStyle/>
          <a:p>
            <a:r>
              <a:rPr lang="en-GB" smtClean="0"/>
              <a:t>Next by creating a CPU Ready Time (secs) report for these two guests, we can see that the amount of time spent in seconds over the day the CitrixVM10 guests spent waiting to run on physical CPUs is very large.</a:t>
            </a:r>
          </a:p>
          <a:p>
            <a:endParaRPr lang="en-GB" smtClean="0"/>
          </a:p>
          <a:p>
            <a:r>
              <a:rPr lang="en-GB" smtClean="0"/>
              <a:t>This explains that by having 4 vCPUs assigned is causing a detrimental effect to the CPU performance of this guest.  Note that the amount of time spent by VM11 waiting for physical CPU resource.  We can see that at their peak, VM10 is waiting over 6 times longer than VM11.</a:t>
            </a:r>
          </a:p>
          <a:p>
            <a:endParaRPr lang="en-GB" smtClean="0"/>
          </a:p>
          <a:p>
            <a:r>
              <a:rPr lang="en-GB" smtClean="0"/>
              <a:t>Again why is this you may ask?  Over to CPU Scheduling.</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pPr>
              <a:lnSpc>
                <a:spcPct val="70000"/>
              </a:lnSpc>
            </a:pPr>
            <a:r>
              <a:rPr lang="en-GB" sz="700" b="1" dirty="0" smtClean="0"/>
              <a:t>Co-Scheduling</a:t>
            </a:r>
            <a:r>
              <a:rPr lang="en-GB" sz="700" dirty="0" smtClean="0"/>
              <a:t> -  Co-scheduling means that the CPU scheduler has to the guests </a:t>
            </a:r>
            <a:r>
              <a:rPr lang="en-GB" sz="700" dirty="0" err="1" smtClean="0"/>
              <a:t>vCPUs</a:t>
            </a:r>
            <a:r>
              <a:rPr lang="en-GB" sz="700" dirty="0" smtClean="0"/>
              <a:t> on physical CPUs at the same time.  Earlier versions of ESX also used strict co-scheduling.  VMware, through each version has attempted to mitigate the effect of CPU fragmentation cause by CPU scheduling and in VI3 introduced Relaxed Co-scheduling.</a:t>
            </a:r>
          </a:p>
          <a:p>
            <a:pPr>
              <a:lnSpc>
                <a:spcPct val="70000"/>
              </a:lnSpc>
            </a:pPr>
            <a:endParaRPr lang="en-GB" sz="700" dirty="0" smtClean="0"/>
          </a:p>
          <a:p>
            <a:pPr>
              <a:lnSpc>
                <a:spcPct val="70000"/>
              </a:lnSpc>
            </a:pPr>
            <a:r>
              <a:rPr lang="en-GB" sz="700" dirty="0" smtClean="0"/>
              <a:t>Lets use an example of you and a friend on a bike ride.  </a:t>
            </a:r>
          </a:p>
          <a:p>
            <a:pPr>
              <a:lnSpc>
                <a:spcPct val="50000"/>
              </a:lnSpc>
            </a:pPr>
            <a:endParaRPr lang="en-US" sz="900" dirty="0" smtClean="0"/>
          </a:p>
          <a:p>
            <a:pPr>
              <a:lnSpc>
                <a:spcPct val="50000"/>
              </a:lnSpc>
              <a:buFontTx/>
              <a:buChar char="•"/>
            </a:pPr>
            <a:r>
              <a:rPr lang="en-US" sz="900" dirty="0" smtClean="0"/>
              <a:t>The strict co-scheduling may cause </a:t>
            </a:r>
            <a:r>
              <a:rPr lang="en-US" sz="900" i="1" dirty="0" smtClean="0"/>
              <a:t>CPU-fragmentation</a:t>
            </a:r>
            <a:r>
              <a:rPr lang="en-US" sz="900" dirty="0" smtClean="0"/>
              <a:t>. For example, a 2-vCPU multi-processor virtual machine may not be scheduled if there is only one idle </a:t>
            </a:r>
            <a:r>
              <a:rPr lang="en-US" sz="900" dirty="0" err="1" smtClean="0"/>
              <a:t>pCPU</a:t>
            </a:r>
            <a:r>
              <a:rPr lang="en-US" sz="900" dirty="0" smtClean="0"/>
              <a:t>. This results in a scheduling delay and lower CPU utilization – in terms of your ride, imagine one of the bikes has a puncture therefore not being able to both go on a ride at the same time because only one bike is working and you need to go together.</a:t>
            </a:r>
          </a:p>
          <a:p>
            <a:pPr>
              <a:lnSpc>
                <a:spcPct val="50000"/>
              </a:lnSpc>
              <a:buFontTx/>
              <a:buChar char="•"/>
            </a:pPr>
            <a:endParaRPr lang="en-US" sz="900" dirty="0" smtClean="0"/>
          </a:p>
          <a:p>
            <a:pPr>
              <a:lnSpc>
                <a:spcPct val="70000"/>
              </a:lnSpc>
            </a:pPr>
            <a:r>
              <a:rPr lang="en-GB" sz="700" b="1" dirty="0" smtClean="0"/>
              <a:t>RCS</a:t>
            </a:r>
            <a:r>
              <a:rPr lang="en-GB" sz="700" dirty="0" smtClean="0"/>
              <a:t> - </a:t>
            </a:r>
            <a:r>
              <a:rPr lang="en-US" sz="900" dirty="0" smtClean="0"/>
              <a:t>Later when VMware released ESX version 3.5, an improved form of co-scheduling was introduced called Relaxed Co-Scheduling.  This worked by allowing a subset of a virtual machines </a:t>
            </a:r>
            <a:r>
              <a:rPr lang="en-US" sz="900" dirty="0" err="1" smtClean="0"/>
              <a:t>vCPUs</a:t>
            </a:r>
            <a:r>
              <a:rPr lang="en-US" sz="900" dirty="0" smtClean="0"/>
              <a:t> to be scheduled ahead of others, but as guest operating systems still require some degree of co-scheduling it meant that the relaxation isn't absolute. </a:t>
            </a:r>
          </a:p>
          <a:p>
            <a:pPr>
              <a:lnSpc>
                <a:spcPct val="70000"/>
              </a:lnSpc>
            </a:pPr>
            <a:endParaRPr lang="en-US" sz="900" dirty="0" smtClean="0"/>
          </a:p>
          <a:p>
            <a:pPr>
              <a:lnSpc>
                <a:spcPct val="70000"/>
              </a:lnSpc>
            </a:pPr>
            <a:r>
              <a:rPr lang="en-US" sz="900" dirty="0" smtClean="0"/>
              <a:t>In other words imagine your friend starts to slow up and fall behind on your ride to such a distance that you both stop. The Virtual Machine will be scheduled again (</a:t>
            </a:r>
            <a:r>
              <a:rPr lang="en-US" sz="900" i="1" dirty="0" smtClean="0"/>
              <a:t>co-start</a:t>
            </a:r>
            <a:r>
              <a:rPr lang="en-US" sz="900" dirty="0" smtClean="0"/>
              <a:t>) when there are enough </a:t>
            </a:r>
            <a:r>
              <a:rPr lang="en-US" sz="900" dirty="0" err="1" smtClean="0"/>
              <a:t>pCPUs</a:t>
            </a:r>
            <a:r>
              <a:rPr lang="en-US" sz="900" dirty="0" smtClean="0"/>
              <a:t> available to schedule all </a:t>
            </a:r>
            <a:r>
              <a:rPr lang="en-US" sz="900" dirty="0" err="1" smtClean="0"/>
              <a:t>vCPUs</a:t>
            </a:r>
            <a:r>
              <a:rPr lang="en-US" sz="900" dirty="0" smtClean="0"/>
              <a:t> simultaneously. This ensures the skew does not grow any further and only shrinks – or again in terms of your ride, you both start at the same time and you either slow up a bit until your friend catches up or they speed up to reduce the distance between you.</a:t>
            </a:r>
          </a:p>
          <a:p>
            <a:pPr>
              <a:lnSpc>
                <a:spcPct val="70000"/>
              </a:lnSpc>
            </a:pPr>
            <a:endParaRPr lang="en-US" sz="900" dirty="0" smtClean="0"/>
          </a:p>
          <a:p>
            <a:pPr>
              <a:lnSpc>
                <a:spcPct val="70000"/>
              </a:lnSpc>
            </a:pPr>
            <a:r>
              <a:rPr lang="en-GB" sz="700" b="1" dirty="0" smtClean="0"/>
              <a:t>Further RCS</a:t>
            </a:r>
            <a:r>
              <a:rPr lang="en-GB" sz="700" dirty="0" smtClean="0"/>
              <a:t> -  In VI4, we now have Further Relaxed Co-scheduling.  Building on the advances of Relaxed Co-Scheduling, Further Relaxed Co-Scheduling mitigates CPU fragmentation by tracking each </a:t>
            </a:r>
            <a:r>
              <a:rPr lang="en-GB" sz="700" dirty="0" err="1" smtClean="0"/>
              <a:t>vCPU</a:t>
            </a:r>
            <a:r>
              <a:rPr lang="en-GB" sz="700" dirty="0" smtClean="0"/>
              <a:t> individually.  This is now a per </a:t>
            </a:r>
            <a:r>
              <a:rPr lang="en-GB" sz="700" dirty="0" err="1" smtClean="0"/>
              <a:t>vCPU</a:t>
            </a:r>
            <a:r>
              <a:rPr lang="en-GB" sz="700" dirty="0" smtClean="0"/>
              <a:t> operation and allows </a:t>
            </a:r>
            <a:r>
              <a:rPr lang="en-GB" sz="700" dirty="0" err="1" smtClean="0"/>
              <a:t>vCPUs</a:t>
            </a:r>
            <a:r>
              <a:rPr lang="en-GB" sz="700" dirty="0" smtClean="0"/>
              <a:t> to start and stop independently but the guest is co-stopped if a threshold measuring the skew between </a:t>
            </a:r>
            <a:r>
              <a:rPr lang="en-GB" sz="700" dirty="0" err="1" smtClean="0"/>
              <a:t>vCPUs</a:t>
            </a:r>
            <a:r>
              <a:rPr lang="en-GB" sz="700" dirty="0" smtClean="0"/>
              <a:t> is broken.</a:t>
            </a:r>
          </a:p>
          <a:p>
            <a:pPr>
              <a:lnSpc>
                <a:spcPct val="70000"/>
              </a:lnSpc>
            </a:pPr>
            <a:endParaRPr lang="en-GB" sz="700" dirty="0" smtClean="0"/>
          </a:p>
          <a:p>
            <a:pPr>
              <a:lnSpc>
                <a:spcPct val="70000"/>
              </a:lnSpc>
            </a:pPr>
            <a:r>
              <a:rPr lang="en-US" sz="900" dirty="0" smtClean="0"/>
              <a:t>In ESX 4, instead of stopping or starting a set of </a:t>
            </a:r>
            <a:r>
              <a:rPr lang="en-US" sz="900" dirty="0" err="1" smtClean="0"/>
              <a:t>vCPUs</a:t>
            </a:r>
            <a:r>
              <a:rPr lang="en-US" sz="900" dirty="0" smtClean="0"/>
              <a:t>, only the </a:t>
            </a:r>
            <a:r>
              <a:rPr lang="en-US" sz="900" dirty="0" err="1" smtClean="0"/>
              <a:t>vCPUs</a:t>
            </a:r>
            <a:r>
              <a:rPr lang="en-US" sz="900" dirty="0" smtClean="0"/>
              <a:t> that advanced too much are </a:t>
            </a:r>
            <a:r>
              <a:rPr lang="en-US" sz="900" i="1" dirty="0" smtClean="0"/>
              <a:t>individually  </a:t>
            </a:r>
            <a:r>
              <a:rPr lang="en-US" sz="900" dirty="0" smtClean="0"/>
              <a:t>stopped. Once the lagging </a:t>
            </a:r>
            <a:r>
              <a:rPr lang="en-US" sz="900" dirty="0" err="1" smtClean="0"/>
              <a:t>vCPUs</a:t>
            </a:r>
            <a:r>
              <a:rPr lang="en-US" sz="900" dirty="0" smtClean="0"/>
              <a:t> catch up, the stopped </a:t>
            </a:r>
            <a:r>
              <a:rPr lang="en-US" sz="900" dirty="0" err="1" smtClean="0"/>
              <a:t>vCPUs</a:t>
            </a:r>
            <a:r>
              <a:rPr lang="en-US" sz="900" dirty="0" smtClean="0"/>
              <a:t> may start individually or in other words if you get too far ahead of your friend on your ride, you have to stop to wait for your friend to catch up whereas previously you both had to stop.</a:t>
            </a:r>
          </a:p>
          <a:p>
            <a:pPr>
              <a:lnSpc>
                <a:spcPct val="70000"/>
              </a:lnSpc>
            </a:pPr>
            <a:endParaRPr lang="en-GB" sz="700" dirty="0" smtClean="0"/>
          </a:p>
          <a:p>
            <a:pPr>
              <a:lnSpc>
                <a:spcPct val="70000"/>
              </a:lnSpc>
            </a:pPr>
            <a:endParaRPr lang="en-GB" sz="700" dirty="0" smtClean="0"/>
          </a:p>
          <a:p>
            <a:pPr>
              <a:lnSpc>
                <a:spcPct val="70000"/>
              </a:lnSpc>
            </a:pPr>
            <a:endParaRPr lang="en-GB" sz="700" dirty="0" smtClean="0"/>
          </a:p>
          <a:p>
            <a:pPr>
              <a:lnSpc>
                <a:spcPct val="70000"/>
              </a:lnSpc>
            </a:pPr>
            <a:endParaRPr lang="en-GB" sz="700"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a:ln/>
        </p:spPr>
      </p:sp>
      <p:sp>
        <p:nvSpPr>
          <p:cNvPr id="62466" name="Notes Placeholder 2"/>
          <p:cNvSpPr>
            <a:spLocks noGrp="1"/>
          </p:cNvSpPr>
          <p:nvPr>
            <p:ph type="body" idx="1"/>
          </p:nvPr>
        </p:nvSpPr>
        <p:spPr>
          <a:noFill/>
          <a:ln/>
        </p:spPr>
        <p:txBody>
          <a:bodyPr/>
          <a:lstStyle/>
          <a:p>
            <a:r>
              <a:rPr lang="en-GB" smtClean="0"/>
              <a:t>Most operating systems still require some degree of strict co-scheduling and therefore if you provision guests with higher number of vCPUs, they will have to compete for physical CPUs with other guests assigned with lower numbers of vCPUs.  This can lead to CPU fragmentation.</a:t>
            </a:r>
          </a:p>
          <a:p>
            <a:endParaRPr lang="en-GB" smtClean="0"/>
          </a:p>
          <a:p>
            <a:r>
              <a:rPr lang="en-GB" smtClean="0"/>
              <a:t>In this case, it is key as shown in the earlier example to monitor CPU Ready Time.</a:t>
            </a:r>
          </a:p>
          <a:p>
            <a:endParaRPr lang="en-GB" smtClean="0"/>
          </a:p>
          <a:p>
            <a:r>
              <a:rPr lang="en-GB" smtClean="0"/>
              <a:t>Using hyperthreading can limit the impact of CPU fragmentation by presenting double the number of what the hypervisor thinks are physical CPUs to schedule the vCPUs on.  As we know hyperthreading is not the same as doubling the number of physical CPUs in terms of throughput.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a:ln/>
        </p:spPr>
      </p:sp>
      <p:sp>
        <p:nvSpPr>
          <p:cNvPr id="64514" name="Notes Placeholder 2"/>
          <p:cNvSpPr>
            <a:spLocks noGrp="1"/>
          </p:cNvSpPr>
          <p:nvPr>
            <p:ph type="body" idx="1"/>
          </p:nvPr>
        </p:nvSpPr>
        <p:spPr>
          <a:noFill/>
          <a:ln/>
        </p:spPr>
        <p:txBody>
          <a:bodyPr/>
          <a:lstStyle/>
          <a:p>
            <a:r>
              <a:rPr lang="en-GB" smtClean="0"/>
              <a:t>As previously mentioned, you can over allocate memory for guests on ESX.  This works on the basis that not all memory allocated will be used by all the guests at the same time.  To alleviate any potential memory issues overallocation could present, ESX has some memory management techniques such as Ballooning, Sharing and ultimately Swapping to keep things running smoothly.</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lnSpcReduction="10000"/>
          </a:bodyPr>
          <a:lstStyle/>
          <a:p>
            <a:pPr>
              <a:defRPr/>
            </a:pPr>
            <a:r>
              <a:rPr lang="en-GB" b="1" dirty="0" smtClean="0"/>
              <a:t>Ballooning</a:t>
            </a:r>
            <a:r>
              <a:rPr lang="en-GB" dirty="0" smtClean="0"/>
              <a:t> – A balloon driver (vmmemctl.sys) is installed into Windows guests when the recommended VMware Tools package is installed.  When the ESX memory demand rises and free memory falls, typically below 10%, ESX initiates the Balloon Driver to inflate itself inside the Windows guests and force Windows to “page out” unused memory pages back to ESX.  This reclaimed memory is then used to satisfy the more memory hungry guests.</a:t>
            </a:r>
          </a:p>
          <a:p>
            <a:pPr>
              <a:defRPr/>
            </a:pPr>
            <a:endParaRPr lang="en-GB" dirty="0" smtClean="0"/>
          </a:p>
          <a:p>
            <a:pPr>
              <a:defRPr/>
            </a:pPr>
            <a:r>
              <a:rPr lang="en-GB" b="1" dirty="0" smtClean="0"/>
              <a:t>Shared</a:t>
            </a:r>
            <a:r>
              <a:rPr lang="en-GB" dirty="0" smtClean="0"/>
              <a:t> -  Typically, you are likely to have many guests machines running similar if not the same operating systems.  In this case, common memory pages can be shared between them (a.k.a. Transparent Page Sharing) and this ultimately leads to lower and more efficient use of Memory which also has minimal impact on the hypervisor itself.</a:t>
            </a:r>
          </a:p>
          <a:p>
            <a:pPr>
              <a:defRPr/>
            </a:pPr>
            <a:endParaRPr lang="en-GB" dirty="0" smtClean="0"/>
          </a:p>
          <a:p>
            <a:pPr>
              <a:defRPr/>
            </a:pPr>
            <a:r>
              <a:rPr lang="en-GB" dirty="0" smtClean="0"/>
              <a:t>This is also what provides ESX the ability to allow memory overcommitment.</a:t>
            </a:r>
          </a:p>
          <a:p>
            <a:pPr>
              <a:defRPr/>
            </a:pPr>
            <a:endParaRPr lang="en-GB" dirty="0" smtClean="0"/>
          </a:p>
          <a:p>
            <a:pPr>
              <a:defRPr/>
            </a:pPr>
            <a:r>
              <a:rPr lang="en-GB" b="1" dirty="0" smtClean="0"/>
              <a:t>Swapping </a:t>
            </a:r>
            <a:r>
              <a:rPr lang="en-GB" dirty="0" smtClean="0"/>
              <a:t> - If Ballooning has been initiated and ESX still cannot meet its memory demands, then you may see some swapping.  This is bad.  If you have DRS enabled, you may see a rise in the number of vMotions (migrations) to other hosts in the cluster as it attempts to load balance.</a:t>
            </a:r>
            <a:endParaRPr lang="en-GB" b="1"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a:ln/>
        </p:spPr>
      </p:sp>
      <p:sp>
        <p:nvSpPr>
          <p:cNvPr id="68610" name="Notes Placeholder 2"/>
          <p:cNvSpPr>
            <a:spLocks noGrp="1"/>
          </p:cNvSpPr>
          <p:nvPr>
            <p:ph type="body" idx="1"/>
          </p:nvPr>
        </p:nvSpPr>
        <p:spPr>
          <a:noFill/>
          <a:ln/>
        </p:spPr>
        <p:txBody>
          <a:bodyPr/>
          <a:lstStyle/>
          <a:p>
            <a:r>
              <a:rPr lang="en-GB" smtClean="0"/>
              <a:t>In case of any confusion, here is what Active and Consumed Memory means.</a:t>
            </a:r>
          </a:p>
          <a:p>
            <a:endParaRPr lang="en-GB" smtClean="0"/>
          </a:p>
          <a:p>
            <a:r>
              <a:rPr lang="en-GB" smtClean="0"/>
              <a:t>Active – as slide.</a:t>
            </a:r>
          </a:p>
          <a:p>
            <a:endParaRPr lang="en-GB" smtClean="0"/>
          </a:p>
          <a:p>
            <a:r>
              <a:rPr lang="en-GB" smtClean="0"/>
              <a:t>Consumed – As slide, plus:</a:t>
            </a:r>
          </a:p>
          <a:p>
            <a:endParaRPr lang="en-GB" smtClean="0"/>
          </a:p>
          <a:p>
            <a:r>
              <a:rPr lang="en-GB" smtClean="0"/>
              <a:t>Take a look at the difference between what is reported as Host Memory Usage at both the Host and Guest levels in your tool.  Why?  Well at the host level the Host Memory includes the usage of the VMKernel and Service Console.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a:ln/>
        </p:spPr>
      </p:sp>
      <p:sp>
        <p:nvSpPr>
          <p:cNvPr id="70658" name="Notes Placeholder 2"/>
          <p:cNvSpPr>
            <a:spLocks noGrp="1"/>
          </p:cNvSpPr>
          <p:nvPr>
            <p:ph type="body" idx="1"/>
          </p:nvPr>
        </p:nvSpPr>
        <p:spPr>
          <a:noFill/>
          <a:ln/>
        </p:spPr>
        <p:txBody>
          <a:bodyPr/>
          <a:lstStyle/>
          <a:p>
            <a:r>
              <a:rPr lang="en-GB" smtClean="0"/>
              <a:t>Here is an example Athene chart showing the amount of Host Consumed Memory used by the guests against the amount of collective memory that has been granted to them.  </a:t>
            </a:r>
          </a:p>
          <a:p>
            <a:endParaRPr lang="en-GB" smtClean="0"/>
          </a:p>
          <a:p>
            <a:r>
              <a:rPr lang="en-GB" smtClean="0"/>
              <a:t>Consumed memory = Granted – Shared.  This can be seen clearly on the chart as the shared memory drops the amount of consumed memory increases and vice versa.</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fontScale="92500" lnSpcReduction="20000"/>
          </a:bodyPr>
          <a:lstStyle/>
          <a:p>
            <a:pPr>
              <a:lnSpc>
                <a:spcPct val="70000"/>
              </a:lnSpc>
              <a:defRPr/>
            </a:pPr>
            <a:r>
              <a:rPr lang="en-US" b="1" dirty="0" smtClean="0"/>
              <a:t>Memory </a:t>
            </a:r>
            <a:endParaRPr lang="en-US" dirty="0" smtClean="0"/>
          </a:p>
          <a:p>
            <a:pPr>
              <a:lnSpc>
                <a:spcPct val="70000"/>
              </a:lnSpc>
              <a:defRPr/>
            </a:pPr>
            <a:endParaRPr lang="en-US" dirty="0" smtClean="0"/>
          </a:p>
          <a:p>
            <a:pPr>
              <a:lnSpc>
                <a:spcPct val="70000"/>
              </a:lnSpc>
              <a:defRPr/>
            </a:pPr>
            <a:r>
              <a:rPr lang="en-US" dirty="0" smtClean="0"/>
              <a:t>To ensure best performance, here are some recommendations from VMware. </a:t>
            </a:r>
          </a:p>
          <a:p>
            <a:pPr>
              <a:lnSpc>
                <a:spcPct val="70000"/>
              </a:lnSpc>
              <a:defRPr/>
            </a:pPr>
            <a:endParaRPr lang="en-US" dirty="0" smtClean="0"/>
          </a:p>
          <a:p>
            <a:pPr>
              <a:lnSpc>
                <a:spcPct val="70000"/>
              </a:lnSpc>
              <a:buFontTx/>
              <a:buChar char="•"/>
              <a:defRPr/>
            </a:pPr>
            <a:r>
              <a:rPr lang="en-US" dirty="0" smtClean="0"/>
              <a:t>The host memory must be large enough to accommodate the active memory of the virtual machines as shown in the example.  The active memory can be smaller than the virtual machine memory size. This allows you to over-provision memory, but still ensures that the virtual machine active memory is smaller than the host memory.</a:t>
            </a:r>
          </a:p>
          <a:p>
            <a:pPr>
              <a:lnSpc>
                <a:spcPct val="70000"/>
              </a:lnSpc>
              <a:buFontTx/>
              <a:buChar char="•"/>
              <a:defRPr/>
            </a:pPr>
            <a:endParaRPr lang="en-US" dirty="0" smtClean="0"/>
          </a:p>
          <a:p>
            <a:pPr>
              <a:lnSpc>
                <a:spcPct val="70000"/>
              </a:lnSpc>
              <a:buFontTx/>
              <a:buChar char="•"/>
              <a:defRPr/>
            </a:pPr>
            <a:r>
              <a:rPr lang="en-US" dirty="0" smtClean="0"/>
              <a:t>A virtual machine's memory size must be slightly larger than the average guest memory usage. This enables the host to accommodate workload spikes without swapping memory among guests. Increasing the virtual machine memory size results in more overhead memory usage.  If a virtual machine has high ballooning or swapping, check the amount of free physical memory on the host. </a:t>
            </a:r>
          </a:p>
          <a:p>
            <a:pPr>
              <a:lnSpc>
                <a:spcPct val="70000"/>
              </a:lnSpc>
              <a:buFontTx/>
              <a:buChar char="•"/>
              <a:defRPr/>
            </a:pPr>
            <a:endParaRPr lang="en-US" dirty="0" smtClean="0"/>
          </a:p>
          <a:p>
            <a:pPr>
              <a:lnSpc>
                <a:spcPct val="70000"/>
              </a:lnSpc>
              <a:buFontTx/>
              <a:buChar char="•"/>
              <a:defRPr/>
            </a:pPr>
            <a:r>
              <a:rPr lang="en-US" dirty="0" smtClean="0"/>
              <a:t>A free memory value of 6% or less indicates that the host cannot meet the memory requirements. This leads to memory reclamation which may degrade performance. If the active memory size is the same as the granted memory size, demand for memory is greater than the memory resources available. If the active memory is consistently low, the memory size might be too large.</a:t>
            </a:r>
          </a:p>
          <a:p>
            <a:pPr>
              <a:lnSpc>
                <a:spcPct val="70000"/>
              </a:lnSpc>
              <a:defRPr/>
            </a:pPr>
            <a:endParaRPr lang="en-US" dirty="0" smtClean="0"/>
          </a:p>
          <a:p>
            <a:pPr>
              <a:lnSpc>
                <a:spcPct val="70000"/>
              </a:lnSpc>
              <a:defRPr/>
            </a:pPr>
            <a:r>
              <a:rPr lang="en-US" b="1" u="sng" dirty="0" smtClean="0"/>
              <a:t>Tuning</a:t>
            </a:r>
          </a:p>
          <a:p>
            <a:pPr>
              <a:lnSpc>
                <a:spcPct val="70000"/>
              </a:lnSpc>
              <a:defRPr/>
            </a:pPr>
            <a:endParaRPr lang="en-US" dirty="0" smtClean="0"/>
          </a:p>
          <a:p>
            <a:pPr>
              <a:lnSpc>
                <a:spcPct val="70000"/>
              </a:lnSpc>
              <a:defRPr/>
            </a:pPr>
            <a:r>
              <a:rPr lang="en-US" dirty="0" smtClean="0"/>
              <a:t>If the host has enough free memory, check the resource shares, reservations, and limit settings of the virtual machines and resource pools on the host. Verify that the host settings are adequate and not lower than those set for the virtual machines. </a:t>
            </a:r>
          </a:p>
          <a:p>
            <a:pPr>
              <a:lnSpc>
                <a:spcPct val="70000"/>
              </a:lnSpc>
              <a:defRPr/>
            </a:pPr>
            <a:endParaRPr lang="en-US" dirty="0" smtClean="0"/>
          </a:p>
          <a:p>
            <a:pPr>
              <a:lnSpc>
                <a:spcPct val="70000"/>
              </a:lnSpc>
              <a:defRPr/>
            </a:pPr>
            <a:r>
              <a:rPr lang="en-US" dirty="0" smtClean="0"/>
              <a:t>If the memory usage value is high, and the host has high ballooning or swapping, check the amount of free physical memory on the host.  A free memory value of 6% or less indicates that the host cannot handle the demand for memory. This leads to memory reclamation which may degrade performance.</a:t>
            </a:r>
          </a:p>
          <a:p>
            <a:pPr>
              <a:defRPr/>
            </a:pPr>
            <a:endParaRPr lang="en-GB"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Rot="1" noChangeAspect="1" noChangeArrowheads="1" noTextEdit="1"/>
          </p:cNvSpPr>
          <p:nvPr>
            <p:ph type="sldImg"/>
          </p:nvPr>
        </p:nvSpPr>
        <p:spPr>
          <a:ln/>
        </p:spPr>
      </p:sp>
      <p:sp>
        <p:nvSpPr>
          <p:cNvPr id="74754" name="Rectangle 3"/>
          <p:cNvSpPr>
            <a:spLocks noGrp="1" noChangeArrowheads="1"/>
          </p:cNvSpPr>
          <p:nvPr>
            <p:ph type="body" idx="1"/>
          </p:nvPr>
        </p:nvSpPr>
        <p:spPr>
          <a:noFill/>
          <a:ln/>
        </p:spPr>
        <p:txBody>
          <a:bodyPr/>
          <a:lstStyle/>
          <a:p>
            <a:pPr>
              <a:lnSpc>
                <a:spcPct val="80000"/>
              </a:lnSpc>
            </a:pPr>
            <a:r>
              <a:rPr lang="en-GB" b="1" u="sng" dirty="0" smtClean="0"/>
              <a:t>DISK I/O</a:t>
            </a:r>
          </a:p>
          <a:p>
            <a:pPr>
              <a:lnSpc>
                <a:spcPct val="80000"/>
              </a:lnSpc>
            </a:pPr>
            <a:endParaRPr lang="en-GB" b="1" u="sng" dirty="0" smtClean="0"/>
          </a:p>
          <a:p>
            <a:pPr>
              <a:lnSpc>
                <a:spcPct val="80000"/>
              </a:lnSpc>
            </a:pPr>
            <a:r>
              <a:rPr lang="en-US" dirty="0" smtClean="0"/>
              <a:t>Use either the vSphere Client CPU performance charts or a third party performance tool to monitor Disk I/O usage.</a:t>
            </a:r>
            <a:endParaRPr lang="en-GB" b="1" u="sng" dirty="0" smtClean="0"/>
          </a:p>
          <a:p>
            <a:pPr>
              <a:lnSpc>
                <a:spcPct val="80000"/>
              </a:lnSpc>
            </a:pPr>
            <a:endParaRPr lang="en-GB" dirty="0" smtClean="0"/>
          </a:p>
          <a:p>
            <a:pPr>
              <a:lnSpc>
                <a:spcPct val="80000"/>
              </a:lnSpc>
            </a:pPr>
            <a:r>
              <a:rPr lang="en-GB" dirty="0" smtClean="0"/>
              <a:t>This chart displays the recommended metrics for monitoring Disk I/O usage - Queue, Kernel and Device latency for the </a:t>
            </a:r>
            <a:r>
              <a:rPr lang="en-GB" dirty="0" err="1" smtClean="0"/>
              <a:t>iSCSI</a:t>
            </a:r>
            <a:r>
              <a:rPr lang="en-GB" dirty="0" smtClean="0"/>
              <a:t> Production </a:t>
            </a:r>
            <a:r>
              <a:rPr lang="en-GB" dirty="0" err="1" smtClean="0"/>
              <a:t>datastore</a:t>
            </a:r>
            <a:r>
              <a:rPr lang="en-GB" dirty="0" smtClean="0"/>
              <a:t> I/O path.  This </a:t>
            </a:r>
            <a:r>
              <a:rPr lang="en-GB" b="1" dirty="0" smtClean="0"/>
              <a:t>is not</a:t>
            </a:r>
            <a:r>
              <a:rPr lang="en-GB" dirty="0" smtClean="0"/>
              <a:t> a stacked chart and shows that the highest metric reported is Device Latency (ms).</a:t>
            </a:r>
          </a:p>
          <a:p>
            <a:pPr>
              <a:lnSpc>
                <a:spcPct val="80000"/>
              </a:lnSpc>
            </a:pP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fontScale="92500"/>
          </a:bodyPr>
          <a:lstStyle/>
          <a:p>
            <a:pPr>
              <a:defRPr/>
            </a:pPr>
            <a:r>
              <a:rPr lang="en-US" b="1" dirty="0" smtClean="0"/>
              <a:t>Disk I/O </a:t>
            </a:r>
          </a:p>
          <a:p>
            <a:pPr>
              <a:defRPr/>
            </a:pPr>
            <a:endParaRPr lang="en-US" b="1" dirty="0" smtClean="0"/>
          </a:p>
          <a:p>
            <a:pPr>
              <a:defRPr/>
            </a:pPr>
            <a:r>
              <a:rPr lang="en-US" dirty="0" smtClean="0"/>
              <a:t>The best way to determine if your vSphere environment is experiencing disk problems is to monitor the disk latency data counters. You can use either the Advanced performance charts option in vCenter or a third party capacity and performance tool to view these statistics.</a:t>
            </a:r>
          </a:p>
          <a:p>
            <a:pPr>
              <a:defRPr/>
            </a:pPr>
            <a:endParaRPr lang="en-US" dirty="0" smtClean="0"/>
          </a:p>
          <a:p>
            <a:pPr>
              <a:buFontTx/>
              <a:buChar char="•"/>
              <a:defRPr/>
            </a:pPr>
            <a:r>
              <a:rPr lang="en-US" dirty="0" smtClean="0"/>
              <a:t>The kernelLatency data counter measures the average amount of time, in milliseconds, that the VMkernel spends processing each SCSI command. For best performance, the value should be 0-1 milliseconds. If the value is greater than 4ms, the virtual machines on the ESX/ESXi host are trying to send more throughput to the storage system than the configuration supports. Check the CPU usage, and increase the queue depth or storage.</a:t>
            </a:r>
          </a:p>
          <a:p>
            <a:pPr>
              <a:buFontTx/>
              <a:buChar char="•"/>
              <a:defRPr/>
            </a:pPr>
            <a:endParaRPr lang="en-US" dirty="0" smtClean="0"/>
          </a:p>
          <a:p>
            <a:pPr>
              <a:buFontTx/>
              <a:buChar char="•"/>
              <a:defRPr/>
            </a:pPr>
            <a:r>
              <a:rPr lang="en-US" dirty="0" smtClean="0"/>
              <a:t>The deviceLatency data counter measures the average amount of time, in milliseconds, to complete a SCSI command from the physical device. Depending on your hardware, a number greater than 15ms indicates there are probably problems with the storage array. Move the active VMDK to a volume with more spindles or add disks to the LUN.</a:t>
            </a:r>
          </a:p>
          <a:p>
            <a:pPr>
              <a:buFontTx/>
              <a:buChar char="•"/>
              <a:defRPr/>
            </a:pPr>
            <a:endParaRPr lang="en-US" dirty="0" smtClean="0"/>
          </a:p>
          <a:p>
            <a:pPr>
              <a:buFontTx/>
              <a:buChar char="•"/>
              <a:defRPr/>
            </a:pPr>
            <a:r>
              <a:rPr lang="en-US" dirty="0" smtClean="0"/>
              <a:t>The queueLatency data counter measures the average amount of time taken per SCSI command in the VMkernel queue. This value must always be zero. If not, the workload is too high and the array cannot process the data fast enough.</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a:ln/>
        </p:spPr>
      </p:sp>
      <p:sp>
        <p:nvSpPr>
          <p:cNvPr id="78850" name="Notes Placeholder 2"/>
          <p:cNvSpPr>
            <a:spLocks noGrp="1"/>
          </p:cNvSpPr>
          <p:nvPr>
            <p:ph type="body" idx="1"/>
          </p:nvPr>
        </p:nvSpPr>
        <p:spPr>
          <a:noFill/>
          <a:ln/>
        </p:spPr>
        <p:txBody>
          <a:bodyPr/>
          <a:lstStyle/>
          <a:p>
            <a:r>
              <a:rPr lang="en-GB" smtClean="0"/>
              <a:t>This report looks at the amount of freespace available in the Production datastore against the Capacity of the datastore.  Here we can see that for a period, there is a slight drop in freespace, possibly new guests being provisioned or more logical disks being added and then an increase maybe guests and /or disks being removed?</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a:ln/>
        </p:spPr>
      </p:sp>
      <p:sp>
        <p:nvSpPr>
          <p:cNvPr id="80898" name="Notes Placeholder 2"/>
          <p:cNvSpPr>
            <a:spLocks noGrp="1"/>
          </p:cNvSpPr>
          <p:nvPr>
            <p:ph type="body" idx="1"/>
          </p:nvPr>
        </p:nvSpPr>
        <p:spPr>
          <a:noFill/>
          <a:ln/>
        </p:spPr>
        <p:txBody>
          <a:bodyPr/>
          <a:lstStyle/>
          <a:p>
            <a:r>
              <a:rPr lang="en-GB" smtClean="0"/>
              <a:t>Here is another storage capacity example showing guest logical disk space against their capacity (dotted line as both C &amp; D has same capacity).  From this we can establish that the C drive is slowly being filled up but D remains unused.</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a:ln/>
        </p:spPr>
      </p:sp>
      <p:sp>
        <p:nvSpPr>
          <p:cNvPr id="82946" name="Notes Placeholder 2"/>
          <p:cNvSpPr>
            <a:spLocks noGrp="1"/>
          </p:cNvSpPr>
          <p:nvPr>
            <p:ph type="body" idx="1"/>
          </p:nvPr>
        </p:nvSpPr>
        <p:spPr>
          <a:noFill/>
          <a:ln/>
        </p:spPr>
        <p:txBody>
          <a:bodyPr/>
          <a:lstStyle/>
          <a:p>
            <a:r>
              <a:rPr lang="en-GB" b="1" smtClean="0"/>
              <a:t>Thin Provisioning </a:t>
            </a:r>
            <a:r>
              <a:rPr lang="en-GB" smtClean="0"/>
              <a:t>– Allows you to create “Thin Disks” for guests that reserve space but does not lock it so that it can be used elsewhere.  This allows for storage overcommitment on the premise that guests will not fulfil their reservations.</a:t>
            </a:r>
          </a:p>
          <a:p>
            <a:endParaRPr lang="en-GB" smtClean="0"/>
          </a:p>
          <a:p>
            <a:r>
              <a:rPr lang="en-GB" b="1" smtClean="0"/>
              <a:t>Storage vMotion </a:t>
            </a:r>
            <a:r>
              <a:rPr lang="en-GB" smtClean="0"/>
              <a:t>– This provides the ability to migrate guest disk files between datastores if your datastore space is becoming low.  Storage vMotion also allows HOT migrations, which mean your guests are kept online and are unaffected.</a:t>
            </a:r>
          </a:p>
          <a:p>
            <a:endParaRPr lang="en-GB" smtClean="0"/>
          </a:p>
          <a:p>
            <a:r>
              <a:rPr lang="en-GB" b="1" smtClean="0"/>
              <a:t>VMFS VG </a:t>
            </a:r>
            <a:r>
              <a:rPr lang="en-GB" smtClean="0"/>
              <a:t>– Using VMFS volume grow you can dynamically increase your existing datastore space by extending existing extents rather than adding additional ones.  This can also be performed as a HOT extend with no interruption to running guests.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a:ln/>
        </p:spPr>
      </p:sp>
      <p:sp>
        <p:nvSpPr>
          <p:cNvPr id="84994" name="Notes Placeholder 2"/>
          <p:cNvSpPr>
            <a:spLocks noGrp="1"/>
          </p:cNvSpPr>
          <p:nvPr>
            <p:ph type="body" idx="1"/>
          </p:nvPr>
        </p:nvSpPr>
        <p:spPr>
          <a:noFill/>
          <a:ln/>
        </p:spPr>
        <p:txBody>
          <a:bodyPr/>
          <a:lstStyle/>
          <a:p>
            <a:r>
              <a:rPr lang="en-GB" b="1" smtClean="0"/>
              <a:t>UD Metrics </a:t>
            </a:r>
            <a:r>
              <a:rPr lang="en-GB" smtClean="0"/>
              <a:t>– Athene provides the ability to create user defined metrics. User defined metrics allow the user to define their own expressions using either the standard metrics supplied or using user defined metrics.</a:t>
            </a:r>
          </a:p>
          <a:p>
            <a:endParaRPr lang="en-GB" smtClean="0"/>
          </a:p>
          <a:p>
            <a:r>
              <a:rPr lang="en-GB" smtClean="0"/>
              <a:t>You can create these metrics to change standard output to custom output, e.g. MB to GB or MHz to GHz etc or convert to percentages where they are not originally available and be able to define a monetary cost to a percent or MB/MHz etc.</a:t>
            </a:r>
          </a:p>
          <a:p>
            <a:endParaRPr lang="en-GB" smtClean="0"/>
          </a:p>
          <a:p>
            <a:r>
              <a:rPr lang="en-GB" b="1" smtClean="0"/>
              <a:t>Filtering</a:t>
            </a:r>
            <a:r>
              <a:rPr lang="en-GB" smtClean="0"/>
              <a:t> – Another feature provided is Filtering.  This allows you to define queries containing expression filters (either dynamic / static) to apply to your charts to remove any excess noise and display exactly want to want or need to see, i.e. Guest CPU &gt; 70%.</a:t>
            </a:r>
            <a:endParaRPr lang="en-GB" b="1"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a:ln/>
        </p:spPr>
      </p:sp>
      <p:sp>
        <p:nvSpPr>
          <p:cNvPr id="87042" name="Notes Placeholder 2"/>
          <p:cNvSpPr>
            <a:spLocks noGrp="1"/>
          </p:cNvSpPr>
          <p:nvPr>
            <p:ph type="body" idx="1"/>
          </p:nvPr>
        </p:nvSpPr>
        <p:spPr>
          <a:noFill/>
          <a:ln/>
        </p:spPr>
        <p:txBody>
          <a:bodyPr/>
          <a:lstStyle/>
          <a:p>
            <a:r>
              <a:rPr lang="en-GB" smtClean="0"/>
              <a:t>Here we have a pre-filtered report of Guest Memory used on host Falcon.  Note the number of guests being displayed.</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a:ln/>
        </p:spPr>
      </p:sp>
      <p:sp>
        <p:nvSpPr>
          <p:cNvPr id="89090" name="Notes Placeholder 2"/>
          <p:cNvSpPr>
            <a:spLocks noGrp="1"/>
          </p:cNvSpPr>
          <p:nvPr>
            <p:ph type="body" idx="1"/>
          </p:nvPr>
        </p:nvSpPr>
        <p:spPr>
          <a:noFill/>
          <a:ln/>
        </p:spPr>
        <p:txBody>
          <a:bodyPr/>
          <a:lstStyle/>
          <a:p>
            <a:r>
              <a:rPr lang="en-GB" smtClean="0"/>
              <a:t>Now we create and apply a dynamic expression filter to the chart of Memory Used in MB &gt; 1000.  Only the guests that used more than this value are displayed within the chosen analysis period.</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a:ln/>
        </p:spPr>
      </p:sp>
      <p:sp>
        <p:nvSpPr>
          <p:cNvPr id="91138" name="Notes Placeholder 2"/>
          <p:cNvSpPr>
            <a:spLocks noGrp="1"/>
          </p:cNvSpPr>
          <p:nvPr>
            <p:ph type="body" idx="1"/>
          </p:nvPr>
        </p:nvSpPr>
        <p:spPr>
          <a:noFill/>
          <a:ln/>
        </p:spPr>
        <p:txBody>
          <a:bodyPr/>
          <a:lstStyle/>
          <a:p>
            <a:r>
              <a:rPr lang="en-GB" smtClean="0"/>
              <a:t>The stated expressions have been provided by VMware.  By creating these expressions for each condition, you will be able to report on whether as guest is, during either one or many intervals classed as:</a:t>
            </a:r>
          </a:p>
          <a:p>
            <a:endParaRPr lang="en-GB" smtClean="0"/>
          </a:p>
          <a:p>
            <a:pPr>
              <a:buFontTx/>
              <a:buChar char="•"/>
            </a:pPr>
            <a:r>
              <a:rPr lang="en-GB" b="1" smtClean="0"/>
              <a:t>Idle</a:t>
            </a:r>
          </a:p>
          <a:p>
            <a:pPr>
              <a:buFontTx/>
              <a:buChar char="•"/>
            </a:pPr>
            <a:r>
              <a:rPr lang="en-GB" b="1" smtClean="0"/>
              <a:t>Oversized</a:t>
            </a:r>
          </a:p>
          <a:p>
            <a:pPr>
              <a:buFontTx/>
              <a:buChar char="•"/>
            </a:pPr>
            <a:r>
              <a:rPr lang="en-GB" b="1" smtClean="0"/>
              <a:t>Undersized</a:t>
            </a:r>
          </a:p>
          <a:p>
            <a:endParaRPr lang="en-GB" smtClean="0"/>
          </a:p>
          <a:p>
            <a:r>
              <a:rPr lang="en-GB" smtClean="0"/>
              <a:t>This would then provide the necessary information to allow for Idle and Oversized systems to be either reconfigured or host additional or increased workload and for Undersized systems to be upgraded to handle the current workload or consolidate onto other guests.</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Rot="1" noChangeAspect="1" noChangeArrowheads="1" noTextEdit="1"/>
          </p:cNvSpPr>
          <p:nvPr>
            <p:ph type="sldImg"/>
          </p:nvPr>
        </p:nvSpPr>
        <p:spPr>
          <a:ln/>
        </p:spPr>
      </p:sp>
      <p:sp>
        <p:nvSpPr>
          <p:cNvPr id="9318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Rot="1" noChangeAspect="1" noChangeArrowheads="1" noTextEdit="1"/>
          </p:cNvSpPr>
          <p:nvPr>
            <p:ph type="sldImg"/>
          </p:nvPr>
        </p:nvSpPr>
        <p:spPr>
          <a:ln/>
        </p:spPr>
      </p:sp>
      <p:sp>
        <p:nvSpPr>
          <p:cNvPr id="9523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a:ln/>
        </p:spPr>
      </p:sp>
      <p:sp>
        <p:nvSpPr>
          <p:cNvPr id="22530" name="Rectangle 3"/>
          <p:cNvSpPr>
            <a:spLocks noGrp="1" noChangeArrowheads="1"/>
          </p:cNvSpPr>
          <p:nvPr>
            <p:ph type="body" idx="1"/>
          </p:nvPr>
        </p:nvSpPr>
        <p:spPr>
          <a:noFill/>
          <a:ln/>
        </p:spPr>
        <p:txBody>
          <a:bodyPr/>
          <a:lstStyle/>
          <a:p>
            <a:r>
              <a:rPr lang="en-GB" b="1" u="sng" smtClean="0"/>
              <a:t>Agenda</a:t>
            </a:r>
          </a:p>
          <a:p>
            <a:endParaRPr lang="en-GB" smtClean="0"/>
          </a:p>
          <a:p>
            <a:pPr>
              <a:buFontTx/>
              <a:buChar char="•"/>
            </a:pPr>
            <a:r>
              <a:rPr lang="en-GB" smtClean="0"/>
              <a:t>Introduction – Brief intro (next slide)</a:t>
            </a:r>
          </a:p>
          <a:p>
            <a:endParaRPr lang="en-GB" smtClean="0"/>
          </a:p>
          <a:p>
            <a:pPr>
              <a:buFontTx/>
              <a:buChar char="•"/>
            </a:pPr>
            <a:r>
              <a:rPr lang="en-GB" smtClean="0"/>
              <a:t>vSphere - VI4 (ESX 4.0 + vCenter 4), focuses on Enterprise, cloud computing</a:t>
            </a:r>
          </a:p>
          <a:p>
            <a:pPr>
              <a:buFontTx/>
              <a:buChar char="•"/>
            </a:pPr>
            <a:endParaRPr lang="en-GB" smtClean="0"/>
          </a:p>
          <a:p>
            <a:pPr>
              <a:buFontTx/>
              <a:buChar char="•"/>
            </a:pPr>
            <a:r>
              <a:rPr lang="en-GB" smtClean="0"/>
              <a:t>Enterprise Capacity with Athene – Focus on what kind of reporting is required for Clusters, Resource Pools, Hosts and Guests.  Delve deeper into vSMP and CPU Overallocation/Fragmentation, take a look at Memory Management. Athene’s added extras and finally VMware’s additional functionality to assist in storage capacity issues.</a:t>
            </a: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ln/>
        </p:spPr>
        <p:txBody>
          <a:bodyPr/>
          <a:lstStyle/>
          <a:p>
            <a:r>
              <a:rPr lang="en-GB" b="1" smtClean="0"/>
              <a:t>Introduction</a:t>
            </a:r>
          </a:p>
          <a:p>
            <a:endParaRPr lang="en-GB" smtClean="0"/>
          </a:p>
          <a:p>
            <a:r>
              <a:rPr lang="en-GB" smtClean="0"/>
              <a:t>Now VMware vSphere has matured we take a look at Enterprise Capacity Management using Athene.  The focus of this webinar is to show the kind of reporting that is required using Athene and point out and explain the definitions of some key metrics, specifically for Clusters, Resource Pools, Hosts and Guests. It also briefly covers some useful reporting functionality built-in to Athene and covers the tools provided with vSphere that help assist with Storage Capacity issues.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a:ln/>
        </p:spPr>
      </p:sp>
      <p:sp>
        <p:nvSpPr>
          <p:cNvPr id="26626" name="Rectangle 3"/>
          <p:cNvSpPr>
            <a:spLocks noGrp="1" noChangeArrowheads="1"/>
          </p:cNvSpPr>
          <p:nvPr>
            <p:ph type="body" idx="1"/>
          </p:nvPr>
        </p:nvSpPr>
        <p:spPr>
          <a:noFill/>
          <a:ln/>
        </p:spPr>
        <p:txBody>
          <a:bodyPr/>
          <a:lstStyle/>
          <a:p>
            <a:r>
              <a:rPr lang="en-US" b="1" u="sng" dirty="0" smtClean="0"/>
              <a:t>What is vSphere?</a:t>
            </a:r>
          </a:p>
          <a:p>
            <a:endParaRPr lang="en-US" b="1" u="sng" dirty="0" smtClean="0"/>
          </a:p>
          <a:p>
            <a:r>
              <a:rPr lang="en-US" dirty="0" smtClean="0"/>
              <a:t>vSphere is:</a:t>
            </a:r>
          </a:p>
          <a:p>
            <a:endParaRPr lang="en-GB" dirty="0" smtClean="0"/>
          </a:p>
          <a:p>
            <a:pPr>
              <a:buFontTx/>
              <a:buChar char="•"/>
            </a:pPr>
            <a:r>
              <a:rPr lang="en-GB" dirty="0" smtClean="0"/>
              <a:t> Virtual </a:t>
            </a:r>
            <a:r>
              <a:rPr lang="en-GB" dirty="0" err="1" smtClean="0"/>
              <a:t>datacenter</a:t>
            </a:r>
            <a:r>
              <a:rPr lang="en-GB" dirty="0" smtClean="0"/>
              <a:t> operating system, a.k.a. VI4 </a:t>
            </a:r>
          </a:p>
          <a:p>
            <a:pPr>
              <a:buFontTx/>
              <a:buChar char="•"/>
            </a:pPr>
            <a:r>
              <a:rPr lang="en-GB" dirty="0" smtClean="0"/>
              <a:t> Consists of ESX4 + </a:t>
            </a:r>
            <a:r>
              <a:rPr lang="en-GB" dirty="0" err="1" smtClean="0"/>
              <a:t>vCenter</a:t>
            </a:r>
            <a:r>
              <a:rPr lang="en-GB" dirty="0" smtClean="0"/>
              <a:t> 4.0 server</a:t>
            </a:r>
          </a:p>
          <a:p>
            <a:pPr>
              <a:buFontTx/>
              <a:buChar char="•"/>
            </a:pPr>
            <a:r>
              <a:rPr lang="en-GB" dirty="0" smtClean="0"/>
              <a:t> Fast, flexible, resilient and efficient </a:t>
            </a:r>
          </a:p>
          <a:p>
            <a:pPr>
              <a:buFontTx/>
              <a:buChar char="•"/>
            </a:pPr>
            <a:r>
              <a:rPr lang="en-US" dirty="0" smtClean="0"/>
              <a:t> The components of VI4 are still the same such as ESX and </a:t>
            </a:r>
            <a:r>
              <a:rPr lang="en-US" dirty="0" err="1" smtClean="0"/>
              <a:t>vCenter</a:t>
            </a:r>
            <a:r>
              <a:rPr lang="en-US" dirty="0" smtClean="0"/>
              <a:t> and still incorporate features such as HA/DRS and </a:t>
            </a:r>
            <a:r>
              <a:rPr lang="en-US" dirty="0" err="1" smtClean="0"/>
              <a:t>vMotion</a:t>
            </a:r>
            <a:r>
              <a:rPr lang="en-US" dirty="0" smtClean="0"/>
              <a:t>.  </a:t>
            </a:r>
          </a:p>
          <a:p>
            <a:endParaRPr lang="en-US" dirty="0" smtClean="0"/>
          </a:p>
          <a:p>
            <a:r>
              <a:rPr lang="en-US" dirty="0" smtClean="0"/>
              <a:t>In vSphere, VMware have introduced what they call ‘</a:t>
            </a:r>
            <a:r>
              <a:rPr lang="en-US" dirty="0" err="1" smtClean="0"/>
              <a:t>vServices</a:t>
            </a:r>
            <a:r>
              <a:rPr lang="en-US" dirty="0" smtClean="0"/>
              <a:t>’.  These </a:t>
            </a:r>
            <a:r>
              <a:rPr lang="en-US" dirty="0" err="1" smtClean="0"/>
              <a:t>vServices</a:t>
            </a:r>
            <a:r>
              <a:rPr lang="en-US" dirty="0" smtClean="0"/>
              <a:t> are essentially a logical grouping of new and existing features under service headings such as Infrastructure, Cloud and Application. </a:t>
            </a:r>
          </a:p>
          <a:p>
            <a:endParaRPr lang="en-GB" dirty="0" smtClean="0"/>
          </a:p>
          <a:p>
            <a:r>
              <a:rPr lang="en-US" sz="800" b="1" i="1" dirty="0" smtClean="0"/>
              <a:t>Much of the technical information on this and subsequent slides is based on information from "What’s New in VMware vSphere 4.0 training course“ details available from  (http://mylearn.vmware.com/mgrreg/courses.cfm?ui=www&amp;a=one&amp;id_subject=10069)  and “</a:t>
            </a:r>
            <a:r>
              <a:rPr lang="en-GB" sz="800" b="1" i="1" dirty="0" smtClean="0"/>
              <a:t>Performance Best Practices – vSphere 4.0 ©”  available at http://www.vmware.com/pdf/Perf_Best_Practices_vSphere4.0.pdf</a:t>
            </a:r>
            <a:endParaRPr lang="en-US" sz="800" b="1" i="1"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a:ln/>
        </p:spPr>
      </p:sp>
      <p:sp>
        <p:nvSpPr>
          <p:cNvPr id="28674" name="Rectangle 3"/>
          <p:cNvSpPr>
            <a:spLocks noGrp="1" noChangeArrowheads="1"/>
          </p:cNvSpPr>
          <p:nvPr>
            <p:ph type="body" idx="1"/>
          </p:nvPr>
        </p:nvSpPr>
        <p:spPr>
          <a:noFill/>
          <a:ln/>
        </p:spPr>
        <p:txBody>
          <a:bodyPr/>
          <a:lstStyle/>
          <a:p>
            <a:r>
              <a:rPr lang="en-GB" smtClean="0"/>
              <a:t>Here is what we will discuss in the next few slides.</a:t>
            </a: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a:ln/>
        </p:spPr>
      </p:sp>
      <p:sp>
        <p:nvSpPr>
          <p:cNvPr id="30722" name="Notes Placeholder 2"/>
          <p:cNvSpPr>
            <a:spLocks noGrp="1"/>
          </p:cNvSpPr>
          <p:nvPr>
            <p:ph type="body" idx="1"/>
          </p:nvPr>
        </p:nvSpPr>
        <p:spPr>
          <a:noFill/>
          <a:ln/>
        </p:spPr>
        <p:txBody>
          <a:bodyPr/>
          <a:lstStyle/>
          <a:p>
            <a:r>
              <a:rPr lang="en-GB" smtClean="0"/>
              <a:t>CPU – Clusters</a:t>
            </a:r>
          </a:p>
          <a:p>
            <a:endParaRPr lang="en-GB" smtClean="0"/>
          </a:p>
          <a:p>
            <a:r>
              <a:rPr lang="en-GB" smtClean="0"/>
              <a:t>Here is an example of an Athene CPU Cluster report.  The Average CPU Usage for each ESX host member of the cluster is stacked against and plotted against the Total CPU Capacity of the cluster.</a:t>
            </a:r>
          </a:p>
          <a:p>
            <a:endParaRPr lang="en-GB" smtClean="0"/>
          </a:p>
          <a:p>
            <a:r>
              <a:rPr lang="en-GB" smtClean="0"/>
              <a:t>This report also shows us a good example of when some hosts were either powered down / placed in maintenance mode or not part of this cluster by Total CPU Power (red line) dipping in places on the report, but ultimately it shows us that there is plenty of headroom available across this cluster.</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a:ln/>
        </p:spPr>
      </p:sp>
      <p:sp>
        <p:nvSpPr>
          <p:cNvPr id="32770" name="Notes Placeholder 2"/>
          <p:cNvSpPr>
            <a:spLocks noGrp="1"/>
          </p:cNvSpPr>
          <p:nvPr>
            <p:ph type="body" idx="1"/>
          </p:nvPr>
        </p:nvSpPr>
        <p:spPr>
          <a:noFill/>
          <a:ln/>
        </p:spPr>
        <p:txBody>
          <a:bodyPr/>
          <a:lstStyle/>
          <a:p>
            <a:r>
              <a:rPr lang="en-GB" smtClean="0"/>
              <a:t>If using resource pools, a useful report would be to plot the stacked CPU Usage of the guests on the host against the CPU Limit of the Resource Pool as this example demonstrates.  The green line displayed on the report is the Host CPU Usage which matches the stacked usage of the guests running on this ESX host.</a:t>
            </a:r>
          </a:p>
          <a:p>
            <a:endParaRPr lang="en-GB" smtClean="0"/>
          </a:p>
          <a:p>
            <a:r>
              <a:rPr lang="en-GB" smtClean="0"/>
              <a:t>If Resource Pools are used for organizational purposes but are not limited or if you have Expandable Reservation set (Child Resource Pools only) then you will need to monitor the “root resource pool” or in other words the Host CPU Capacity.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178409CA-C1BA-41C4-A329-E0AF8AA08468}" type="datetimeFigureOut">
              <a:rPr lang="en-US"/>
              <a:pPr/>
              <a:t>04/19/2011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6B6B19A-12E8-4A5F-9B6D-3C35142C35D3}"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F702A6F0-53AE-4F02-A5A1-F40B5AAD3C1F}" type="datetimeFigureOut">
              <a:rPr lang="en-US"/>
              <a:pPr/>
              <a:t>04/19/2011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2903D5B-2DFA-40C1-AE91-BD5C8705B7AE}"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4025" y="115888"/>
            <a:ext cx="2232025" cy="60499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7950" y="115888"/>
            <a:ext cx="6543675" cy="60499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9C038962-65B3-40A4-ADFD-D603DBA1D1CF}" type="datetimeFigureOut">
              <a:rPr lang="en-US"/>
              <a:pPr/>
              <a:t>04/19/2011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D8AC2BD-DDA5-4EF3-B702-FBF9145B307A}"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145B73D3-3B9D-4DA9-B5E8-43C2537C781E}" type="datetimeFigureOut">
              <a:rPr lang="en-US"/>
              <a:pPr/>
              <a:t>04/19/2011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6AE8308-1BF1-469F-99B4-D239A46428C8}"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E926C4BE-C002-49BB-8F39-D91FFA9F3098}" type="datetimeFigureOut">
              <a:rPr lang="en-US"/>
              <a:pPr/>
              <a:t>04/19/2011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29CF3C0-EC9E-4259-B044-F75F24AA1CB0}"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68313" y="1412875"/>
            <a:ext cx="4064000"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4713" y="1412875"/>
            <a:ext cx="4064000"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F792DCFD-2323-4C0F-A361-86046D1FD8A5}" type="datetimeFigureOut">
              <a:rPr lang="en-US"/>
              <a:pPr/>
              <a:t>04/19/2011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2DD5727-208A-4303-B6E3-E26B678522B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FF3207AA-B90C-4AF8-9B48-AC5466CAF590}" type="datetimeFigureOut">
              <a:rPr lang="en-US"/>
              <a:pPr/>
              <a:t>04/19/2011</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F834697-86A4-448B-8134-3AD56F0A85B8}"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08130173-6C63-46CB-B58A-0CA8175DB233}" type="datetimeFigureOut">
              <a:rPr lang="en-US"/>
              <a:pPr/>
              <a:t>04/19/2011</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E83BB8C-6114-4580-8EA1-32AED6076096}"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D51A71DF-CC47-4E2C-9D80-34A180932F7A}" type="datetimeFigureOut">
              <a:rPr lang="en-US"/>
              <a:pPr/>
              <a:t>04/19/2011</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43C0528-6D95-4906-B171-1C23E06DDD6C}"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D9650876-6C8F-48E1-8096-DACE30F8C07C}" type="datetimeFigureOut">
              <a:rPr lang="en-US"/>
              <a:pPr/>
              <a:t>04/19/2011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3BEE4A9-ED44-4571-A1CA-DDF7ED02BC96}"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5534D614-3F19-42A2-9E53-043CA3B26BC1}" type="datetimeFigureOut">
              <a:rPr lang="en-US"/>
              <a:pPr/>
              <a:t>04/19/2011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58831FD-460D-4AC1-8E04-1BB97D2C623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7282" name="Picture 2" descr="Metron_PowerPoint_Slide_Background"/>
          <p:cNvPicPr>
            <a:picLocks noChangeAspect="1" noChangeArrowheads="1"/>
          </p:cNvPicPr>
          <p:nvPr/>
        </p:nvPicPr>
        <p:blipFill>
          <a:blip r:embed="rId13" cstate="print"/>
          <a:srcRect/>
          <a:stretch>
            <a:fillRect/>
          </a:stretch>
        </p:blipFill>
        <p:spPr bwMode="auto">
          <a:xfrm>
            <a:off x="0" y="-7938"/>
            <a:ext cx="9144000" cy="6865938"/>
          </a:xfrm>
          <a:prstGeom prst="rect">
            <a:avLst/>
          </a:prstGeom>
          <a:noFill/>
        </p:spPr>
      </p:pic>
      <p:sp>
        <p:nvSpPr>
          <p:cNvPr id="349187" name="Rectangle 3"/>
          <p:cNvSpPr>
            <a:spLocks noGrp="1" noChangeArrowheads="1"/>
          </p:cNvSpPr>
          <p:nvPr>
            <p:ph type="dt" sz="half" idx="2"/>
          </p:nvPr>
        </p:nvSpPr>
        <p:spPr bwMode="auto">
          <a:xfrm>
            <a:off x="468313" y="6597650"/>
            <a:ext cx="2133600"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solidFill>
                  <a:schemeClr val="bg2"/>
                </a:solidFill>
              </a:defRPr>
            </a:lvl1pPr>
          </a:lstStyle>
          <a:p>
            <a:fld id="{D88ACAE7-9F24-4F7A-B8B6-3C69537A047A}" type="datetimeFigureOut">
              <a:rPr lang="en-US"/>
              <a:pPr/>
              <a:t>04/19/2011</a:t>
            </a:fld>
            <a:endParaRPr lang="en-US"/>
          </a:p>
        </p:txBody>
      </p:sp>
      <p:sp>
        <p:nvSpPr>
          <p:cNvPr id="349188" name="Rectangle 4"/>
          <p:cNvSpPr>
            <a:spLocks noGrp="1" noChangeArrowheads="1"/>
          </p:cNvSpPr>
          <p:nvPr>
            <p:ph type="ftr" sz="quarter" idx="3"/>
          </p:nvPr>
        </p:nvSpPr>
        <p:spPr bwMode="auto">
          <a:xfrm>
            <a:off x="3132138" y="6597650"/>
            <a:ext cx="2895600"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800">
                <a:solidFill>
                  <a:schemeClr val="bg2"/>
                </a:solidFill>
              </a:defRPr>
            </a:lvl1pPr>
          </a:lstStyle>
          <a:p>
            <a:endParaRPr lang="en-US"/>
          </a:p>
        </p:txBody>
      </p:sp>
      <p:sp>
        <p:nvSpPr>
          <p:cNvPr id="349189" name="Rectangle 5"/>
          <p:cNvSpPr>
            <a:spLocks noGrp="1" noChangeArrowheads="1"/>
          </p:cNvSpPr>
          <p:nvPr>
            <p:ph type="sldNum" sz="quarter" idx="4"/>
          </p:nvPr>
        </p:nvSpPr>
        <p:spPr bwMode="auto">
          <a:xfrm>
            <a:off x="6588125" y="6597650"/>
            <a:ext cx="2133600"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solidFill>
                  <a:schemeClr val="bg2"/>
                </a:solidFill>
              </a:defRPr>
            </a:lvl1pPr>
          </a:lstStyle>
          <a:p>
            <a:fld id="{5ECF0F39-C78B-4DF8-908C-0EAC8A4627EB}" type="slidenum">
              <a:rPr lang="en-US"/>
              <a:pPr/>
              <a:t>‹#›</a:t>
            </a:fld>
            <a:endParaRPr lang="en-US"/>
          </a:p>
        </p:txBody>
      </p:sp>
      <p:sp>
        <p:nvSpPr>
          <p:cNvPr id="97286" name="Rectangle 6"/>
          <p:cNvSpPr>
            <a:spLocks noGrp="1" noChangeArrowheads="1"/>
          </p:cNvSpPr>
          <p:nvPr>
            <p:ph type="body" idx="1"/>
          </p:nvPr>
        </p:nvSpPr>
        <p:spPr bwMode="auto">
          <a:xfrm>
            <a:off x="468313" y="1412875"/>
            <a:ext cx="8280400" cy="47529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a:p>
            <a:pPr lvl="4"/>
            <a:endParaRPr lang="en-US" smtClean="0"/>
          </a:p>
          <a:p>
            <a:pPr lvl="4"/>
            <a:endParaRPr lang="en-US" smtClean="0"/>
          </a:p>
        </p:txBody>
      </p:sp>
      <p:sp>
        <p:nvSpPr>
          <p:cNvPr id="97287" name="Rectangle 6"/>
          <p:cNvSpPr>
            <a:spLocks noGrp="1" noChangeArrowheads="1"/>
          </p:cNvSpPr>
          <p:nvPr>
            <p:ph type="title"/>
          </p:nvPr>
        </p:nvSpPr>
        <p:spPr bwMode="auto">
          <a:xfrm>
            <a:off x="107950" y="115888"/>
            <a:ext cx="8928100" cy="838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Slide Title</a:t>
            </a: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hf hdr="0"/>
  <p:txStyles>
    <p:titleStyle>
      <a:lvl1pPr algn="l" rtl="0" fontAlgn="base">
        <a:spcBef>
          <a:spcPct val="0"/>
        </a:spcBef>
        <a:spcAft>
          <a:spcPct val="0"/>
        </a:spcAft>
        <a:defRPr sz="2800">
          <a:solidFill>
            <a:schemeClr val="bg1"/>
          </a:solidFill>
          <a:latin typeface="+mj-lt"/>
          <a:ea typeface="+mj-ea"/>
          <a:cs typeface="+mj-cs"/>
        </a:defRPr>
      </a:lvl1pPr>
      <a:lvl2pPr algn="l" rtl="0" fontAlgn="base">
        <a:spcBef>
          <a:spcPct val="0"/>
        </a:spcBef>
        <a:spcAft>
          <a:spcPct val="0"/>
        </a:spcAft>
        <a:defRPr sz="2800">
          <a:solidFill>
            <a:schemeClr val="bg1"/>
          </a:solidFill>
          <a:latin typeface="Arial" charset="0"/>
          <a:cs typeface="Arial" charset="0"/>
        </a:defRPr>
      </a:lvl2pPr>
      <a:lvl3pPr algn="l" rtl="0" fontAlgn="base">
        <a:spcBef>
          <a:spcPct val="0"/>
        </a:spcBef>
        <a:spcAft>
          <a:spcPct val="0"/>
        </a:spcAft>
        <a:defRPr sz="2800">
          <a:solidFill>
            <a:schemeClr val="bg1"/>
          </a:solidFill>
          <a:latin typeface="Arial" charset="0"/>
          <a:cs typeface="Arial" charset="0"/>
        </a:defRPr>
      </a:lvl3pPr>
      <a:lvl4pPr algn="l" rtl="0" fontAlgn="base">
        <a:spcBef>
          <a:spcPct val="0"/>
        </a:spcBef>
        <a:spcAft>
          <a:spcPct val="0"/>
        </a:spcAft>
        <a:defRPr sz="2800">
          <a:solidFill>
            <a:schemeClr val="bg1"/>
          </a:solidFill>
          <a:latin typeface="Arial" charset="0"/>
          <a:cs typeface="Arial" charset="0"/>
        </a:defRPr>
      </a:lvl4pPr>
      <a:lvl5pPr algn="l" rtl="0" fontAlgn="base">
        <a:spcBef>
          <a:spcPct val="0"/>
        </a:spcBef>
        <a:spcAft>
          <a:spcPct val="0"/>
        </a:spcAft>
        <a:defRPr sz="2800">
          <a:solidFill>
            <a:schemeClr val="bg1"/>
          </a:solidFill>
          <a:latin typeface="Arial"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p:titleStyle>
    <p:bodyStyle>
      <a:lvl1pPr marL="357188" indent="-357188" algn="l" rtl="0" fontAlgn="base">
        <a:spcBef>
          <a:spcPct val="20000"/>
        </a:spcBef>
        <a:spcAft>
          <a:spcPct val="0"/>
        </a:spcAft>
        <a:buChar char="•"/>
        <a:defRPr sz="2000">
          <a:solidFill>
            <a:srgbClr val="292929"/>
          </a:solidFill>
          <a:latin typeface="+mn-lt"/>
          <a:ea typeface="+mn-ea"/>
          <a:cs typeface="+mn-cs"/>
        </a:defRPr>
      </a:lvl1pPr>
      <a:lvl2pPr marL="806450" indent="-266700" algn="l" rtl="0" fontAlgn="base">
        <a:spcBef>
          <a:spcPct val="20000"/>
        </a:spcBef>
        <a:spcAft>
          <a:spcPct val="0"/>
        </a:spcAft>
        <a:buChar char="•"/>
        <a:defRPr>
          <a:solidFill>
            <a:srgbClr val="333333"/>
          </a:solidFill>
          <a:latin typeface="+mn-lt"/>
          <a:cs typeface="+mn-cs"/>
        </a:defRPr>
      </a:lvl2pPr>
      <a:lvl3pPr marL="1254125" indent="-266700" algn="l" rtl="0" fontAlgn="base">
        <a:spcBef>
          <a:spcPct val="20000"/>
        </a:spcBef>
        <a:spcAft>
          <a:spcPct val="0"/>
        </a:spcAft>
        <a:buChar char="•"/>
        <a:defRPr sz="1600">
          <a:solidFill>
            <a:srgbClr val="4D4D4D"/>
          </a:solidFill>
          <a:latin typeface="+mn-lt"/>
          <a:cs typeface="+mn-cs"/>
        </a:defRPr>
      </a:lvl3pPr>
      <a:lvl4pPr marL="1698625" indent="-265113" algn="l" rtl="0" fontAlgn="base">
        <a:spcBef>
          <a:spcPct val="20000"/>
        </a:spcBef>
        <a:spcAft>
          <a:spcPct val="0"/>
        </a:spcAft>
        <a:buChar char="•"/>
        <a:defRPr sz="1400">
          <a:solidFill>
            <a:srgbClr val="5F5F5F"/>
          </a:solidFill>
          <a:latin typeface="+mn-lt"/>
          <a:cs typeface="+mn-cs"/>
        </a:defRPr>
      </a:lvl4pPr>
      <a:lvl5pPr marL="2152650" indent="-274638" algn="l" rtl="0" fontAlgn="base">
        <a:spcBef>
          <a:spcPct val="20000"/>
        </a:spcBef>
        <a:spcAft>
          <a:spcPct val="0"/>
        </a:spcAft>
        <a:buChar char="•"/>
        <a:defRPr sz="1200">
          <a:solidFill>
            <a:srgbClr val="777777"/>
          </a:solidFill>
          <a:latin typeface="+mn-lt"/>
          <a:cs typeface="+mn-cs"/>
        </a:defRPr>
      </a:lvl5pPr>
      <a:lvl6pPr marL="2609850" indent="-274638" algn="l" rtl="0" fontAlgn="base">
        <a:spcBef>
          <a:spcPct val="20000"/>
        </a:spcBef>
        <a:spcAft>
          <a:spcPct val="0"/>
        </a:spcAft>
        <a:buChar char="•"/>
        <a:defRPr sz="1200">
          <a:solidFill>
            <a:srgbClr val="777777"/>
          </a:solidFill>
          <a:latin typeface="+mn-lt"/>
          <a:cs typeface="+mn-cs"/>
        </a:defRPr>
      </a:lvl6pPr>
      <a:lvl7pPr marL="3067050" indent="-274638" algn="l" rtl="0" fontAlgn="base">
        <a:spcBef>
          <a:spcPct val="20000"/>
        </a:spcBef>
        <a:spcAft>
          <a:spcPct val="0"/>
        </a:spcAft>
        <a:buChar char="•"/>
        <a:defRPr sz="1200">
          <a:solidFill>
            <a:srgbClr val="777777"/>
          </a:solidFill>
          <a:latin typeface="+mn-lt"/>
          <a:cs typeface="+mn-cs"/>
        </a:defRPr>
      </a:lvl7pPr>
      <a:lvl8pPr marL="3524250" indent="-274638" algn="l" rtl="0" fontAlgn="base">
        <a:spcBef>
          <a:spcPct val="20000"/>
        </a:spcBef>
        <a:spcAft>
          <a:spcPct val="0"/>
        </a:spcAft>
        <a:buChar char="•"/>
        <a:defRPr sz="1200">
          <a:solidFill>
            <a:srgbClr val="777777"/>
          </a:solidFill>
          <a:latin typeface="+mn-lt"/>
          <a:cs typeface="+mn-cs"/>
        </a:defRPr>
      </a:lvl8pPr>
      <a:lvl9pPr marL="3981450" indent="-274638" algn="l" rtl="0" fontAlgn="base">
        <a:spcBef>
          <a:spcPct val="20000"/>
        </a:spcBef>
        <a:spcAft>
          <a:spcPct val="0"/>
        </a:spcAft>
        <a:buChar char="•"/>
        <a:defRPr sz="1200">
          <a:solidFill>
            <a:srgbClr val="777777"/>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www.vmware.com/files/pdf/perf-vsphere-cpu_scheduler.pdf"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Rectangle 6"/>
          <p:cNvSpPr>
            <a:spLocks noGrp="1" noChangeArrowheads="1"/>
          </p:cNvSpPr>
          <p:nvPr>
            <p:ph type="ctrTitle"/>
          </p:nvPr>
        </p:nvSpPr>
        <p:spPr/>
        <p:txBody>
          <a:bodyPr/>
          <a:lstStyle/>
          <a:p>
            <a:pPr algn="ctr"/>
            <a:r>
              <a:rPr lang="en-GB">
                <a:solidFill>
                  <a:schemeClr val="tx1"/>
                </a:solidFill>
              </a:rPr>
              <a:t>VMware vSphere 4.0 © Capacity Management</a:t>
            </a:r>
            <a:br>
              <a:rPr lang="en-GB">
                <a:solidFill>
                  <a:schemeClr val="tx1"/>
                </a:solidFill>
              </a:rPr>
            </a:br>
            <a:r>
              <a:rPr lang="en-GB">
                <a:solidFill>
                  <a:schemeClr val="tx1"/>
                </a:solidFill>
              </a:rPr>
              <a:t>“Now the Dust is Settling”</a:t>
            </a:r>
            <a:endParaRPr lang="en-US">
              <a:solidFill>
                <a:schemeClr val="tx1"/>
              </a:solidFill>
            </a:endParaRPr>
          </a:p>
        </p:txBody>
      </p:sp>
      <p:sp>
        <p:nvSpPr>
          <p:cNvPr id="15367" name="Rectangle 7"/>
          <p:cNvSpPr>
            <a:spLocks noGrp="1" noChangeArrowheads="1"/>
          </p:cNvSpPr>
          <p:nvPr>
            <p:ph type="subTitle" idx="1"/>
          </p:nvPr>
        </p:nvSpPr>
        <p:spPr/>
        <p:txBody>
          <a:bodyPr/>
          <a:lstStyle/>
          <a:p>
            <a:r>
              <a:rPr lang="en-US" dirty="0" smtClean="0"/>
              <a:t>Charles Johnson</a:t>
            </a:r>
            <a:endParaRPr lang="en-US" dirty="0"/>
          </a:p>
          <a:p>
            <a:r>
              <a:rPr lang="en-US" dirty="0"/>
              <a:t>Metron-Athene Inc.</a:t>
            </a:r>
          </a:p>
          <a:p>
            <a:r>
              <a:rPr lang="en-US" dirty="0" smtClean="0"/>
              <a:t>charles@metron-athene.com</a:t>
            </a:r>
            <a:endParaRPr lang="en-US" dirty="0"/>
          </a:p>
        </p:txBody>
      </p:sp>
      <p:sp>
        <p:nvSpPr>
          <p:cNvPr id="1140774" name="Rectangle 38"/>
          <p:cNvSpPr>
            <a:spLocks noChangeArrowheads="1"/>
          </p:cNvSpPr>
          <p:nvPr/>
        </p:nvSpPr>
        <p:spPr bwMode="auto">
          <a:xfrm>
            <a:off x="395288" y="1484313"/>
            <a:ext cx="8353425" cy="641350"/>
          </a:xfrm>
          <a:prstGeom prst="rect">
            <a:avLst/>
          </a:prstGeom>
          <a:noFill/>
          <a:ln w="12700">
            <a:noFill/>
            <a:miter lim="800000"/>
            <a:headEnd/>
            <a:tailEnd/>
          </a:ln>
          <a:effectLst>
            <a:prstShdw prst="shdw17" dist="17961" dir="2700000">
              <a:srgbClr val="EF9100">
                <a:gamma/>
                <a:shade val="60000"/>
                <a:invGamma/>
              </a:srgbClr>
            </a:prstShdw>
          </a:effectLst>
        </p:spPr>
        <p:txBody>
          <a:bodyPr anchor="ctr">
            <a:spAutoFit/>
          </a:bodyPr>
          <a:lstStyle/>
          <a:p>
            <a:pPr marL="381000" indent="-381000" eaLnBrk="0" hangingPunct="0">
              <a:tabLst>
                <a:tab pos="2857500" algn="l"/>
              </a:tabLst>
              <a:defRPr/>
            </a:pPr>
            <a:endParaRPr lang="en-US" sz="3600" dirty="0">
              <a:solidFill>
                <a:srgbClr val="629C9C"/>
              </a:solidFill>
              <a:effectLst>
                <a:outerShdw blurRad="38100" dist="38100" dir="2700000" algn="tl">
                  <a:srgbClr val="000000"/>
                </a:outerShdw>
              </a:effectLst>
              <a:latin typeface="Times New Roman" pitchFamily="18" charset="0"/>
              <a:cs typeface="+mn-cs"/>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4" name="Rectangle 10"/>
          <p:cNvSpPr>
            <a:spLocks noGrp="1" noChangeArrowheads="1"/>
          </p:cNvSpPr>
          <p:nvPr>
            <p:ph type="title"/>
          </p:nvPr>
        </p:nvSpPr>
        <p:spPr/>
        <p:txBody>
          <a:bodyPr/>
          <a:lstStyle/>
          <a:p>
            <a:r>
              <a:rPr lang="en-GB"/>
              <a:t>CPU – Resource Pool</a:t>
            </a:r>
          </a:p>
        </p:txBody>
      </p:sp>
      <p:pic>
        <p:nvPicPr>
          <p:cNvPr id="31746" name="Picture 4"/>
          <p:cNvPicPr>
            <a:picLocks noChangeAspect="1" noChangeArrowheads="1"/>
          </p:cNvPicPr>
          <p:nvPr/>
        </p:nvPicPr>
        <p:blipFill>
          <a:blip r:embed="rId3" cstate="print"/>
          <a:srcRect/>
          <a:stretch>
            <a:fillRect/>
          </a:stretch>
        </p:blipFill>
        <p:spPr bwMode="auto">
          <a:xfrm>
            <a:off x="971550" y="1268413"/>
            <a:ext cx="7021513" cy="4894262"/>
          </a:xfrm>
          <a:prstGeom prst="rect">
            <a:avLst/>
          </a:prstGeom>
          <a:noFill/>
          <a:ln w="9525">
            <a:noFill/>
            <a:miter lim="800000"/>
            <a:headEnd/>
            <a:tailEnd/>
          </a:ln>
        </p:spPr>
      </p:pic>
      <p:sp>
        <p:nvSpPr>
          <p:cNvPr id="4" name="TextBox 3"/>
          <p:cNvSpPr txBox="1">
            <a:spLocks noChangeArrowheads="1"/>
          </p:cNvSpPr>
          <p:nvPr/>
        </p:nvSpPr>
        <p:spPr bwMode="auto">
          <a:xfrm>
            <a:off x="6076950" y="2889250"/>
            <a:ext cx="1465263" cy="282575"/>
          </a:xfrm>
          <a:prstGeom prst="rect">
            <a:avLst/>
          </a:prstGeom>
          <a:solidFill>
            <a:schemeClr val="bg1"/>
          </a:solidFill>
          <a:ln w="25400" algn="ctr">
            <a:solidFill>
              <a:schemeClr val="bg2"/>
            </a:solidFill>
            <a:miter lim="800000"/>
            <a:headEnd/>
            <a:tailEnd/>
          </a:ln>
        </p:spPr>
        <p:txBody>
          <a:bodyPr>
            <a:spAutoFit/>
          </a:bodyPr>
          <a:lstStyle/>
          <a:p>
            <a:pPr algn="ctr" eaLnBrk="0" hangingPunct="0">
              <a:lnSpc>
                <a:spcPct val="90000"/>
              </a:lnSpc>
              <a:spcBef>
                <a:spcPct val="30000"/>
              </a:spcBef>
              <a:buClr>
                <a:schemeClr val="tx1"/>
              </a:buClr>
              <a:buFontTx/>
              <a:buChar char="•"/>
              <a:defRPr/>
            </a:pPr>
            <a:r>
              <a:rPr lang="en-GB" sz="1200" b="1" dirty="0">
                <a:solidFill>
                  <a:srgbClr val="00CC00"/>
                </a:solidFill>
                <a:latin typeface="+mn-lt"/>
                <a:cs typeface="+mn-cs"/>
              </a:rPr>
              <a:t>CPU Usage MHz</a:t>
            </a:r>
          </a:p>
        </p:txBody>
      </p:sp>
      <p:cxnSp>
        <p:nvCxnSpPr>
          <p:cNvPr id="6" name="Straight Arrow Connector 5"/>
          <p:cNvCxnSpPr>
            <a:stCxn id="4" idx="2"/>
          </p:cNvCxnSpPr>
          <p:nvPr/>
        </p:nvCxnSpPr>
        <p:spPr bwMode="auto">
          <a:xfrm rot="5400000">
            <a:off x="6072981" y="2872582"/>
            <a:ext cx="403225" cy="1065212"/>
          </a:xfrm>
          <a:prstGeom prst="straightConnector1">
            <a:avLst/>
          </a:prstGeom>
          <a:ln>
            <a:headEnd type="none" w="med" len="med"/>
            <a:tailEnd type="arrow"/>
          </a:ln>
        </p:spPr>
        <p:style>
          <a:lnRef idx="1">
            <a:schemeClr val="dk1"/>
          </a:lnRef>
          <a:fillRef idx="0">
            <a:schemeClr val="dk1"/>
          </a:fillRef>
          <a:effectRef idx="0">
            <a:schemeClr val="dk1"/>
          </a:effectRef>
          <a:fontRef idx="minor">
            <a:schemeClr val="tx1"/>
          </a:fontRef>
        </p:style>
      </p:cxnSp>
      <p:sp>
        <p:nvSpPr>
          <p:cNvPr id="7" name="TextBox 6"/>
          <p:cNvSpPr txBox="1">
            <a:spLocks noChangeArrowheads="1"/>
          </p:cNvSpPr>
          <p:nvPr/>
        </p:nvSpPr>
        <p:spPr bwMode="auto">
          <a:xfrm>
            <a:off x="1062038" y="2100263"/>
            <a:ext cx="1465262" cy="282575"/>
          </a:xfrm>
          <a:prstGeom prst="rect">
            <a:avLst/>
          </a:prstGeom>
          <a:solidFill>
            <a:schemeClr val="bg1"/>
          </a:solidFill>
          <a:ln w="25400" algn="ctr">
            <a:solidFill>
              <a:schemeClr val="bg2"/>
            </a:solidFill>
            <a:miter lim="800000"/>
            <a:headEnd/>
            <a:tailEnd/>
          </a:ln>
        </p:spPr>
        <p:txBody>
          <a:bodyPr>
            <a:spAutoFit/>
          </a:bodyPr>
          <a:lstStyle/>
          <a:p>
            <a:pPr algn="ctr" eaLnBrk="0" hangingPunct="0">
              <a:lnSpc>
                <a:spcPct val="90000"/>
              </a:lnSpc>
              <a:spcBef>
                <a:spcPct val="30000"/>
              </a:spcBef>
              <a:buClr>
                <a:schemeClr val="tx1"/>
              </a:buClr>
              <a:buFontTx/>
              <a:buChar char="•"/>
              <a:defRPr/>
            </a:pPr>
            <a:r>
              <a:rPr lang="en-GB" sz="1200" b="1" dirty="0">
                <a:solidFill>
                  <a:srgbClr val="FF0000"/>
                </a:solidFill>
                <a:latin typeface="+mn-lt"/>
                <a:cs typeface="+mn-cs"/>
              </a:rPr>
              <a:t>CPU Limit  MHz</a:t>
            </a:r>
          </a:p>
        </p:txBody>
      </p:sp>
      <p:cxnSp>
        <p:nvCxnSpPr>
          <p:cNvPr id="10" name="Straight Arrow Connector 9"/>
          <p:cNvCxnSpPr/>
          <p:nvPr/>
        </p:nvCxnSpPr>
        <p:spPr bwMode="auto">
          <a:xfrm>
            <a:off x="2141538" y="2357438"/>
            <a:ext cx="693737" cy="441325"/>
          </a:xfrm>
          <a:prstGeom prst="straightConnector1">
            <a:avLst/>
          </a:prstGeom>
          <a:ln>
            <a:headEnd type="none" w="med" len="med"/>
            <a:tailEnd type="arrow"/>
          </a:ln>
        </p:spPr>
        <p:style>
          <a:lnRef idx="1">
            <a:schemeClr val="dk1"/>
          </a:lnRef>
          <a:fillRef idx="0">
            <a:schemeClr val="dk1"/>
          </a:fillRef>
          <a:effectRef idx="0">
            <a:schemeClr val="dk1"/>
          </a:effectRef>
          <a:fontRef idx="minor">
            <a:schemeClr val="tx1"/>
          </a:fontRef>
        </p:style>
      </p:cxnSp>
      <p:sp>
        <p:nvSpPr>
          <p:cNvPr id="14" name="TextBox 13"/>
          <p:cNvSpPr txBox="1">
            <a:spLocks noChangeArrowheads="1"/>
          </p:cNvSpPr>
          <p:nvPr/>
        </p:nvSpPr>
        <p:spPr bwMode="auto">
          <a:xfrm>
            <a:off x="4032250" y="5502275"/>
            <a:ext cx="1466850" cy="447675"/>
          </a:xfrm>
          <a:prstGeom prst="rect">
            <a:avLst/>
          </a:prstGeom>
          <a:solidFill>
            <a:schemeClr val="bg1"/>
          </a:solidFill>
          <a:ln w="25400" algn="ctr">
            <a:solidFill>
              <a:schemeClr val="bg2"/>
            </a:solidFill>
            <a:miter lim="800000"/>
            <a:headEnd/>
            <a:tailEnd/>
          </a:ln>
        </p:spPr>
        <p:txBody>
          <a:bodyPr>
            <a:spAutoFit/>
          </a:bodyPr>
          <a:lstStyle/>
          <a:p>
            <a:pPr algn="ctr" eaLnBrk="0" hangingPunct="0">
              <a:lnSpc>
                <a:spcPct val="90000"/>
              </a:lnSpc>
              <a:spcBef>
                <a:spcPct val="30000"/>
              </a:spcBef>
              <a:buClr>
                <a:schemeClr val="tx1"/>
              </a:buClr>
              <a:buFontTx/>
              <a:buChar char="•"/>
              <a:defRPr/>
            </a:pPr>
            <a:r>
              <a:rPr lang="en-GB" sz="1200" b="1" dirty="0">
                <a:solidFill>
                  <a:schemeClr val="bg2"/>
                </a:solidFill>
                <a:latin typeface="+mn-lt"/>
                <a:cs typeface="+mn-cs"/>
              </a:rPr>
              <a:t>Stacked Guest CPU Usage MHz</a:t>
            </a:r>
          </a:p>
        </p:txBody>
      </p:sp>
      <p:cxnSp>
        <p:nvCxnSpPr>
          <p:cNvPr id="17" name="Straight Arrow Connector 16"/>
          <p:cNvCxnSpPr>
            <a:stCxn id="14" idx="0"/>
          </p:cNvCxnSpPr>
          <p:nvPr/>
        </p:nvCxnSpPr>
        <p:spPr bwMode="auto">
          <a:xfrm rot="5400000" flipH="1" flipV="1">
            <a:off x="4074320" y="4783931"/>
            <a:ext cx="1382712" cy="28575"/>
          </a:xfrm>
          <a:prstGeom prst="straightConnector1">
            <a:avLst/>
          </a:prstGeom>
          <a:ln>
            <a:headEnd type="none" w="med" len="med"/>
            <a:tailEnd type="arrow"/>
          </a:ln>
        </p:spPr>
        <p:style>
          <a:lnRef idx="1">
            <a:schemeClr val="dk1"/>
          </a:lnRef>
          <a:fillRef idx="0">
            <a:schemeClr val="dk1"/>
          </a:fillRef>
          <a:effectRef idx="0">
            <a:schemeClr val="dk1"/>
          </a:effectRef>
          <a:fontRef idx="minor">
            <a:schemeClr val="tx1"/>
          </a:fontRef>
        </p:style>
      </p:cxn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4"/>
          <p:cNvSpPr>
            <a:spLocks noGrp="1" noChangeArrowheads="1"/>
          </p:cNvSpPr>
          <p:nvPr>
            <p:ph type="title"/>
          </p:nvPr>
        </p:nvSpPr>
        <p:spPr/>
        <p:txBody>
          <a:bodyPr/>
          <a:lstStyle/>
          <a:p>
            <a:r>
              <a:rPr lang="en-GB"/>
              <a:t>CPU - Hosts</a:t>
            </a:r>
          </a:p>
        </p:txBody>
      </p:sp>
      <p:pic>
        <p:nvPicPr>
          <p:cNvPr id="33794" name="Picture 4"/>
          <p:cNvPicPr>
            <a:picLocks noChangeAspect="1" noChangeArrowheads="1"/>
          </p:cNvPicPr>
          <p:nvPr/>
        </p:nvPicPr>
        <p:blipFill>
          <a:blip r:embed="rId3" cstate="print"/>
          <a:srcRect/>
          <a:stretch>
            <a:fillRect/>
          </a:stretch>
        </p:blipFill>
        <p:spPr bwMode="auto">
          <a:xfrm>
            <a:off x="971550" y="1268413"/>
            <a:ext cx="7200900" cy="49101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4"/>
          <p:cNvSpPr>
            <a:spLocks noGrp="1" noChangeArrowheads="1"/>
          </p:cNvSpPr>
          <p:nvPr>
            <p:ph type="title"/>
          </p:nvPr>
        </p:nvSpPr>
        <p:spPr/>
        <p:txBody>
          <a:bodyPr/>
          <a:lstStyle/>
          <a:p>
            <a:r>
              <a:rPr lang="en-GB"/>
              <a:t>CPU – Hosts (Guest Usage)</a:t>
            </a:r>
          </a:p>
        </p:txBody>
      </p:sp>
      <p:pic>
        <p:nvPicPr>
          <p:cNvPr id="35842" name="Picture 3"/>
          <p:cNvPicPr>
            <a:picLocks noChangeAspect="1" noChangeArrowheads="1"/>
          </p:cNvPicPr>
          <p:nvPr/>
        </p:nvPicPr>
        <p:blipFill>
          <a:blip r:embed="rId3" cstate="print"/>
          <a:srcRect/>
          <a:stretch>
            <a:fillRect/>
          </a:stretch>
        </p:blipFill>
        <p:spPr bwMode="auto">
          <a:xfrm>
            <a:off x="971550" y="1223963"/>
            <a:ext cx="6796088" cy="49307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4"/>
          <p:cNvSpPr>
            <a:spLocks noGrp="1" noChangeArrowheads="1"/>
          </p:cNvSpPr>
          <p:nvPr>
            <p:ph type="title"/>
          </p:nvPr>
        </p:nvSpPr>
        <p:spPr/>
        <p:txBody>
          <a:bodyPr/>
          <a:lstStyle/>
          <a:p>
            <a:r>
              <a:rPr lang="en-GB"/>
              <a:t>CPU – Hosts (Trend)</a:t>
            </a:r>
          </a:p>
        </p:txBody>
      </p:sp>
      <p:pic>
        <p:nvPicPr>
          <p:cNvPr id="37890" name="Picture 2"/>
          <p:cNvPicPr>
            <a:picLocks noChangeAspect="1" noChangeArrowheads="1"/>
          </p:cNvPicPr>
          <p:nvPr/>
        </p:nvPicPr>
        <p:blipFill>
          <a:blip r:embed="rId3" cstate="print"/>
          <a:srcRect/>
          <a:stretch>
            <a:fillRect/>
          </a:stretch>
        </p:blipFill>
        <p:spPr bwMode="auto">
          <a:xfrm>
            <a:off x="971550" y="1268413"/>
            <a:ext cx="7200900" cy="45989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CPU Usage – All Components</a:t>
            </a:r>
            <a:endParaRPr lang="en-US" dirty="0"/>
          </a:p>
        </p:txBody>
      </p:sp>
      <p:sp>
        <p:nvSpPr>
          <p:cNvPr id="3" name="Date Placeholder 2"/>
          <p:cNvSpPr>
            <a:spLocks noGrp="1"/>
          </p:cNvSpPr>
          <p:nvPr>
            <p:ph type="dt" sz="half" idx="10"/>
          </p:nvPr>
        </p:nvSpPr>
        <p:spPr/>
        <p:txBody>
          <a:bodyPr/>
          <a:lstStyle/>
          <a:p>
            <a:fld id="{81606246-5A31-4368-92F1-6241A20FD1D7}" type="datetime1">
              <a:rPr lang="en-US" smtClean="0"/>
              <a:t>04/19/2011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83BB8C-6114-4580-8EA1-32AED6076096}" type="slidenum">
              <a:rPr lang="en-US" smtClean="0"/>
              <a:pPr/>
              <a:t>14</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47061"/>
            <a:ext cx="9144000" cy="4363877"/>
          </a:xfrm>
          <a:prstGeom prst="rect">
            <a:avLst/>
          </a:prstGeom>
        </p:spPr>
      </p:pic>
    </p:spTree>
    <p:extLst>
      <p:ext uri="{BB962C8B-B14F-4D97-AF65-F5344CB8AC3E}">
        <p14:creationId xmlns:p14="http://schemas.microsoft.com/office/powerpoint/2010/main" val="2304672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4"/>
          <p:cNvSpPr>
            <a:spLocks noGrp="1" noChangeArrowheads="1"/>
          </p:cNvSpPr>
          <p:nvPr>
            <p:ph type="title"/>
          </p:nvPr>
        </p:nvSpPr>
        <p:spPr/>
        <p:txBody>
          <a:bodyPr/>
          <a:lstStyle/>
          <a:p>
            <a:r>
              <a:rPr lang="en-GB"/>
              <a:t>CPU – Clusters, RPs &amp; Hosts</a:t>
            </a:r>
          </a:p>
        </p:txBody>
      </p:sp>
      <p:sp>
        <p:nvSpPr>
          <p:cNvPr id="39941" name="Rectangle 5"/>
          <p:cNvSpPr>
            <a:spLocks noGrp="1" noChangeArrowheads="1"/>
          </p:cNvSpPr>
          <p:nvPr>
            <p:ph type="body" idx="1"/>
          </p:nvPr>
        </p:nvSpPr>
        <p:spPr/>
        <p:txBody>
          <a:bodyPr/>
          <a:lstStyle/>
          <a:p>
            <a:r>
              <a:rPr lang="en-GB"/>
              <a:t>Cluster </a:t>
            </a:r>
          </a:p>
          <a:p>
            <a:pPr lvl="1"/>
            <a:r>
              <a:rPr lang="en-GB"/>
              <a:t>monitor aggregated Host CPU usage against Total Host CPU Capacity of Cluster</a:t>
            </a:r>
          </a:p>
          <a:p>
            <a:r>
              <a:rPr lang="en-GB"/>
              <a:t>Resource Pools</a:t>
            </a:r>
          </a:p>
          <a:p>
            <a:pPr lvl="1"/>
            <a:r>
              <a:rPr lang="en-GB"/>
              <a:t>monitor guest CPU usage against Pool limit </a:t>
            </a:r>
          </a:p>
          <a:p>
            <a:r>
              <a:rPr lang="en-GB"/>
              <a:t>Hosts</a:t>
            </a:r>
          </a:p>
          <a:p>
            <a:pPr lvl="1"/>
            <a:r>
              <a:rPr lang="en-GB"/>
              <a:t>Monitor aggregated guest CPU usage against Host CPU capacity</a:t>
            </a:r>
          </a:p>
          <a:p>
            <a:r>
              <a:rPr lang="en-GB"/>
              <a:t>If required - apply warning and threshold lines </a:t>
            </a:r>
          </a:p>
          <a:p>
            <a:endParaRPr lang="en-GB"/>
          </a:p>
          <a:p>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941">
                                            <p:txEl>
                                              <p:pRg st="0" end="0"/>
                                            </p:txEl>
                                          </p:spTgt>
                                        </p:tgtEl>
                                        <p:attrNameLst>
                                          <p:attrName>style.visibility</p:attrName>
                                        </p:attrNameLst>
                                      </p:cBhvr>
                                      <p:to>
                                        <p:strVal val="visible"/>
                                      </p:to>
                                    </p:set>
                                    <p:animEffect transition="in" filter="fade">
                                      <p:cBhvr>
                                        <p:cTn id="7" dur="1000"/>
                                        <p:tgtEl>
                                          <p:spTgt spid="3994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941">
                                            <p:txEl>
                                              <p:pRg st="1" end="1"/>
                                            </p:txEl>
                                          </p:spTgt>
                                        </p:tgtEl>
                                        <p:attrNameLst>
                                          <p:attrName>style.visibility</p:attrName>
                                        </p:attrNameLst>
                                      </p:cBhvr>
                                      <p:to>
                                        <p:strVal val="visible"/>
                                      </p:to>
                                    </p:set>
                                    <p:animEffect transition="in" filter="fade">
                                      <p:cBhvr>
                                        <p:cTn id="10" dur="1000"/>
                                        <p:tgtEl>
                                          <p:spTgt spid="3994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9941">
                                            <p:txEl>
                                              <p:pRg st="2" end="2"/>
                                            </p:txEl>
                                          </p:spTgt>
                                        </p:tgtEl>
                                        <p:attrNameLst>
                                          <p:attrName>style.visibility</p:attrName>
                                        </p:attrNameLst>
                                      </p:cBhvr>
                                      <p:to>
                                        <p:strVal val="visible"/>
                                      </p:to>
                                    </p:set>
                                    <p:animEffect transition="in" filter="fade">
                                      <p:cBhvr>
                                        <p:cTn id="15" dur="1000"/>
                                        <p:tgtEl>
                                          <p:spTgt spid="39941">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9941">
                                            <p:txEl>
                                              <p:pRg st="3" end="3"/>
                                            </p:txEl>
                                          </p:spTgt>
                                        </p:tgtEl>
                                        <p:attrNameLst>
                                          <p:attrName>style.visibility</p:attrName>
                                        </p:attrNameLst>
                                      </p:cBhvr>
                                      <p:to>
                                        <p:strVal val="visible"/>
                                      </p:to>
                                    </p:set>
                                    <p:animEffect transition="in" filter="fade">
                                      <p:cBhvr>
                                        <p:cTn id="18" dur="1000"/>
                                        <p:tgtEl>
                                          <p:spTgt spid="39941">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9941">
                                            <p:txEl>
                                              <p:pRg st="4" end="4"/>
                                            </p:txEl>
                                          </p:spTgt>
                                        </p:tgtEl>
                                        <p:attrNameLst>
                                          <p:attrName>style.visibility</p:attrName>
                                        </p:attrNameLst>
                                      </p:cBhvr>
                                      <p:to>
                                        <p:strVal val="visible"/>
                                      </p:to>
                                    </p:set>
                                    <p:animEffect transition="in" filter="fade">
                                      <p:cBhvr>
                                        <p:cTn id="23" dur="1000"/>
                                        <p:tgtEl>
                                          <p:spTgt spid="39941">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9941">
                                            <p:txEl>
                                              <p:pRg st="5" end="5"/>
                                            </p:txEl>
                                          </p:spTgt>
                                        </p:tgtEl>
                                        <p:attrNameLst>
                                          <p:attrName>style.visibility</p:attrName>
                                        </p:attrNameLst>
                                      </p:cBhvr>
                                      <p:to>
                                        <p:strVal val="visible"/>
                                      </p:to>
                                    </p:set>
                                    <p:animEffect transition="in" filter="fade">
                                      <p:cBhvr>
                                        <p:cTn id="26" dur="1000"/>
                                        <p:tgtEl>
                                          <p:spTgt spid="39941">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9941">
                                            <p:txEl>
                                              <p:pRg st="6" end="6"/>
                                            </p:txEl>
                                          </p:spTgt>
                                        </p:tgtEl>
                                        <p:attrNameLst>
                                          <p:attrName>style.visibility</p:attrName>
                                        </p:attrNameLst>
                                      </p:cBhvr>
                                      <p:to>
                                        <p:strVal val="visible"/>
                                      </p:to>
                                    </p:set>
                                    <p:animEffect transition="in" filter="fade">
                                      <p:cBhvr>
                                        <p:cTn id="31" dur="1000"/>
                                        <p:tgtEl>
                                          <p:spTgt spid="3994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1"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8" name="Rectangle 8"/>
          <p:cNvSpPr>
            <a:spLocks noGrp="1" noChangeArrowheads="1"/>
          </p:cNvSpPr>
          <p:nvPr>
            <p:ph type="title"/>
          </p:nvPr>
        </p:nvSpPr>
        <p:spPr/>
        <p:txBody>
          <a:bodyPr/>
          <a:lstStyle/>
          <a:p>
            <a:r>
              <a:rPr lang="en-GB"/>
              <a:t>Memory - Clusters</a:t>
            </a:r>
          </a:p>
        </p:txBody>
      </p:sp>
      <p:pic>
        <p:nvPicPr>
          <p:cNvPr id="40962" name="Picture 7"/>
          <p:cNvPicPr>
            <a:picLocks noChangeAspect="1" noChangeArrowheads="1"/>
          </p:cNvPicPr>
          <p:nvPr/>
        </p:nvPicPr>
        <p:blipFill>
          <a:blip r:embed="rId3" cstate="print"/>
          <a:srcRect/>
          <a:stretch>
            <a:fillRect/>
          </a:stretch>
        </p:blipFill>
        <p:spPr bwMode="auto">
          <a:xfrm>
            <a:off x="971550" y="1268413"/>
            <a:ext cx="6975475" cy="4875212"/>
          </a:xfrm>
          <a:prstGeom prst="rect">
            <a:avLst/>
          </a:prstGeom>
          <a:noFill/>
          <a:ln w="9525">
            <a:noFill/>
            <a:miter lim="800000"/>
            <a:headEnd/>
            <a:tailEnd/>
          </a:ln>
        </p:spPr>
      </p:pic>
      <p:sp>
        <p:nvSpPr>
          <p:cNvPr id="4" name="TextBox 3"/>
          <p:cNvSpPr txBox="1">
            <a:spLocks noChangeArrowheads="1"/>
          </p:cNvSpPr>
          <p:nvPr/>
        </p:nvSpPr>
        <p:spPr bwMode="auto">
          <a:xfrm>
            <a:off x="5516563" y="3028950"/>
            <a:ext cx="2716212" cy="309563"/>
          </a:xfrm>
          <a:prstGeom prst="rect">
            <a:avLst/>
          </a:prstGeom>
          <a:solidFill>
            <a:schemeClr val="bg1"/>
          </a:solidFill>
          <a:ln w="25400" algn="ctr">
            <a:solidFill>
              <a:schemeClr val="bg2"/>
            </a:solidFill>
            <a:miter lim="800000"/>
            <a:headEnd/>
            <a:tailEnd/>
          </a:ln>
        </p:spPr>
        <p:txBody>
          <a:bodyPr>
            <a:spAutoFit/>
          </a:bodyPr>
          <a:lstStyle/>
          <a:p>
            <a:pPr algn="ctr" eaLnBrk="0" hangingPunct="0">
              <a:lnSpc>
                <a:spcPct val="90000"/>
              </a:lnSpc>
              <a:spcBef>
                <a:spcPct val="30000"/>
              </a:spcBef>
              <a:buClr>
                <a:schemeClr val="tx1"/>
              </a:buClr>
              <a:buFontTx/>
              <a:buChar char="•"/>
              <a:defRPr/>
            </a:pPr>
            <a:r>
              <a:rPr lang="en-GB" sz="1400" b="1" dirty="0">
                <a:solidFill>
                  <a:schemeClr val="bg2"/>
                </a:solidFill>
                <a:latin typeface="+mn-lt"/>
                <a:cs typeface="+mn-cs"/>
              </a:rPr>
              <a:t>Effective Memory Available</a:t>
            </a:r>
          </a:p>
        </p:txBody>
      </p:sp>
      <p:cxnSp>
        <p:nvCxnSpPr>
          <p:cNvPr id="6" name="Straight Arrow Connector 5"/>
          <p:cNvCxnSpPr/>
          <p:nvPr/>
        </p:nvCxnSpPr>
        <p:spPr bwMode="auto">
          <a:xfrm rot="10800000">
            <a:off x="5697538" y="2754313"/>
            <a:ext cx="627062" cy="260350"/>
          </a:xfrm>
          <a:prstGeom prst="straightConnector1">
            <a:avLst/>
          </a:prstGeom>
          <a:ln>
            <a:headEnd type="none" w="med" len="med"/>
            <a:tailEnd type="arrow"/>
          </a:ln>
        </p:spPr>
        <p:style>
          <a:lnRef idx="1">
            <a:schemeClr val="dk1"/>
          </a:lnRef>
          <a:fillRef idx="0">
            <a:schemeClr val="dk1"/>
          </a:fillRef>
          <a:effectRef idx="0">
            <a:schemeClr val="dk1"/>
          </a:effectRef>
          <a:fontRef idx="minor">
            <a:schemeClr val="tx1"/>
          </a:fontRef>
        </p:style>
      </p:cxnSp>
      <p:sp>
        <p:nvSpPr>
          <p:cNvPr id="7" name="TextBox 6"/>
          <p:cNvSpPr txBox="1">
            <a:spLocks noChangeArrowheads="1"/>
          </p:cNvSpPr>
          <p:nvPr/>
        </p:nvSpPr>
        <p:spPr bwMode="auto">
          <a:xfrm>
            <a:off x="3897313" y="4824413"/>
            <a:ext cx="1897062" cy="309562"/>
          </a:xfrm>
          <a:prstGeom prst="rect">
            <a:avLst/>
          </a:prstGeom>
          <a:solidFill>
            <a:schemeClr val="bg1"/>
          </a:solidFill>
          <a:ln w="25400" algn="ctr">
            <a:solidFill>
              <a:schemeClr val="bg2"/>
            </a:solidFill>
            <a:miter lim="800000"/>
            <a:headEnd/>
            <a:tailEnd/>
          </a:ln>
        </p:spPr>
        <p:txBody>
          <a:bodyPr>
            <a:spAutoFit/>
          </a:bodyPr>
          <a:lstStyle/>
          <a:p>
            <a:pPr algn="ctr" eaLnBrk="0" hangingPunct="0">
              <a:lnSpc>
                <a:spcPct val="90000"/>
              </a:lnSpc>
              <a:spcBef>
                <a:spcPct val="30000"/>
              </a:spcBef>
              <a:buClr>
                <a:schemeClr val="tx1"/>
              </a:buClr>
              <a:buFontTx/>
              <a:buChar char="•"/>
              <a:defRPr/>
            </a:pPr>
            <a:r>
              <a:rPr lang="en-GB" sz="1400" b="1" dirty="0">
                <a:solidFill>
                  <a:schemeClr val="bg2"/>
                </a:solidFill>
                <a:latin typeface="+mn-lt"/>
                <a:cs typeface="+mn-cs"/>
              </a:rPr>
              <a:t>Cluster Host 1 </a:t>
            </a:r>
          </a:p>
        </p:txBody>
      </p:sp>
      <p:sp>
        <p:nvSpPr>
          <p:cNvPr id="8" name="TextBox 7"/>
          <p:cNvSpPr txBox="1">
            <a:spLocks noChangeArrowheads="1"/>
          </p:cNvSpPr>
          <p:nvPr/>
        </p:nvSpPr>
        <p:spPr bwMode="auto">
          <a:xfrm>
            <a:off x="3897313" y="4244975"/>
            <a:ext cx="1897062" cy="309563"/>
          </a:xfrm>
          <a:prstGeom prst="rect">
            <a:avLst/>
          </a:prstGeom>
          <a:solidFill>
            <a:schemeClr val="bg1"/>
          </a:solidFill>
          <a:ln w="25400" algn="ctr">
            <a:solidFill>
              <a:schemeClr val="bg2"/>
            </a:solidFill>
            <a:miter lim="800000"/>
            <a:headEnd/>
            <a:tailEnd/>
          </a:ln>
        </p:spPr>
        <p:txBody>
          <a:bodyPr>
            <a:spAutoFit/>
          </a:bodyPr>
          <a:lstStyle/>
          <a:p>
            <a:pPr algn="ctr" eaLnBrk="0" hangingPunct="0">
              <a:lnSpc>
                <a:spcPct val="90000"/>
              </a:lnSpc>
              <a:spcBef>
                <a:spcPct val="30000"/>
              </a:spcBef>
              <a:buClr>
                <a:schemeClr val="tx1"/>
              </a:buClr>
              <a:buFontTx/>
              <a:buChar char="•"/>
              <a:defRPr/>
            </a:pPr>
            <a:r>
              <a:rPr lang="en-GB" sz="1400" b="1" dirty="0">
                <a:solidFill>
                  <a:schemeClr val="bg2"/>
                </a:solidFill>
                <a:latin typeface="+mn-lt"/>
                <a:cs typeface="+mn-cs"/>
              </a:rPr>
              <a:t>Cluster Host 2 </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9" name="Rectangle 11"/>
          <p:cNvSpPr>
            <a:spLocks noGrp="1" noChangeArrowheads="1"/>
          </p:cNvSpPr>
          <p:nvPr>
            <p:ph type="title"/>
          </p:nvPr>
        </p:nvSpPr>
        <p:spPr/>
        <p:txBody>
          <a:bodyPr/>
          <a:lstStyle/>
          <a:p>
            <a:r>
              <a:rPr lang="en-GB"/>
              <a:t>Memory – Resource Pool</a:t>
            </a:r>
          </a:p>
        </p:txBody>
      </p:sp>
      <p:pic>
        <p:nvPicPr>
          <p:cNvPr id="43010" name="Picture 3"/>
          <p:cNvPicPr>
            <a:picLocks noChangeAspect="1" noChangeArrowheads="1"/>
          </p:cNvPicPr>
          <p:nvPr/>
        </p:nvPicPr>
        <p:blipFill>
          <a:blip r:embed="rId3" cstate="print"/>
          <a:srcRect/>
          <a:stretch>
            <a:fillRect/>
          </a:stretch>
        </p:blipFill>
        <p:spPr bwMode="auto">
          <a:xfrm>
            <a:off x="971550" y="1268413"/>
            <a:ext cx="6840538" cy="4876800"/>
          </a:xfrm>
          <a:prstGeom prst="rect">
            <a:avLst/>
          </a:prstGeom>
          <a:noFill/>
          <a:ln w="9525">
            <a:noFill/>
            <a:miter lim="800000"/>
            <a:headEnd/>
            <a:tailEnd/>
          </a:ln>
        </p:spPr>
      </p:pic>
      <p:sp>
        <p:nvSpPr>
          <p:cNvPr id="4" name="TextBox 3"/>
          <p:cNvSpPr txBox="1">
            <a:spLocks noChangeArrowheads="1"/>
          </p:cNvSpPr>
          <p:nvPr/>
        </p:nvSpPr>
        <p:spPr bwMode="auto">
          <a:xfrm>
            <a:off x="5876925" y="2438400"/>
            <a:ext cx="1992313" cy="309563"/>
          </a:xfrm>
          <a:prstGeom prst="rect">
            <a:avLst/>
          </a:prstGeom>
          <a:solidFill>
            <a:schemeClr val="bg1"/>
          </a:solidFill>
          <a:ln w="25400" algn="ctr">
            <a:solidFill>
              <a:schemeClr val="bg2"/>
            </a:solidFill>
            <a:miter lim="800000"/>
            <a:headEnd/>
            <a:tailEnd/>
          </a:ln>
        </p:spPr>
        <p:txBody>
          <a:bodyPr>
            <a:spAutoFit/>
          </a:bodyPr>
          <a:lstStyle/>
          <a:p>
            <a:pPr algn="ctr" eaLnBrk="0" hangingPunct="0">
              <a:lnSpc>
                <a:spcPct val="90000"/>
              </a:lnSpc>
              <a:spcBef>
                <a:spcPct val="30000"/>
              </a:spcBef>
              <a:buClr>
                <a:schemeClr val="tx1"/>
              </a:buClr>
              <a:buFontTx/>
              <a:buChar char="•"/>
            </a:pPr>
            <a:r>
              <a:rPr lang="en-GB" sz="1400" b="1">
                <a:solidFill>
                  <a:schemeClr val="bg2"/>
                </a:solidFill>
              </a:rPr>
              <a:t>Pool Limit</a:t>
            </a:r>
          </a:p>
        </p:txBody>
      </p:sp>
      <p:sp>
        <p:nvSpPr>
          <p:cNvPr id="5" name="TextBox 4"/>
          <p:cNvSpPr txBox="1">
            <a:spLocks noChangeArrowheads="1"/>
          </p:cNvSpPr>
          <p:nvPr/>
        </p:nvSpPr>
        <p:spPr bwMode="auto">
          <a:xfrm>
            <a:off x="1781175" y="5684838"/>
            <a:ext cx="2171700" cy="309562"/>
          </a:xfrm>
          <a:prstGeom prst="rect">
            <a:avLst/>
          </a:prstGeom>
          <a:solidFill>
            <a:schemeClr val="bg1"/>
          </a:solidFill>
          <a:ln w="25400" algn="ctr">
            <a:solidFill>
              <a:schemeClr val="bg2"/>
            </a:solidFill>
            <a:miter lim="800000"/>
            <a:headEnd/>
            <a:tailEnd/>
          </a:ln>
        </p:spPr>
        <p:txBody>
          <a:bodyPr>
            <a:spAutoFit/>
          </a:bodyPr>
          <a:lstStyle/>
          <a:p>
            <a:pPr algn="ctr" eaLnBrk="0" hangingPunct="0">
              <a:lnSpc>
                <a:spcPct val="90000"/>
              </a:lnSpc>
              <a:spcBef>
                <a:spcPct val="30000"/>
              </a:spcBef>
              <a:buClr>
                <a:schemeClr val="tx1"/>
              </a:buClr>
              <a:buFontTx/>
              <a:buChar char="•"/>
            </a:pPr>
            <a:r>
              <a:rPr lang="en-GB" sz="1400" b="1">
                <a:solidFill>
                  <a:schemeClr val="bg2"/>
                </a:solidFill>
              </a:rPr>
              <a:t>Guest Memory Usage</a:t>
            </a:r>
          </a:p>
        </p:txBody>
      </p:sp>
      <p:cxnSp>
        <p:nvCxnSpPr>
          <p:cNvPr id="7" name="Straight Arrow Connector 6"/>
          <p:cNvCxnSpPr/>
          <p:nvPr/>
        </p:nvCxnSpPr>
        <p:spPr bwMode="auto">
          <a:xfrm flipV="1">
            <a:off x="3267075" y="4778375"/>
            <a:ext cx="1090613" cy="900113"/>
          </a:xfrm>
          <a:prstGeom prst="straightConnector1">
            <a:avLst/>
          </a:prstGeom>
          <a:ln>
            <a:headEnd type="none" w="med" len="med"/>
            <a:tailEnd type="arrow"/>
          </a:ln>
        </p:spPr>
        <p:style>
          <a:lnRef idx="1">
            <a:schemeClr val="dk1"/>
          </a:lnRef>
          <a:fillRef idx="0">
            <a:schemeClr val="dk1"/>
          </a:fillRef>
          <a:effectRef idx="0">
            <a:schemeClr val="dk1"/>
          </a:effectRef>
          <a:fontRef idx="minor">
            <a:schemeClr val="tx1"/>
          </a:fontRef>
        </p:style>
      </p:cxnSp>
      <p:sp>
        <p:nvSpPr>
          <p:cNvPr id="8" name="TextBox 7"/>
          <p:cNvSpPr txBox="1">
            <a:spLocks noChangeArrowheads="1"/>
          </p:cNvSpPr>
          <p:nvPr/>
        </p:nvSpPr>
        <p:spPr bwMode="auto">
          <a:xfrm>
            <a:off x="1679575" y="3114675"/>
            <a:ext cx="1992313" cy="309563"/>
          </a:xfrm>
          <a:prstGeom prst="rect">
            <a:avLst/>
          </a:prstGeom>
          <a:solidFill>
            <a:schemeClr val="bg1"/>
          </a:solidFill>
          <a:ln w="25400" algn="ctr">
            <a:solidFill>
              <a:schemeClr val="bg2"/>
            </a:solidFill>
            <a:miter lim="800000"/>
            <a:headEnd/>
            <a:tailEnd/>
          </a:ln>
        </p:spPr>
        <p:txBody>
          <a:bodyPr>
            <a:spAutoFit/>
          </a:bodyPr>
          <a:lstStyle/>
          <a:p>
            <a:pPr algn="ctr" eaLnBrk="0" hangingPunct="0">
              <a:lnSpc>
                <a:spcPct val="90000"/>
              </a:lnSpc>
              <a:spcBef>
                <a:spcPct val="30000"/>
              </a:spcBef>
              <a:buClr>
                <a:schemeClr val="tx1"/>
              </a:buClr>
              <a:buFontTx/>
              <a:buChar char="•"/>
            </a:pPr>
            <a:r>
              <a:rPr lang="en-GB" sz="1400" b="1">
                <a:solidFill>
                  <a:schemeClr val="bg2"/>
                </a:solidFill>
              </a:rPr>
              <a:t>Pool Memory Usage</a:t>
            </a:r>
          </a:p>
        </p:txBody>
      </p:sp>
      <p:cxnSp>
        <p:nvCxnSpPr>
          <p:cNvPr id="43015" name="Straight Arrow Connector 9"/>
          <p:cNvCxnSpPr>
            <a:cxnSpLocks noChangeShapeType="1"/>
          </p:cNvCxnSpPr>
          <p:nvPr/>
        </p:nvCxnSpPr>
        <p:spPr bwMode="auto">
          <a:xfrm>
            <a:off x="2846388" y="3429000"/>
            <a:ext cx="1104900" cy="736600"/>
          </a:xfrm>
          <a:prstGeom prst="straightConnector1">
            <a:avLst/>
          </a:prstGeom>
          <a:noFill/>
          <a:ln w="12700" algn="ctr">
            <a:noFill/>
            <a:round/>
            <a:headEnd/>
            <a:tailEnd type="arrow" w="med" len="med"/>
          </a:ln>
          <a:effectLst>
            <a:prstShdw prst="shdw17" dist="17961" dir="2700000">
              <a:srgbClr val="8F5700"/>
            </a:prstShdw>
          </a:effectLst>
        </p:spPr>
      </p:cxnSp>
      <p:cxnSp>
        <p:nvCxnSpPr>
          <p:cNvPr id="12" name="Straight Arrow Connector 11"/>
          <p:cNvCxnSpPr/>
          <p:nvPr/>
        </p:nvCxnSpPr>
        <p:spPr bwMode="auto">
          <a:xfrm>
            <a:off x="3041650" y="3429000"/>
            <a:ext cx="1036638" cy="722313"/>
          </a:xfrm>
          <a:prstGeom prst="straightConnector1">
            <a:avLst/>
          </a:prstGeom>
          <a:ln>
            <a:headEnd type="none" w="med" len="med"/>
            <a:tailEnd type="arrow"/>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bwMode="auto">
          <a:xfrm rot="10800000" flipV="1">
            <a:off x="5991225" y="2752725"/>
            <a:ext cx="219075" cy="204788"/>
          </a:xfrm>
          <a:prstGeom prst="straightConnector1">
            <a:avLst/>
          </a:prstGeom>
          <a:ln>
            <a:headEnd type="none" w="med" len="med"/>
            <a:tailEnd type="arrow"/>
          </a:ln>
        </p:spPr>
        <p:style>
          <a:lnRef idx="1">
            <a:schemeClr val="dk1"/>
          </a:lnRef>
          <a:fillRef idx="0">
            <a:schemeClr val="dk1"/>
          </a:fillRef>
          <a:effectRef idx="0">
            <a:schemeClr val="dk1"/>
          </a:effectRef>
          <a:fontRef idx="minor">
            <a:schemeClr val="tx1"/>
          </a:fontRef>
        </p:style>
      </p:cxn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4"/>
          <p:cNvSpPr>
            <a:spLocks noGrp="1" noChangeArrowheads="1"/>
          </p:cNvSpPr>
          <p:nvPr>
            <p:ph type="title"/>
          </p:nvPr>
        </p:nvSpPr>
        <p:spPr/>
        <p:txBody>
          <a:bodyPr/>
          <a:lstStyle/>
          <a:p>
            <a:r>
              <a:rPr lang="en-GB"/>
              <a:t>Memory - Hosts</a:t>
            </a:r>
          </a:p>
        </p:txBody>
      </p:sp>
      <p:pic>
        <p:nvPicPr>
          <p:cNvPr id="45058" name="Picture 2"/>
          <p:cNvPicPr>
            <a:picLocks noChangeAspect="1" noChangeArrowheads="1"/>
          </p:cNvPicPr>
          <p:nvPr/>
        </p:nvPicPr>
        <p:blipFill>
          <a:blip r:embed="rId3" cstate="print"/>
          <a:srcRect/>
          <a:stretch>
            <a:fillRect/>
          </a:stretch>
        </p:blipFill>
        <p:spPr bwMode="auto">
          <a:xfrm>
            <a:off x="971550" y="1268413"/>
            <a:ext cx="7200900" cy="48117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4"/>
          <p:cNvSpPr>
            <a:spLocks noGrp="1" noChangeArrowheads="1"/>
          </p:cNvSpPr>
          <p:nvPr>
            <p:ph type="title"/>
          </p:nvPr>
        </p:nvSpPr>
        <p:spPr/>
        <p:txBody>
          <a:bodyPr/>
          <a:lstStyle/>
          <a:p>
            <a:r>
              <a:rPr lang="en-GB"/>
              <a:t>Memory - Hosts</a:t>
            </a:r>
          </a:p>
        </p:txBody>
      </p:sp>
      <p:pic>
        <p:nvPicPr>
          <p:cNvPr id="47106" name="Picture 8"/>
          <p:cNvPicPr>
            <a:picLocks noChangeAspect="1" noChangeArrowheads="1"/>
          </p:cNvPicPr>
          <p:nvPr/>
        </p:nvPicPr>
        <p:blipFill>
          <a:blip r:embed="rId3" cstate="print"/>
          <a:srcRect/>
          <a:stretch>
            <a:fillRect/>
          </a:stretch>
        </p:blipFill>
        <p:spPr bwMode="auto">
          <a:xfrm>
            <a:off x="971550" y="1268413"/>
            <a:ext cx="7200900" cy="47910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r>
              <a:rPr lang="en-GB">
                <a:effectLst>
                  <a:outerShdw blurRad="38100" dist="38100" dir="2700000" algn="tl">
                    <a:srgbClr val="C0C0C0"/>
                  </a:outerShdw>
                </a:effectLst>
              </a:rPr>
              <a:t>Metron</a:t>
            </a:r>
          </a:p>
        </p:txBody>
      </p:sp>
      <p:sp>
        <p:nvSpPr>
          <p:cNvPr id="3" name="Content Placeholder 2"/>
          <p:cNvSpPr>
            <a:spLocks noGrp="1"/>
          </p:cNvSpPr>
          <p:nvPr>
            <p:ph idx="4294967295"/>
          </p:nvPr>
        </p:nvSpPr>
        <p:spPr/>
        <p:txBody>
          <a:bodyPr lIns="92075" tIns="46038" rIns="92075" bIns="46038"/>
          <a:lstStyle/>
          <a:p>
            <a:r>
              <a:rPr lang="en-GB">
                <a:effectLst>
                  <a:outerShdw blurRad="38100" dist="38100" dir="2700000" algn="tl">
                    <a:srgbClr val="C0C0C0"/>
                  </a:outerShdw>
                </a:effectLst>
              </a:rPr>
              <a:t>IT Capacity Specialists</a:t>
            </a:r>
          </a:p>
          <a:p>
            <a:pPr lvl="1"/>
            <a:r>
              <a:rPr lang="en-GB">
                <a:effectLst>
                  <a:outerShdw blurRad="38100" dist="38100" dir="2700000" algn="tl">
                    <a:srgbClr val="C0C0C0"/>
                  </a:outerShdw>
                </a:effectLst>
              </a:rPr>
              <a:t>Capacity Planning since 1986</a:t>
            </a:r>
          </a:p>
          <a:p>
            <a:r>
              <a:rPr lang="en-GB">
                <a:effectLst>
                  <a:outerShdw blurRad="38100" dist="38100" dir="2700000" algn="tl">
                    <a:srgbClr val="C0C0C0"/>
                  </a:outerShdw>
                </a:effectLst>
              </a:rPr>
              <a:t>Constant Innovation</a:t>
            </a:r>
          </a:p>
          <a:p>
            <a:pPr lvl="1"/>
            <a:r>
              <a:rPr lang="en-GB">
                <a:effectLst>
                  <a:outerShdw blurRad="38100" dist="38100" dir="2700000" algn="tl">
                    <a:srgbClr val="C0C0C0"/>
                  </a:outerShdw>
                </a:effectLst>
              </a:rPr>
              <a:t>We evolve with the enterprise</a:t>
            </a:r>
          </a:p>
          <a:p>
            <a:r>
              <a:rPr lang="en-GB">
                <a:effectLst>
                  <a:outerShdw blurRad="38100" dist="38100" dir="2700000" algn="tl">
                    <a:srgbClr val="C0C0C0"/>
                  </a:outerShdw>
                </a:effectLst>
              </a:rPr>
              <a:t>Part of the IT Community</a:t>
            </a:r>
          </a:p>
          <a:p>
            <a:pPr lvl="1"/>
            <a:r>
              <a:rPr lang="en-GB">
                <a:effectLst>
                  <a:outerShdw blurRad="38100" dist="38100" dir="2700000" algn="tl">
                    <a:srgbClr val="C0C0C0"/>
                  </a:outerShdw>
                </a:effectLst>
              </a:rPr>
              <a:t>Wrote Capacity Management for ITIL</a:t>
            </a:r>
          </a:p>
          <a:p>
            <a:r>
              <a:rPr lang="en-GB">
                <a:effectLst>
                  <a:outerShdw blurRad="38100" dist="38100" dir="2700000" algn="tl">
                    <a:srgbClr val="C0C0C0"/>
                  </a:outerShdw>
                </a:effectLst>
              </a:rPr>
              <a:t>Consulting &amp; Support</a:t>
            </a:r>
          </a:p>
          <a:p>
            <a:pPr lvl="1"/>
            <a:r>
              <a:rPr lang="en-GB">
                <a:effectLst>
                  <a:outerShdw blurRad="38100" dist="38100" dir="2700000" algn="tl">
                    <a:srgbClr val="C0C0C0"/>
                  </a:outerShdw>
                </a:effectLst>
              </a:rPr>
              <a:t>Trusted Advisors</a:t>
            </a:r>
          </a:p>
        </p:txBody>
      </p:sp>
    </p:spTree>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0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20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2000"/>
                                        <p:tgtEl>
                                          <p:spTgt spid="3">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4"/>
          <p:cNvSpPr>
            <a:spLocks noGrp="1" noChangeArrowheads="1"/>
          </p:cNvSpPr>
          <p:nvPr>
            <p:ph type="title"/>
          </p:nvPr>
        </p:nvSpPr>
        <p:spPr/>
        <p:txBody>
          <a:bodyPr/>
          <a:lstStyle/>
          <a:p>
            <a:r>
              <a:rPr lang="en-GB"/>
              <a:t>vSMP and Over allocation</a:t>
            </a:r>
          </a:p>
        </p:txBody>
      </p:sp>
      <p:sp>
        <p:nvSpPr>
          <p:cNvPr id="49157" name="Rectangle 5"/>
          <p:cNvSpPr>
            <a:spLocks noGrp="1" noChangeArrowheads="1"/>
          </p:cNvSpPr>
          <p:nvPr>
            <p:ph type="body" idx="1"/>
          </p:nvPr>
        </p:nvSpPr>
        <p:spPr/>
        <p:txBody>
          <a:bodyPr/>
          <a:lstStyle/>
          <a:p>
            <a:pPr>
              <a:lnSpc>
                <a:spcPct val="80000"/>
              </a:lnSpc>
            </a:pPr>
            <a:r>
              <a:rPr lang="en-GB" sz="1800"/>
              <a:t>What is vSMP?</a:t>
            </a:r>
          </a:p>
          <a:p>
            <a:pPr lvl="1">
              <a:lnSpc>
                <a:spcPct val="80000"/>
              </a:lnSpc>
            </a:pPr>
            <a:r>
              <a:rPr lang="en-GB" sz="1600"/>
              <a:t>apply multiple vCPUs per Guest</a:t>
            </a:r>
          </a:p>
          <a:p>
            <a:pPr lvl="1">
              <a:lnSpc>
                <a:spcPct val="80000"/>
              </a:lnSpc>
            </a:pPr>
            <a:r>
              <a:rPr lang="en-GB" sz="1600"/>
              <a:t>can only set vCPUs to same as ESX host cores or less</a:t>
            </a:r>
          </a:p>
          <a:p>
            <a:pPr lvl="2">
              <a:lnSpc>
                <a:spcPct val="80000"/>
              </a:lnSpc>
            </a:pPr>
            <a:r>
              <a:rPr lang="en-GB" sz="1400"/>
              <a:t>Example : if ESX host has 4 cores then vSMP will allow up to 4vCPUs</a:t>
            </a:r>
          </a:p>
          <a:p>
            <a:pPr lvl="2">
              <a:lnSpc>
                <a:spcPct val="80000"/>
              </a:lnSpc>
            </a:pPr>
            <a:r>
              <a:rPr lang="en-GB" sz="1400"/>
              <a:t>Maximum in vSphere is 8vCPUs.</a:t>
            </a:r>
          </a:p>
          <a:p>
            <a:pPr lvl="1">
              <a:lnSpc>
                <a:spcPct val="80000"/>
              </a:lnSpc>
            </a:pPr>
            <a:endParaRPr lang="en-GB" sz="1600"/>
          </a:p>
          <a:p>
            <a:pPr>
              <a:lnSpc>
                <a:spcPct val="80000"/>
              </a:lnSpc>
            </a:pPr>
            <a:r>
              <a:rPr lang="en-GB" sz="1800"/>
              <a:t>CPU Over allocation </a:t>
            </a:r>
          </a:p>
          <a:p>
            <a:pPr lvl="1">
              <a:lnSpc>
                <a:spcPct val="80000"/>
              </a:lnSpc>
            </a:pPr>
            <a:r>
              <a:rPr lang="en-GB" sz="1600"/>
              <a:t>ESX 4.0 supports up to 20 vCPUs per core, Max 512.</a:t>
            </a:r>
          </a:p>
          <a:p>
            <a:pPr lvl="1">
              <a:lnSpc>
                <a:spcPct val="80000"/>
              </a:lnSpc>
            </a:pPr>
            <a:r>
              <a:rPr lang="en-GB" sz="1600"/>
              <a:t>guest – CPU Ready Time (secs)</a:t>
            </a:r>
          </a:p>
          <a:p>
            <a:pPr lvl="1">
              <a:lnSpc>
                <a:spcPct val="80000"/>
              </a:lnSpc>
            </a:pPr>
            <a:r>
              <a:rPr lang="en-GB" sz="1600"/>
              <a:t>can lead to poor or impaired CPU performance</a:t>
            </a:r>
          </a:p>
          <a:p>
            <a:pPr lvl="1">
              <a:lnSpc>
                <a:spcPct val="80000"/>
              </a:lnSpc>
            </a:pPr>
            <a:r>
              <a:rPr lang="en-GB" sz="1600"/>
              <a:t>check CPU shares set for guest or resource pool</a:t>
            </a:r>
          </a:p>
          <a:p>
            <a:pPr lvl="2">
              <a:lnSpc>
                <a:spcPct val="80000"/>
              </a:lnSpc>
            </a:pPr>
            <a:r>
              <a:rPr lang="en-GB" sz="1400"/>
              <a:t>default is normal = 1000 * #vCPUs</a:t>
            </a:r>
          </a:p>
          <a:p>
            <a:pPr lvl="2">
              <a:lnSpc>
                <a:spcPct val="80000"/>
              </a:lnSpc>
            </a:pPr>
            <a:r>
              <a:rPr lang="en-GB" sz="1400"/>
              <a:t>shares apply when there is contention for resource</a:t>
            </a:r>
          </a:p>
          <a:p>
            <a:pPr lvl="1">
              <a:lnSpc>
                <a:spcPct val="80000"/>
              </a:lnSpc>
            </a:pPr>
            <a:r>
              <a:rPr lang="en-GB" sz="1600"/>
              <a:t>Key :  monitor host, guest &amp; CPU ready time</a:t>
            </a:r>
          </a:p>
          <a:p>
            <a:pPr lvl="1">
              <a:lnSpc>
                <a:spcPct val="80000"/>
              </a:lnSpc>
            </a:pPr>
            <a:endParaRPr lang="en-GB" sz="1600"/>
          </a:p>
          <a:p>
            <a:pPr>
              <a:lnSpc>
                <a:spcPct val="80000"/>
              </a:lnSpc>
            </a:pPr>
            <a:r>
              <a:rPr lang="en-GB" sz="1800"/>
              <a:t>Workloads</a:t>
            </a:r>
          </a:p>
          <a:p>
            <a:pPr lvl="1">
              <a:lnSpc>
                <a:spcPct val="80000"/>
              </a:lnSpc>
            </a:pPr>
            <a:r>
              <a:rPr lang="en-GB" sz="1600"/>
              <a:t>do not allocate single threaded workloads to vSMP guests</a:t>
            </a:r>
          </a:p>
          <a:p>
            <a:pPr lvl="1">
              <a:lnSpc>
                <a:spcPct val="80000"/>
              </a:lnSpc>
            </a:pPr>
            <a:r>
              <a:rPr lang="en-GB" sz="1600"/>
              <a:t>idle “vCPUs” will use Host resources </a:t>
            </a:r>
          </a:p>
          <a:p>
            <a:pPr lvl="1">
              <a:lnSpc>
                <a:spcPct val="80000"/>
              </a:lnSpc>
            </a:pPr>
            <a:endParaRPr lang="en-GB" sz="16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157">
                                            <p:txEl>
                                              <p:pRg st="0" end="0"/>
                                            </p:txEl>
                                          </p:spTgt>
                                        </p:tgtEl>
                                        <p:attrNameLst>
                                          <p:attrName>style.visibility</p:attrName>
                                        </p:attrNameLst>
                                      </p:cBhvr>
                                      <p:to>
                                        <p:strVal val="visible"/>
                                      </p:to>
                                    </p:set>
                                    <p:animEffect transition="in" filter="fade">
                                      <p:cBhvr>
                                        <p:cTn id="7" dur="1000"/>
                                        <p:tgtEl>
                                          <p:spTgt spid="4915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9157">
                                            <p:txEl>
                                              <p:pRg st="1" end="1"/>
                                            </p:txEl>
                                          </p:spTgt>
                                        </p:tgtEl>
                                        <p:attrNameLst>
                                          <p:attrName>style.visibility</p:attrName>
                                        </p:attrNameLst>
                                      </p:cBhvr>
                                      <p:to>
                                        <p:strVal val="visible"/>
                                      </p:to>
                                    </p:set>
                                    <p:animEffect transition="in" filter="fade">
                                      <p:cBhvr>
                                        <p:cTn id="12" dur="1000"/>
                                        <p:tgtEl>
                                          <p:spTgt spid="4915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9157">
                                            <p:txEl>
                                              <p:pRg st="2" end="2"/>
                                            </p:txEl>
                                          </p:spTgt>
                                        </p:tgtEl>
                                        <p:attrNameLst>
                                          <p:attrName>style.visibility</p:attrName>
                                        </p:attrNameLst>
                                      </p:cBhvr>
                                      <p:to>
                                        <p:strVal val="visible"/>
                                      </p:to>
                                    </p:set>
                                    <p:animEffect transition="in" filter="fade">
                                      <p:cBhvr>
                                        <p:cTn id="17" dur="1000"/>
                                        <p:tgtEl>
                                          <p:spTgt spid="49157">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9157">
                                            <p:txEl>
                                              <p:pRg st="3" end="3"/>
                                            </p:txEl>
                                          </p:spTgt>
                                        </p:tgtEl>
                                        <p:attrNameLst>
                                          <p:attrName>style.visibility</p:attrName>
                                        </p:attrNameLst>
                                      </p:cBhvr>
                                      <p:to>
                                        <p:strVal val="visible"/>
                                      </p:to>
                                    </p:set>
                                    <p:animEffect transition="in" filter="fade">
                                      <p:cBhvr>
                                        <p:cTn id="20" dur="1000"/>
                                        <p:tgtEl>
                                          <p:spTgt spid="49157">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9157">
                                            <p:txEl>
                                              <p:pRg st="4" end="4"/>
                                            </p:txEl>
                                          </p:spTgt>
                                        </p:tgtEl>
                                        <p:attrNameLst>
                                          <p:attrName>style.visibility</p:attrName>
                                        </p:attrNameLst>
                                      </p:cBhvr>
                                      <p:to>
                                        <p:strVal val="visible"/>
                                      </p:to>
                                    </p:set>
                                    <p:animEffect transition="in" filter="fade">
                                      <p:cBhvr>
                                        <p:cTn id="23" dur="1000"/>
                                        <p:tgtEl>
                                          <p:spTgt spid="49157">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9157">
                                            <p:txEl>
                                              <p:pRg st="6" end="6"/>
                                            </p:txEl>
                                          </p:spTgt>
                                        </p:tgtEl>
                                        <p:attrNameLst>
                                          <p:attrName>style.visibility</p:attrName>
                                        </p:attrNameLst>
                                      </p:cBhvr>
                                      <p:to>
                                        <p:strVal val="visible"/>
                                      </p:to>
                                    </p:set>
                                    <p:animEffect transition="in" filter="fade">
                                      <p:cBhvr>
                                        <p:cTn id="28" dur="1000"/>
                                        <p:tgtEl>
                                          <p:spTgt spid="49157">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9157">
                                            <p:txEl>
                                              <p:pRg st="7" end="7"/>
                                            </p:txEl>
                                          </p:spTgt>
                                        </p:tgtEl>
                                        <p:attrNameLst>
                                          <p:attrName>style.visibility</p:attrName>
                                        </p:attrNameLst>
                                      </p:cBhvr>
                                      <p:to>
                                        <p:strVal val="visible"/>
                                      </p:to>
                                    </p:set>
                                    <p:animEffect transition="in" filter="fade">
                                      <p:cBhvr>
                                        <p:cTn id="33" dur="1000"/>
                                        <p:tgtEl>
                                          <p:spTgt spid="49157">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9157">
                                            <p:txEl>
                                              <p:pRg st="8" end="8"/>
                                            </p:txEl>
                                          </p:spTgt>
                                        </p:tgtEl>
                                        <p:attrNameLst>
                                          <p:attrName>style.visibility</p:attrName>
                                        </p:attrNameLst>
                                      </p:cBhvr>
                                      <p:to>
                                        <p:strVal val="visible"/>
                                      </p:to>
                                    </p:set>
                                    <p:animEffect transition="in" filter="fade">
                                      <p:cBhvr>
                                        <p:cTn id="38" dur="1000"/>
                                        <p:tgtEl>
                                          <p:spTgt spid="49157">
                                            <p:txEl>
                                              <p:pRg st="8" end="8"/>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9157">
                                            <p:txEl>
                                              <p:pRg st="9" end="9"/>
                                            </p:txEl>
                                          </p:spTgt>
                                        </p:tgtEl>
                                        <p:attrNameLst>
                                          <p:attrName>style.visibility</p:attrName>
                                        </p:attrNameLst>
                                      </p:cBhvr>
                                      <p:to>
                                        <p:strVal val="visible"/>
                                      </p:to>
                                    </p:set>
                                    <p:animEffect transition="in" filter="fade">
                                      <p:cBhvr>
                                        <p:cTn id="43" dur="1000"/>
                                        <p:tgtEl>
                                          <p:spTgt spid="49157">
                                            <p:txEl>
                                              <p:pRg st="9" end="9"/>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49157">
                                            <p:txEl>
                                              <p:pRg st="10" end="10"/>
                                            </p:txEl>
                                          </p:spTgt>
                                        </p:tgtEl>
                                        <p:attrNameLst>
                                          <p:attrName>style.visibility</p:attrName>
                                        </p:attrNameLst>
                                      </p:cBhvr>
                                      <p:to>
                                        <p:strVal val="visible"/>
                                      </p:to>
                                    </p:set>
                                    <p:animEffect transition="in" filter="fade">
                                      <p:cBhvr>
                                        <p:cTn id="48" dur="1000"/>
                                        <p:tgtEl>
                                          <p:spTgt spid="49157">
                                            <p:txEl>
                                              <p:pRg st="10" end="10"/>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9157">
                                            <p:txEl>
                                              <p:pRg st="11" end="11"/>
                                            </p:txEl>
                                          </p:spTgt>
                                        </p:tgtEl>
                                        <p:attrNameLst>
                                          <p:attrName>style.visibility</p:attrName>
                                        </p:attrNameLst>
                                      </p:cBhvr>
                                      <p:to>
                                        <p:strVal val="visible"/>
                                      </p:to>
                                    </p:set>
                                    <p:animEffect transition="in" filter="fade">
                                      <p:cBhvr>
                                        <p:cTn id="51" dur="1000"/>
                                        <p:tgtEl>
                                          <p:spTgt spid="49157">
                                            <p:txEl>
                                              <p:pRg st="11" end="11"/>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9157">
                                            <p:txEl>
                                              <p:pRg st="12" end="12"/>
                                            </p:txEl>
                                          </p:spTgt>
                                        </p:tgtEl>
                                        <p:attrNameLst>
                                          <p:attrName>style.visibility</p:attrName>
                                        </p:attrNameLst>
                                      </p:cBhvr>
                                      <p:to>
                                        <p:strVal val="visible"/>
                                      </p:to>
                                    </p:set>
                                    <p:animEffect transition="in" filter="fade">
                                      <p:cBhvr>
                                        <p:cTn id="54" dur="1000"/>
                                        <p:tgtEl>
                                          <p:spTgt spid="49157">
                                            <p:txEl>
                                              <p:pRg st="12" end="12"/>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49157">
                                            <p:txEl>
                                              <p:pRg st="13" end="13"/>
                                            </p:txEl>
                                          </p:spTgt>
                                        </p:tgtEl>
                                        <p:attrNameLst>
                                          <p:attrName>style.visibility</p:attrName>
                                        </p:attrNameLst>
                                      </p:cBhvr>
                                      <p:to>
                                        <p:strVal val="visible"/>
                                      </p:to>
                                    </p:set>
                                    <p:animEffect transition="in" filter="fade">
                                      <p:cBhvr>
                                        <p:cTn id="59" dur="1000"/>
                                        <p:tgtEl>
                                          <p:spTgt spid="49157">
                                            <p:txEl>
                                              <p:pRg st="13" end="13"/>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49157">
                                            <p:txEl>
                                              <p:pRg st="15" end="15"/>
                                            </p:txEl>
                                          </p:spTgt>
                                        </p:tgtEl>
                                        <p:attrNameLst>
                                          <p:attrName>style.visibility</p:attrName>
                                        </p:attrNameLst>
                                      </p:cBhvr>
                                      <p:to>
                                        <p:strVal val="visible"/>
                                      </p:to>
                                    </p:set>
                                    <p:animEffect transition="in" filter="fade">
                                      <p:cBhvr>
                                        <p:cTn id="64" dur="1000"/>
                                        <p:tgtEl>
                                          <p:spTgt spid="49157">
                                            <p:txEl>
                                              <p:pRg st="15" end="15"/>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49157">
                                            <p:txEl>
                                              <p:pRg st="16" end="16"/>
                                            </p:txEl>
                                          </p:spTgt>
                                        </p:tgtEl>
                                        <p:attrNameLst>
                                          <p:attrName>style.visibility</p:attrName>
                                        </p:attrNameLst>
                                      </p:cBhvr>
                                      <p:to>
                                        <p:strVal val="visible"/>
                                      </p:to>
                                    </p:set>
                                    <p:animEffect transition="in" filter="fade">
                                      <p:cBhvr>
                                        <p:cTn id="69" dur="1000"/>
                                        <p:tgtEl>
                                          <p:spTgt spid="49157">
                                            <p:txEl>
                                              <p:pRg st="16" end="16"/>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49157">
                                            <p:txEl>
                                              <p:pRg st="17" end="17"/>
                                            </p:txEl>
                                          </p:spTgt>
                                        </p:tgtEl>
                                        <p:attrNameLst>
                                          <p:attrName>style.visibility</p:attrName>
                                        </p:attrNameLst>
                                      </p:cBhvr>
                                      <p:to>
                                        <p:strVal val="visible"/>
                                      </p:to>
                                    </p:set>
                                    <p:animEffect transition="in" filter="fade">
                                      <p:cBhvr>
                                        <p:cTn id="74" dur="1000"/>
                                        <p:tgtEl>
                                          <p:spTgt spid="49157">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7"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4"/>
          <p:cNvSpPr>
            <a:spLocks noGrp="1" noChangeArrowheads="1"/>
          </p:cNvSpPr>
          <p:nvPr>
            <p:ph type="title"/>
          </p:nvPr>
        </p:nvSpPr>
        <p:spPr/>
        <p:txBody>
          <a:bodyPr/>
          <a:lstStyle/>
          <a:p>
            <a:r>
              <a:rPr lang="en-GB"/>
              <a:t>vSMP – Total Guest CPU %</a:t>
            </a:r>
          </a:p>
        </p:txBody>
      </p:sp>
      <p:pic>
        <p:nvPicPr>
          <p:cNvPr id="51202" name="Picture 3"/>
          <p:cNvPicPr>
            <a:picLocks noChangeAspect="1" noChangeArrowheads="1"/>
          </p:cNvPicPr>
          <p:nvPr/>
        </p:nvPicPr>
        <p:blipFill>
          <a:blip r:embed="rId3" cstate="print"/>
          <a:srcRect/>
          <a:stretch>
            <a:fillRect/>
          </a:stretch>
        </p:blipFill>
        <p:spPr bwMode="auto">
          <a:xfrm>
            <a:off x="971550" y="1268413"/>
            <a:ext cx="7200900" cy="46815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4"/>
          <p:cNvSpPr>
            <a:spLocks noGrp="1" noChangeArrowheads="1"/>
          </p:cNvSpPr>
          <p:nvPr>
            <p:ph type="title"/>
          </p:nvPr>
        </p:nvSpPr>
        <p:spPr/>
        <p:txBody>
          <a:bodyPr/>
          <a:lstStyle/>
          <a:p>
            <a:r>
              <a:rPr lang="en-GB"/>
              <a:t>vSMP – Logical CPU Busy </a:t>
            </a:r>
          </a:p>
        </p:txBody>
      </p:sp>
      <p:pic>
        <p:nvPicPr>
          <p:cNvPr id="53250" name="Picture 6"/>
          <p:cNvPicPr>
            <a:picLocks noChangeAspect="1" noChangeArrowheads="1"/>
          </p:cNvPicPr>
          <p:nvPr/>
        </p:nvPicPr>
        <p:blipFill>
          <a:blip r:embed="rId3" cstate="print"/>
          <a:srcRect/>
          <a:stretch>
            <a:fillRect/>
          </a:stretch>
        </p:blipFill>
        <p:spPr bwMode="auto">
          <a:xfrm>
            <a:off x="971550" y="1268413"/>
            <a:ext cx="7200900" cy="46291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4"/>
          <p:cNvSpPr>
            <a:spLocks noGrp="1" noChangeArrowheads="1"/>
          </p:cNvSpPr>
          <p:nvPr>
            <p:ph type="title"/>
          </p:nvPr>
        </p:nvSpPr>
        <p:spPr/>
        <p:txBody>
          <a:bodyPr/>
          <a:lstStyle/>
          <a:p>
            <a:r>
              <a:rPr lang="en-GB"/>
              <a:t>vSMP – Guest vCPUs</a:t>
            </a:r>
          </a:p>
        </p:txBody>
      </p:sp>
      <p:pic>
        <p:nvPicPr>
          <p:cNvPr id="55298" name="Picture 4"/>
          <p:cNvPicPr>
            <a:picLocks noChangeAspect="1" noChangeArrowheads="1"/>
          </p:cNvPicPr>
          <p:nvPr/>
        </p:nvPicPr>
        <p:blipFill>
          <a:blip r:embed="rId3" cstate="print"/>
          <a:srcRect/>
          <a:stretch>
            <a:fillRect/>
          </a:stretch>
        </p:blipFill>
        <p:spPr bwMode="auto">
          <a:xfrm>
            <a:off x="971550" y="1268413"/>
            <a:ext cx="7200900" cy="44894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4"/>
          <p:cNvSpPr>
            <a:spLocks noGrp="1" noChangeArrowheads="1"/>
          </p:cNvSpPr>
          <p:nvPr>
            <p:ph type="title"/>
          </p:nvPr>
        </p:nvSpPr>
        <p:spPr/>
        <p:txBody>
          <a:bodyPr/>
          <a:lstStyle/>
          <a:p>
            <a:r>
              <a:rPr lang="en-GB"/>
              <a:t>vSMP - CPU Ready Time</a:t>
            </a:r>
          </a:p>
        </p:txBody>
      </p:sp>
      <p:pic>
        <p:nvPicPr>
          <p:cNvPr id="57346" name="Picture 6"/>
          <p:cNvPicPr>
            <a:picLocks noChangeAspect="1" noChangeArrowheads="1"/>
          </p:cNvPicPr>
          <p:nvPr/>
        </p:nvPicPr>
        <p:blipFill>
          <a:blip r:embed="rId3" cstate="print"/>
          <a:srcRect/>
          <a:stretch>
            <a:fillRect/>
          </a:stretch>
        </p:blipFill>
        <p:spPr bwMode="auto">
          <a:xfrm>
            <a:off x="971550" y="1268413"/>
            <a:ext cx="7110413" cy="48815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4"/>
          <p:cNvSpPr>
            <a:spLocks noGrp="1" noChangeArrowheads="1"/>
          </p:cNvSpPr>
          <p:nvPr>
            <p:ph type="title"/>
          </p:nvPr>
        </p:nvSpPr>
        <p:spPr/>
        <p:txBody>
          <a:bodyPr/>
          <a:lstStyle/>
          <a:p>
            <a:r>
              <a:rPr lang="en-GB"/>
              <a:t>CPU Scheduling</a:t>
            </a:r>
          </a:p>
        </p:txBody>
      </p:sp>
      <p:sp>
        <p:nvSpPr>
          <p:cNvPr id="59397" name="Rectangle 5"/>
          <p:cNvSpPr>
            <a:spLocks noGrp="1" noChangeArrowheads="1"/>
          </p:cNvSpPr>
          <p:nvPr>
            <p:ph type="body" idx="1"/>
          </p:nvPr>
        </p:nvSpPr>
        <p:spPr/>
        <p:txBody>
          <a:bodyPr/>
          <a:lstStyle/>
          <a:p>
            <a:r>
              <a:rPr lang="en-GB" sz="1800"/>
              <a:t>Co-Scheduling</a:t>
            </a:r>
          </a:p>
          <a:p>
            <a:pPr lvl="1"/>
            <a:r>
              <a:rPr lang="en-GB" sz="1600"/>
              <a:t>co-start vCPUs at the same time</a:t>
            </a:r>
          </a:p>
          <a:p>
            <a:pPr lvl="1"/>
            <a:r>
              <a:rPr lang="en-GB" sz="1600"/>
              <a:t>earlier ESX (2.5 &amp; 3.0) had strict co-scheduling</a:t>
            </a:r>
          </a:p>
          <a:p>
            <a:endParaRPr lang="en-GB" sz="1800"/>
          </a:p>
          <a:p>
            <a:r>
              <a:rPr lang="en-GB" sz="1800"/>
              <a:t>Relaxed Co-Scheduling</a:t>
            </a:r>
          </a:p>
          <a:p>
            <a:pPr lvl="1"/>
            <a:r>
              <a:rPr lang="en-GB" sz="1600"/>
              <a:t>introduced in ESX 3.5</a:t>
            </a:r>
          </a:p>
          <a:p>
            <a:pPr lvl="1"/>
            <a:r>
              <a:rPr lang="en-GB" sz="1600"/>
              <a:t>subset of guests vCPUs started before others</a:t>
            </a:r>
          </a:p>
          <a:p>
            <a:pPr lvl="1"/>
            <a:r>
              <a:rPr lang="en-GB" sz="1600"/>
              <a:t>operating systems still require some co-scheduling</a:t>
            </a:r>
          </a:p>
          <a:p>
            <a:endParaRPr lang="en-GB" sz="1800"/>
          </a:p>
          <a:p>
            <a:r>
              <a:rPr lang="en-GB" sz="1800"/>
              <a:t>Further Relaxed Co-Scheduling</a:t>
            </a:r>
          </a:p>
          <a:p>
            <a:pPr lvl="1"/>
            <a:r>
              <a:rPr lang="en-GB" sz="1600"/>
              <a:t>introduced into vSphere</a:t>
            </a:r>
          </a:p>
          <a:p>
            <a:pPr lvl="1"/>
            <a:r>
              <a:rPr lang="en-GB" sz="1600"/>
              <a:t>mitigates CPU fragmentation by tracking each vCPU individually </a:t>
            </a:r>
          </a:p>
          <a:p>
            <a:pPr lvl="1"/>
            <a:r>
              <a:rPr lang="en-US" sz="1600"/>
              <a:t>co-scheduling enforcement becomes a per-vCPU operation</a:t>
            </a:r>
          </a:p>
          <a:p>
            <a:pPr lvl="1"/>
            <a:endParaRPr lang="en-US" sz="1600"/>
          </a:p>
          <a:p>
            <a:r>
              <a:rPr lang="en-GB" sz="1800">
                <a:hlinkClick r:id="rId3"/>
              </a:rPr>
              <a:t>http://www.vmware.com/files/pdf/perf-vsphere-cpu_scheduler.pdf</a:t>
            </a:r>
            <a:endParaRPr lang="en-GB" sz="1800"/>
          </a:p>
          <a:p>
            <a:endParaRPr lang="en-GB" sz="1800"/>
          </a:p>
          <a:p>
            <a:pPr lvl="1"/>
            <a:endParaRPr lang="en-GB" sz="1600"/>
          </a:p>
          <a:p>
            <a:pPr lvl="1"/>
            <a:endParaRPr lang="en-GB" sz="1600"/>
          </a:p>
          <a:p>
            <a:pPr lvl="1"/>
            <a:endParaRPr lang="en-GB" sz="1600"/>
          </a:p>
          <a:p>
            <a:pPr lvl="1"/>
            <a:endParaRPr lang="en-GB" sz="16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9397">
                                            <p:txEl>
                                              <p:pRg st="0" end="0"/>
                                            </p:txEl>
                                          </p:spTgt>
                                        </p:tgtEl>
                                        <p:attrNameLst>
                                          <p:attrName>style.visibility</p:attrName>
                                        </p:attrNameLst>
                                      </p:cBhvr>
                                      <p:to>
                                        <p:strVal val="visible"/>
                                      </p:to>
                                    </p:set>
                                    <p:animEffect transition="in" filter="fade">
                                      <p:cBhvr>
                                        <p:cTn id="7" dur="1000"/>
                                        <p:tgtEl>
                                          <p:spTgt spid="5939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9397">
                                            <p:txEl>
                                              <p:pRg st="1" end="1"/>
                                            </p:txEl>
                                          </p:spTgt>
                                        </p:tgtEl>
                                        <p:attrNameLst>
                                          <p:attrName>style.visibility</p:attrName>
                                        </p:attrNameLst>
                                      </p:cBhvr>
                                      <p:to>
                                        <p:strVal val="visible"/>
                                      </p:to>
                                    </p:set>
                                    <p:animEffect transition="in" filter="fade">
                                      <p:cBhvr>
                                        <p:cTn id="12" dur="1000"/>
                                        <p:tgtEl>
                                          <p:spTgt spid="5939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9397">
                                            <p:txEl>
                                              <p:pRg st="2" end="2"/>
                                            </p:txEl>
                                          </p:spTgt>
                                        </p:tgtEl>
                                        <p:attrNameLst>
                                          <p:attrName>style.visibility</p:attrName>
                                        </p:attrNameLst>
                                      </p:cBhvr>
                                      <p:to>
                                        <p:strVal val="visible"/>
                                      </p:to>
                                    </p:set>
                                    <p:animEffect transition="in" filter="fade">
                                      <p:cBhvr>
                                        <p:cTn id="17" dur="1000"/>
                                        <p:tgtEl>
                                          <p:spTgt spid="5939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9397">
                                            <p:txEl>
                                              <p:pRg st="4" end="4"/>
                                            </p:txEl>
                                          </p:spTgt>
                                        </p:tgtEl>
                                        <p:attrNameLst>
                                          <p:attrName>style.visibility</p:attrName>
                                        </p:attrNameLst>
                                      </p:cBhvr>
                                      <p:to>
                                        <p:strVal val="visible"/>
                                      </p:to>
                                    </p:set>
                                    <p:animEffect transition="in" filter="fade">
                                      <p:cBhvr>
                                        <p:cTn id="22" dur="1000"/>
                                        <p:tgtEl>
                                          <p:spTgt spid="5939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9397">
                                            <p:txEl>
                                              <p:pRg st="5" end="5"/>
                                            </p:txEl>
                                          </p:spTgt>
                                        </p:tgtEl>
                                        <p:attrNameLst>
                                          <p:attrName>style.visibility</p:attrName>
                                        </p:attrNameLst>
                                      </p:cBhvr>
                                      <p:to>
                                        <p:strVal val="visible"/>
                                      </p:to>
                                    </p:set>
                                    <p:animEffect transition="in" filter="fade">
                                      <p:cBhvr>
                                        <p:cTn id="27" dur="1000"/>
                                        <p:tgtEl>
                                          <p:spTgt spid="5939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9397">
                                            <p:txEl>
                                              <p:pRg st="6" end="6"/>
                                            </p:txEl>
                                          </p:spTgt>
                                        </p:tgtEl>
                                        <p:attrNameLst>
                                          <p:attrName>style.visibility</p:attrName>
                                        </p:attrNameLst>
                                      </p:cBhvr>
                                      <p:to>
                                        <p:strVal val="visible"/>
                                      </p:to>
                                    </p:set>
                                    <p:animEffect transition="in" filter="fade">
                                      <p:cBhvr>
                                        <p:cTn id="32" dur="1000"/>
                                        <p:tgtEl>
                                          <p:spTgt spid="5939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9397">
                                            <p:txEl>
                                              <p:pRg st="7" end="7"/>
                                            </p:txEl>
                                          </p:spTgt>
                                        </p:tgtEl>
                                        <p:attrNameLst>
                                          <p:attrName>style.visibility</p:attrName>
                                        </p:attrNameLst>
                                      </p:cBhvr>
                                      <p:to>
                                        <p:strVal val="visible"/>
                                      </p:to>
                                    </p:set>
                                    <p:animEffect transition="in" filter="fade">
                                      <p:cBhvr>
                                        <p:cTn id="37" dur="1000"/>
                                        <p:tgtEl>
                                          <p:spTgt spid="59397">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9397">
                                            <p:txEl>
                                              <p:pRg st="9" end="9"/>
                                            </p:txEl>
                                          </p:spTgt>
                                        </p:tgtEl>
                                        <p:attrNameLst>
                                          <p:attrName>style.visibility</p:attrName>
                                        </p:attrNameLst>
                                      </p:cBhvr>
                                      <p:to>
                                        <p:strVal val="visible"/>
                                      </p:to>
                                    </p:set>
                                    <p:animEffect transition="in" filter="fade">
                                      <p:cBhvr>
                                        <p:cTn id="42" dur="1000"/>
                                        <p:tgtEl>
                                          <p:spTgt spid="59397">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9397">
                                            <p:txEl>
                                              <p:pRg st="10" end="10"/>
                                            </p:txEl>
                                          </p:spTgt>
                                        </p:tgtEl>
                                        <p:attrNameLst>
                                          <p:attrName>style.visibility</p:attrName>
                                        </p:attrNameLst>
                                      </p:cBhvr>
                                      <p:to>
                                        <p:strVal val="visible"/>
                                      </p:to>
                                    </p:set>
                                    <p:animEffect transition="in" filter="fade">
                                      <p:cBhvr>
                                        <p:cTn id="47" dur="1000"/>
                                        <p:tgtEl>
                                          <p:spTgt spid="59397">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9397">
                                            <p:txEl>
                                              <p:pRg st="11" end="11"/>
                                            </p:txEl>
                                          </p:spTgt>
                                        </p:tgtEl>
                                        <p:attrNameLst>
                                          <p:attrName>style.visibility</p:attrName>
                                        </p:attrNameLst>
                                      </p:cBhvr>
                                      <p:to>
                                        <p:strVal val="visible"/>
                                      </p:to>
                                    </p:set>
                                    <p:animEffect transition="in" filter="fade">
                                      <p:cBhvr>
                                        <p:cTn id="52" dur="1000"/>
                                        <p:tgtEl>
                                          <p:spTgt spid="59397">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9397">
                                            <p:txEl>
                                              <p:pRg st="12" end="12"/>
                                            </p:txEl>
                                          </p:spTgt>
                                        </p:tgtEl>
                                        <p:attrNameLst>
                                          <p:attrName>style.visibility</p:attrName>
                                        </p:attrNameLst>
                                      </p:cBhvr>
                                      <p:to>
                                        <p:strVal val="visible"/>
                                      </p:to>
                                    </p:set>
                                    <p:animEffect transition="in" filter="fade">
                                      <p:cBhvr>
                                        <p:cTn id="57" dur="1000"/>
                                        <p:tgtEl>
                                          <p:spTgt spid="59397">
                                            <p:txEl>
                                              <p:pRg st="12" end="1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9397">
                                            <p:txEl>
                                              <p:pRg st="14" end="14"/>
                                            </p:txEl>
                                          </p:spTgt>
                                        </p:tgtEl>
                                        <p:attrNameLst>
                                          <p:attrName>style.visibility</p:attrName>
                                        </p:attrNameLst>
                                      </p:cBhvr>
                                      <p:to>
                                        <p:strVal val="visible"/>
                                      </p:to>
                                    </p:set>
                                    <p:animEffect transition="in" filter="fade">
                                      <p:cBhvr>
                                        <p:cTn id="62" dur="1000"/>
                                        <p:tgtEl>
                                          <p:spTgt spid="59397">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7"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4"/>
          <p:cNvSpPr>
            <a:spLocks noGrp="1" noChangeArrowheads="1"/>
          </p:cNvSpPr>
          <p:nvPr>
            <p:ph type="title"/>
          </p:nvPr>
        </p:nvSpPr>
        <p:spPr/>
        <p:txBody>
          <a:bodyPr/>
          <a:lstStyle/>
          <a:p>
            <a:r>
              <a:rPr lang="en-GB"/>
              <a:t>CPU Fragmentation</a:t>
            </a:r>
          </a:p>
        </p:txBody>
      </p:sp>
      <p:sp>
        <p:nvSpPr>
          <p:cNvPr id="61445" name="Rectangle 5"/>
          <p:cNvSpPr>
            <a:spLocks noGrp="1" noChangeArrowheads="1"/>
          </p:cNvSpPr>
          <p:nvPr>
            <p:ph type="body" idx="1"/>
          </p:nvPr>
        </p:nvSpPr>
        <p:spPr/>
        <p:txBody>
          <a:bodyPr/>
          <a:lstStyle/>
          <a:p>
            <a:r>
              <a:rPr lang="en-GB"/>
              <a:t>Processing delay caused by strict co-scheduling</a:t>
            </a:r>
          </a:p>
          <a:p>
            <a:pPr lvl="1"/>
            <a:r>
              <a:rPr lang="en-GB"/>
              <a:t>CPU ready time</a:t>
            </a:r>
          </a:p>
          <a:p>
            <a:endParaRPr lang="en-GB"/>
          </a:p>
          <a:p>
            <a:r>
              <a:rPr lang="en-GB"/>
              <a:t>Hyperthreaded Servers – less likely to encounter fragmentation</a:t>
            </a:r>
          </a:p>
          <a:p>
            <a:pPr lvl="1"/>
            <a:r>
              <a:rPr lang="en-GB"/>
              <a:t>hypervisor presented with double the number of hardware threads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45">
                                            <p:txEl>
                                              <p:pRg st="0" end="0"/>
                                            </p:txEl>
                                          </p:spTgt>
                                        </p:tgtEl>
                                        <p:attrNameLst>
                                          <p:attrName>style.visibility</p:attrName>
                                        </p:attrNameLst>
                                      </p:cBhvr>
                                      <p:to>
                                        <p:strVal val="visible"/>
                                      </p:to>
                                    </p:set>
                                    <p:animEffect transition="in" filter="fade">
                                      <p:cBhvr>
                                        <p:cTn id="7" dur="1000"/>
                                        <p:tgtEl>
                                          <p:spTgt spid="6144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445">
                                            <p:txEl>
                                              <p:pRg st="1" end="1"/>
                                            </p:txEl>
                                          </p:spTgt>
                                        </p:tgtEl>
                                        <p:attrNameLst>
                                          <p:attrName>style.visibility</p:attrName>
                                        </p:attrNameLst>
                                      </p:cBhvr>
                                      <p:to>
                                        <p:strVal val="visible"/>
                                      </p:to>
                                    </p:set>
                                    <p:animEffect transition="in" filter="fade">
                                      <p:cBhvr>
                                        <p:cTn id="12" dur="1000"/>
                                        <p:tgtEl>
                                          <p:spTgt spid="6144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1445">
                                            <p:txEl>
                                              <p:pRg st="3" end="3"/>
                                            </p:txEl>
                                          </p:spTgt>
                                        </p:tgtEl>
                                        <p:attrNameLst>
                                          <p:attrName>style.visibility</p:attrName>
                                        </p:attrNameLst>
                                      </p:cBhvr>
                                      <p:to>
                                        <p:strVal val="visible"/>
                                      </p:to>
                                    </p:set>
                                    <p:animEffect transition="in" filter="fade">
                                      <p:cBhvr>
                                        <p:cTn id="17" dur="1000"/>
                                        <p:tgtEl>
                                          <p:spTgt spid="61445">
                                            <p:txEl>
                                              <p:pRg st="3" end="3"/>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1445">
                                            <p:txEl>
                                              <p:pRg st="4" end="4"/>
                                            </p:txEl>
                                          </p:spTgt>
                                        </p:tgtEl>
                                        <p:attrNameLst>
                                          <p:attrName>style.visibility</p:attrName>
                                        </p:attrNameLst>
                                      </p:cBhvr>
                                      <p:to>
                                        <p:strVal val="visible"/>
                                      </p:to>
                                    </p:set>
                                    <p:animEffect transition="in" filter="fade">
                                      <p:cBhvr>
                                        <p:cTn id="20" dur="1000"/>
                                        <p:tgtEl>
                                          <p:spTgt spid="6144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5"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4"/>
          <p:cNvSpPr>
            <a:spLocks noGrp="1" noChangeArrowheads="1"/>
          </p:cNvSpPr>
          <p:nvPr>
            <p:ph type="title"/>
          </p:nvPr>
        </p:nvSpPr>
        <p:spPr/>
        <p:txBody>
          <a:bodyPr/>
          <a:lstStyle/>
          <a:p>
            <a:r>
              <a:rPr lang="en-GB"/>
              <a:t>Memory - Management</a:t>
            </a:r>
          </a:p>
        </p:txBody>
      </p:sp>
      <p:pic>
        <p:nvPicPr>
          <p:cNvPr id="63490" name="Picture 3"/>
          <p:cNvPicPr>
            <a:picLocks noChangeAspect="1" noChangeArrowheads="1"/>
          </p:cNvPicPr>
          <p:nvPr/>
        </p:nvPicPr>
        <p:blipFill>
          <a:blip r:embed="rId3" cstate="print"/>
          <a:srcRect/>
          <a:stretch>
            <a:fillRect/>
          </a:stretch>
        </p:blipFill>
        <p:spPr bwMode="auto">
          <a:xfrm>
            <a:off x="971550" y="1268413"/>
            <a:ext cx="6931025" cy="48720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4"/>
          <p:cNvSpPr>
            <a:spLocks noGrp="1" noChangeArrowheads="1"/>
          </p:cNvSpPr>
          <p:nvPr>
            <p:ph type="title"/>
          </p:nvPr>
        </p:nvSpPr>
        <p:spPr/>
        <p:txBody>
          <a:bodyPr/>
          <a:lstStyle/>
          <a:p>
            <a:r>
              <a:rPr lang="en-GB"/>
              <a:t>Memory - Management</a:t>
            </a:r>
          </a:p>
        </p:txBody>
      </p:sp>
      <p:sp>
        <p:nvSpPr>
          <p:cNvPr id="65541" name="Rectangle 5"/>
          <p:cNvSpPr>
            <a:spLocks noGrp="1" noChangeArrowheads="1"/>
          </p:cNvSpPr>
          <p:nvPr>
            <p:ph type="body" idx="1"/>
          </p:nvPr>
        </p:nvSpPr>
        <p:spPr/>
        <p:txBody>
          <a:bodyPr/>
          <a:lstStyle/>
          <a:p>
            <a:r>
              <a:rPr lang="en-GB"/>
              <a:t>Ballooning</a:t>
            </a:r>
          </a:p>
          <a:p>
            <a:pPr lvl="1"/>
            <a:r>
              <a:rPr lang="en-GB"/>
              <a:t>early indication of memory pressure on ESX host</a:t>
            </a:r>
          </a:p>
          <a:p>
            <a:pPr lvl="1"/>
            <a:r>
              <a:rPr lang="en-GB"/>
              <a:t>driver installed in Windows Guests via VMware Tools</a:t>
            </a:r>
          </a:p>
          <a:p>
            <a:pPr lvl="1"/>
            <a:r>
              <a:rPr lang="en-GB"/>
              <a:t>reclaims unused memory by forcing Windows Guests to “page out”</a:t>
            </a:r>
          </a:p>
          <a:p>
            <a:endParaRPr lang="en-GB"/>
          </a:p>
          <a:p>
            <a:r>
              <a:rPr lang="en-GB"/>
              <a:t>Shared</a:t>
            </a:r>
          </a:p>
          <a:p>
            <a:pPr lvl="1"/>
            <a:r>
              <a:rPr lang="en-GB"/>
              <a:t>many guests of the same OS, i.e. Windows can share common memory pages</a:t>
            </a:r>
          </a:p>
          <a:p>
            <a:pPr lvl="1"/>
            <a:r>
              <a:rPr lang="en-GB"/>
              <a:t>reduces consumption with minimal impact</a:t>
            </a:r>
          </a:p>
          <a:p>
            <a:endParaRPr lang="en-GB"/>
          </a:p>
          <a:p>
            <a:r>
              <a:rPr lang="en-GB"/>
              <a:t>Swapping</a:t>
            </a:r>
          </a:p>
          <a:p>
            <a:pPr lvl="1"/>
            <a:r>
              <a:rPr lang="en-GB"/>
              <a:t>severe lack of available memory with whole processes being swapped to disk</a:t>
            </a:r>
          </a:p>
          <a:p>
            <a:pPr lvl="1"/>
            <a:r>
              <a:rPr lang="en-GB"/>
              <a:t>move guests to other hosts or allow DRS to manage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5541">
                                            <p:txEl>
                                              <p:pRg st="0" end="0"/>
                                            </p:txEl>
                                          </p:spTgt>
                                        </p:tgtEl>
                                        <p:attrNameLst>
                                          <p:attrName>style.visibility</p:attrName>
                                        </p:attrNameLst>
                                      </p:cBhvr>
                                      <p:to>
                                        <p:strVal val="visible"/>
                                      </p:to>
                                    </p:set>
                                    <p:animEffect transition="in" filter="fade">
                                      <p:cBhvr>
                                        <p:cTn id="7" dur="1000"/>
                                        <p:tgtEl>
                                          <p:spTgt spid="655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5541">
                                            <p:txEl>
                                              <p:pRg st="1" end="1"/>
                                            </p:txEl>
                                          </p:spTgt>
                                        </p:tgtEl>
                                        <p:attrNameLst>
                                          <p:attrName>style.visibility</p:attrName>
                                        </p:attrNameLst>
                                      </p:cBhvr>
                                      <p:to>
                                        <p:strVal val="visible"/>
                                      </p:to>
                                    </p:set>
                                    <p:animEffect transition="in" filter="fade">
                                      <p:cBhvr>
                                        <p:cTn id="12" dur="1000"/>
                                        <p:tgtEl>
                                          <p:spTgt spid="6554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5541">
                                            <p:txEl>
                                              <p:pRg st="2" end="2"/>
                                            </p:txEl>
                                          </p:spTgt>
                                        </p:tgtEl>
                                        <p:attrNameLst>
                                          <p:attrName>style.visibility</p:attrName>
                                        </p:attrNameLst>
                                      </p:cBhvr>
                                      <p:to>
                                        <p:strVal val="visible"/>
                                      </p:to>
                                    </p:set>
                                    <p:animEffect transition="in" filter="fade">
                                      <p:cBhvr>
                                        <p:cTn id="17" dur="1000"/>
                                        <p:tgtEl>
                                          <p:spTgt spid="6554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5541">
                                            <p:txEl>
                                              <p:pRg st="3" end="3"/>
                                            </p:txEl>
                                          </p:spTgt>
                                        </p:tgtEl>
                                        <p:attrNameLst>
                                          <p:attrName>style.visibility</p:attrName>
                                        </p:attrNameLst>
                                      </p:cBhvr>
                                      <p:to>
                                        <p:strVal val="visible"/>
                                      </p:to>
                                    </p:set>
                                    <p:animEffect transition="in" filter="fade">
                                      <p:cBhvr>
                                        <p:cTn id="22" dur="1000"/>
                                        <p:tgtEl>
                                          <p:spTgt spid="6554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5541">
                                            <p:txEl>
                                              <p:pRg st="5" end="5"/>
                                            </p:txEl>
                                          </p:spTgt>
                                        </p:tgtEl>
                                        <p:attrNameLst>
                                          <p:attrName>style.visibility</p:attrName>
                                        </p:attrNameLst>
                                      </p:cBhvr>
                                      <p:to>
                                        <p:strVal val="visible"/>
                                      </p:to>
                                    </p:set>
                                    <p:animEffect transition="in" filter="fade">
                                      <p:cBhvr>
                                        <p:cTn id="27" dur="1000"/>
                                        <p:tgtEl>
                                          <p:spTgt spid="65541">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5541">
                                            <p:txEl>
                                              <p:pRg st="6" end="6"/>
                                            </p:txEl>
                                          </p:spTgt>
                                        </p:tgtEl>
                                        <p:attrNameLst>
                                          <p:attrName>style.visibility</p:attrName>
                                        </p:attrNameLst>
                                      </p:cBhvr>
                                      <p:to>
                                        <p:strVal val="visible"/>
                                      </p:to>
                                    </p:set>
                                    <p:animEffect transition="in" filter="fade">
                                      <p:cBhvr>
                                        <p:cTn id="32" dur="1000"/>
                                        <p:tgtEl>
                                          <p:spTgt spid="65541">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5541">
                                            <p:txEl>
                                              <p:pRg st="7" end="7"/>
                                            </p:txEl>
                                          </p:spTgt>
                                        </p:tgtEl>
                                        <p:attrNameLst>
                                          <p:attrName>style.visibility</p:attrName>
                                        </p:attrNameLst>
                                      </p:cBhvr>
                                      <p:to>
                                        <p:strVal val="visible"/>
                                      </p:to>
                                    </p:set>
                                    <p:animEffect transition="in" filter="fade">
                                      <p:cBhvr>
                                        <p:cTn id="37" dur="1000"/>
                                        <p:tgtEl>
                                          <p:spTgt spid="65541">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5541">
                                            <p:txEl>
                                              <p:pRg st="9" end="9"/>
                                            </p:txEl>
                                          </p:spTgt>
                                        </p:tgtEl>
                                        <p:attrNameLst>
                                          <p:attrName>style.visibility</p:attrName>
                                        </p:attrNameLst>
                                      </p:cBhvr>
                                      <p:to>
                                        <p:strVal val="visible"/>
                                      </p:to>
                                    </p:set>
                                    <p:animEffect transition="in" filter="fade">
                                      <p:cBhvr>
                                        <p:cTn id="42" dur="1000"/>
                                        <p:tgtEl>
                                          <p:spTgt spid="65541">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5541">
                                            <p:txEl>
                                              <p:pRg st="10" end="10"/>
                                            </p:txEl>
                                          </p:spTgt>
                                        </p:tgtEl>
                                        <p:attrNameLst>
                                          <p:attrName>style.visibility</p:attrName>
                                        </p:attrNameLst>
                                      </p:cBhvr>
                                      <p:to>
                                        <p:strVal val="visible"/>
                                      </p:to>
                                    </p:set>
                                    <p:animEffect transition="in" filter="fade">
                                      <p:cBhvr>
                                        <p:cTn id="47" dur="1000"/>
                                        <p:tgtEl>
                                          <p:spTgt spid="65541">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5541">
                                            <p:txEl>
                                              <p:pRg st="11" end="11"/>
                                            </p:txEl>
                                          </p:spTgt>
                                        </p:tgtEl>
                                        <p:attrNameLst>
                                          <p:attrName>style.visibility</p:attrName>
                                        </p:attrNameLst>
                                      </p:cBhvr>
                                      <p:to>
                                        <p:strVal val="visible"/>
                                      </p:to>
                                    </p:set>
                                    <p:animEffect transition="in" filter="fade">
                                      <p:cBhvr>
                                        <p:cTn id="52" dur="1000"/>
                                        <p:tgtEl>
                                          <p:spTgt spid="6554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1"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4"/>
          <p:cNvSpPr>
            <a:spLocks noGrp="1" noChangeArrowheads="1"/>
          </p:cNvSpPr>
          <p:nvPr>
            <p:ph type="title"/>
          </p:nvPr>
        </p:nvSpPr>
        <p:spPr/>
        <p:txBody>
          <a:bodyPr/>
          <a:lstStyle/>
          <a:p>
            <a:r>
              <a:rPr lang="en-GB"/>
              <a:t>Memory – Active vs. Consumed</a:t>
            </a:r>
          </a:p>
        </p:txBody>
      </p:sp>
      <p:sp>
        <p:nvSpPr>
          <p:cNvPr id="67589" name="Rectangle 5"/>
          <p:cNvSpPr>
            <a:spLocks noGrp="1" noChangeArrowheads="1"/>
          </p:cNvSpPr>
          <p:nvPr>
            <p:ph type="body" idx="1"/>
          </p:nvPr>
        </p:nvSpPr>
        <p:spPr/>
        <p:txBody>
          <a:bodyPr/>
          <a:lstStyle/>
          <a:p>
            <a:r>
              <a:rPr lang="en-GB"/>
              <a:t>Active </a:t>
            </a:r>
          </a:p>
          <a:p>
            <a:pPr lvl="1"/>
            <a:r>
              <a:rPr lang="en-GB"/>
              <a:t>amount of physical host memory currently used by the guest </a:t>
            </a:r>
          </a:p>
          <a:p>
            <a:pPr lvl="1"/>
            <a:r>
              <a:rPr lang="en-GB"/>
              <a:t>displayed as “Guest Memory Usage” in vCenter at Guest level</a:t>
            </a:r>
          </a:p>
          <a:p>
            <a:r>
              <a:rPr lang="en-GB"/>
              <a:t>Consumed </a:t>
            </a:r>
          </a:p>
          <a:p>
            <a:pPr lvl="1"/>
            <a:r>
              <a:rPr lang="en-GB"/>
              <a:t>amount of physical ESX memory allocated (granted) to the guest, accounting for savings from memory sharing with other guests.</a:t>
            </a:r>
            <a:r>
              <a:rPr lang="en-US"/>
              <a:t> </a:t>
            </a:r>
          </a:p>
          <a:p>
            <a:pPr lvl="1"/>
            <a:r>
              <a:rPr lang="en-US"/>
              <a:t>includes memory used by Service Console &amp; VMKernel</a:t>
            </a:r>
          </a:p>
          <a:p>
            <a:pPr lvl="1"/>
            <a:r>
              <a:rPr lang="en-GB"/>
              <a:t>displayed as “Memory Usage” in vCenter at Host level</a:t>
            </a:r>
          </a:p>
          <a:p>
            <a:pPr lvl="1"/>
            <a:r>
              <a:rPr lang="en-GB"/>
              <a:t>displayed as “Host Memory Usage” in vCenter at Guest level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7589">
                                            <p:txEl>
                                              <p:pRg st="0" end="0"/>
                                            </p:txEl>
                                          </p:spTgt>
                                        </p:tgtEl>
                                        <p:attrNameLst>
                                          <p:attrName>style.visibility</p:attrName>
                                        </p:attrNameLst>
                                      </p:cBhvr>
                                      <p:to>
                                        <p:strVal val="visible"/>
                                      </p:to>
                                    </p:set>
                                    <p:animEffect transition="in" filter="fade">
                                      <p:cBhvr>
                                        <p:cTn id="7" dur="1000"/>
                                        <p:tgtEl>
                                          <p:spTgt spid="6758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7589">
                                            <p:txEl>
                                              <p:pRg st="1" end="1"/>
                                            </p:txEl>
                                          </p:spTgt>
                                        </p:tgtEl>
                                        <p:attrNameLst>
                                          <p:attrName>style.visibility</p:attrName>
                                        </p:attrNameLst>
                                      </p:cBhvr>
                                      <p:to>
                                        <p:strVal val="visible"/>
                                      </p:to>
                                    </p:set>
                                    <p:animEffect transition="in" filter="fade">
                                      <p:cBhvr>
                                        <p:cTn id="12" dur="1000"/>
                                        <p:tgtEl>
                                          <p:spTgt spid="6758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7589">
                                            <p:txEl>
                                              <p:pRg st="2" end="2"/>
                                            </p:txEl>
                                          </p:spTgt>
                                        </p:tgtEl>
                                        <p:attrNameLst>
                                          <p:attrName>style.visibility</p:attrName>
                                        </p:attrNameLst>
                                      </p:cBhvr>
                                      <p:to>
                                        <p:strVal val="visible"/>
                                      </p:to>
                                    </p:set>
                                    <p:animEffect transition="in" filter="fade">
                                      <p:cBhvr>
                                        <p:cTn id="17" dur="1000"/>
                                        <p:tgtEl>
                                          <p:spTgt spid="6758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7589">
                                            <p:txEl>
                                              <p:pRg st="3" end="3"/>
                                            </p:txEl>
                                          </p:spTgt>
                                        </p:tgtEl>
                                        <p:attrNameLst>
                                          <p:attrName>style.visibility</p:attrName>
                                        </p:attrNameLst>
                                      </p:cBhvr>
                                      <p:to>
                                        <p:strVal val="visible"/>
                                      </p:to>
                                    </p:set>
                                    <p:animEffect transition="in" filter="fade">
                                      <p:cBhvr>
                                        <p:cTn id="22" dur="1000"/>
                                        <p:tgtEl>
                                          <p:spTgt spid="6758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7589">
                                            <p:txEl>
                                              <p:pRg st="4" end="4"/>
                                            </p:txEl>
                                          </p:spTgt>
                                        </p:tgtEl>
                                        <p:attrNameLst>
                                          <p:attrName>style.visibility</p:attrName>
                                        </p:attrNameLst>
                                      </p:cBhvr>
                                      <p:to>
                                        <p:strVal val="visible"/>
                                      </p:to>
                                    </p:set>
                                    <p:animEffect transition="in" filter="fade">
                                      <p:cBhvr>
                                        <p:cTn id="27" dur="1000"/>
                                        <p:tgtEl>
                                          <p:spTgt spid="6758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7589">
                                            <p:txEl>
                                              <p:pRg st="5" end="5"/>
                                            </p:txEl>
                                          </p:spTgt>
                                        </p:tgtEl>
                                        <p:attrNameLst>
                                          <p:attrName>style.visibility</p:attrName>
                                        </p:attrNameLst>
                                      </p:cBhvr>
                                      <p:to>
                                        <p:strVal val="visible"/>
                                      </p:to>
                                    </p:set>
                                    <p:animEffect transition="in" filter="fade">
                                      <p:cBhvr>
                                        <p:cTn id="32" dur="1000"/>
                                        <p:tgtEl>
                                          <p:spTgt spid="6758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7589">
                                            <p:txEl>
                                              <p:pRg st="6" end="6"/>
                                            </p:txEl>
                                          </p:spTgt>
                                        </p:tgtEl>
                                        <p:attrNameLst>
                                          <p:attrName>style.visibility</p:attrName>
                                        </p:attrNameLst>
                                      </p:cBhvr>
                                      <p:to>
                                        <p:strVal val="visible"/>
                                      </p:to>
                                    </p:set>
                                    <p:animEffect transition="in" filter="fade">
                                      <p:cBhvr>
                                        <p:cTn id="37" dur="1000"/>
                                        <p:tgtEl>
                                          <p:spTgt spid="6758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7589">
                                            <p:txEl>
                                              <p:pRg st="7" end="7"/>
                                            </p:txEl>
                                          </p:spTgt>
                                        </p:tgtEl>
                                        <p:attrNameLst>
                                          <p:attrName>style.visibility</p:attrName>
                                        </p:attrNameLst>
                                      </p:cBhvr>
                                      <p:to>
                                        <p:strVal val="visible"/>
                                      </p:to>
                                    </p:set>
                                    <p:animEffect transition="in" filter="fade">
                                      <p:cBhvr>
                                        <p:cTn id="42" dur="1000"/>
                                        <p:tgtEl>
                                          <p:spTgt spid="6758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9"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4"/>
          <p:cNvSpPr>
            <a:spLocks noGrp="1"/>
          </p:cNvSpPr>
          <p:nvPr>
            <p:ph type="ftr" sz="quarter" idx="11"/>
          </p:nvPr>
        </p:nvSpPr>
        <p:spPr>
          <a:noFill/>
        </p:spPr>
        <p:txBody>
          <a:bodyPr/>
          <a:lstStyle/>
          <a:p>
            <a:r>
              <a:rPr lang="en-US" smtClean="0"/>
              <a:t>www.metron-athene.com</a:t>
            </a:r>
          </a:p>
        </p:txBody>
      </p:sp>
      <p:sp>
        <p:nvSpPr>
          <p:cNvPr id="18436" name="Rectangle 7"/>
          <p:cNvSpPr>
            <a:spLocks noGrp="1" noChangeArrowheads="1"/>
          </p:cNvSpPr>
          <p:nvPr>
            <p:ph type="title"/>
          </p:nvPr>
        </p:nvSpPr>
        <p:spPr/>
        <p:txBody>
          <a:bodyPr/>
          <a:lstStyle/>
          <a:p>
            <a:pPr eaLnBrk="1" hangingPunct="1"/>
            <a:r>
              <a:rPr lang="en-GB" dirty="0" smtClean="0"/>
              <a:t>Virtualization and Capacity Management</a:t>
            </a:r>
          </a:p>
        </p:txBody>
      </p:sp>
      <p:sp>
        <p:nvSpPr>
          <p:cNvPr id="18437" name="Rectangle 8"/>
          <p:cNvSpPr>
            <a:spLocks noGrp="1" noChangeArrowheads="1"/>
          </p:cNvSpPr>
          <p:nvPr>
            <p:ph type="body" idx="1"/>
          </p:nvPr>
        </p:nvSpPr>
        <p:spPr>
          <a:xfrm>
            <a:off x="5383213" y="1270000"/>
            <a:ext cx="3398837" cy="4752975"/>
          </a:xfrm>
        </p:spPr>
        <p:txBody>
          <a:bodyPr/>
          <a:lstStyle/>
          <a:p>
            <a:pPr eaLnBrk="1" hangingPunct="1"/>
            <a:r>
              <a:rPr lang="en-GB" dirty="0" smtClean="0"/>
              <a:t>Avoid virtual sprawl					</a:t>
            </a:r>
          </a:p>
          <a:p>
            <a:pPr eaLnBrk="1" hangingPunct="1"/>
            <a:r>
              <a:rPr lang="en-GB" dirty="0" smtClean="0"/>
              <a:t>Maximize savings				</a:t>
            </a:r>
          </a:p>
          <a:p>
            <a:pPr eaLnBrk="1" hangingPunct="1"/>
            <a:endParaRPr lang="en-GB" dirty="0" smtClean="0"/>
          </a:p>
          <a:p>
            <a:pPr eaLnBrk="1" hangingPunct="1"/>
            <a:r>
              <a:rPr lang="en-GB" dirty="0" smtClean="0"/>
              <a:t>Align business and IT			</a:t>
            </a:r>
          </a:p>
          <a:p>
            <a:pPr eaLnBrk="1" hangingPunct="1"/>
            <a:endParaRPr lang="en-GB" dirty="0" smtClean="0"/>
          </a:p>
          <a:p>
            <a:pPr eaLnBrk="1" hangingPunct="1"/>
            <a:r>
              <a:rPr lang="en-GB" dirty="0" smtClean="0"/>
              <a:t>Proactive management			</a:t>
            </a:r>
          </a:p>
          <a:p>
            <a:pPr eaLnBrk="1" hangingPunct="1"/>
            <a:endParaRPr lang="en-GB" dirty="0" smtClean="0"/>
          </a:p>
          <a:p>
            <a:pPr eaLnBrk="1" hangingPunct="1"/>
            <a:r>
              <a:rPr lang="en-GB" dirty="0" smtClean="0"/>
              <a:t>Keep control</a:t>
            </a:r>
            <a:endParaRPr lang="en-US" dirty="0" smtClean="0"/>
          </a:p>
        </p:txBody>
      </p:sp>
      <p:pic>
        <p:nvPicPr>
          <p:cNvPr id="5" name="Picture 4" descr="laptop_money.jpg"/>
          <p:cNvPicPr>
            <a:picLocks noChangeAspect="1"/>
          </p:cNvPicPr>
          <p:nvPr/>
        </p:nvPicPr>
        <p:blipFill>
          <a:blip r:embed="rId3" cstate="print"/>
          <a:stretch>
            <a:fillRect/>
          </a:stretch>
        </p:blipFill>
        <p:spPr>
          <a:xfrm>
            <a:off x="385762" y="1343025"/>
            <a:ext cx="4452938" cy="4737168"/>
          </a:xfrm>
          <a:prstGeom prst="rect">
            <a:avLst/>
          </a:prstGeom>
        </p:spPr>
      </p:pic>
    </p:spTree>
    <p:extLst>
      <p:ext uri="{BB962C8B-B14F-4D97-AF65-F5344CB8AC3E}">
        <p14:creationId xmlns:p14="http://schemas.microsoft.com/office/powerpoint/2010/main" val="3637349787"/>
      </p:ext>
    </p:extLst>
  </p:cSld>
  <p:clrMapOvr>
    <a:masterClrMapping/>
  </p:clrMapOvr>
  <p:transition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18437">
                                            <p:txEl>
                                              <p:pRg st="0" end="0"/>
                                            </p:txEl>
                                          </p:spTgt>
                                        </p:tgtEl>
                                        <p:attrNameLst>
                                          <p:attrName>style.visibility</p:attrName>
                                        </p:attrNameLst>
                                      </p:cBhvr>
                                      <p:to>
                                        <p:strVal val="visible"/>
                                      </p:to>
                                    </p:set>
                                    <p:animEffect transition="in" filter="strips(downLeft)">
                                      <p:cBhvr>
                                        <p:cTn id="7" dur="1000"/>
                                        <p:tgtEl>
                                          <p:spTgt spid="18437">
                                            <p:txEl>
                                              <p:pRg st="0" end="0"/>
                                            </p:txEl>
                                          </p:spTgt>
                                        </p:tgtEl>
                                      </p:cBhvr>
                                    </p:animEffect>
                                  </p:childTnLst>
                                </p:cTn>
                              </p:par>
                            </p:childTnLst>
                          </p:cTn>
                        </p:par>
                        <p:par>
                          <p:cTn id="8" fill="hold">
                            <p:stCondLst>
                              <p:cond delay="1000"/>
                            </p:stCondLst>
                            <p:childTnLst>
                              <p:par>
                                <p:cTn id="9" presetID="18" presetClass="entr" presetSubtype="12" fill="hold" nodeType="afterEffect">
                                  <p:stCondLst>
                                    <p:cond delay="0"/>
                                  </p:stCondLst>
                                  <p:childTnLst>
                                    <p:set>
                                      <p:cBhvr>
                                        <p:cTn id="10" dur="1" fill="hold">
                                          <p:stCondLst>
                                            <p:cond delay="0"/>
                                          </p:stCondLst>
                                        </p:cTn>
                                        <p:tgtEl>
                                          <p:spTgt spid="18437">
                                            <p:txEl>
                                              <p:pRg st="1" end="1"/>
                                            </p:txEl>
                                          </p:spTgt>
                                        </p:tgtEl>
                                        <p:attrNameLst>
                                          <p:attrName>style.visibility</p:attrName>
                                        </p:attrNameLst>
                                      </p:cBhvr>
                                      <p:to>
                                        <p:strVal val="visible"/>
                                      </p:to>
                                    </p:set>
                                    <p:animEffect transition="in" filter="strips(downLeft)">
                                      <p:cBhvr>
                                        <p:cTn id="11" dur="1000"/>
                                        <p:tgtEl>
                                          <p:spTgt spid="18437">
                                            <p:txEl>
                                              <p:pRg st="1" end="1"/>
                                            </p:txEl>
                                          </p:spTgt>
                                        </p:tgtEl>
                                      </p:cBhvr>
                                    </p:animEffect>
                                  </p:childTnLst>
                                </p:cTn>
                              </p:par>
                            </p:childTnLst>
                          </p:cTn>
                        </p:par>
                        <p:par>
                          <p:cTn id="12" fill="hold">
                            <p:stCondLst>
                              <p:cond delay="2000"/>
                            </p:stCondLst>
                            <p:childTnLst>
                              <p:par>
                                <p:cTn id="13" presetID="18" presetClass="entr" presetSubtype="12" fill="hold" nodeType="afterEffect">
                                  <p:stCondLst>
                                    <p:cond delay="0"/>
                                  </p:stCondLst>
                                  <p:childTnLst>
                                    <p:set>
                                      <p:cBhvr>
                                        <p:cTn id="14" dur="1" fill="hold">
                                          <p:stCondLst>
                                            <p:cond delay="0"/>
                                          </p:stCondLst>
                                        </p:cTn>
                                        <p:tgtEl>
                                          <p:spTgt spid="18437">
                                            <p:txEl>
                                              <p:pRg st="3" end="3"/>
                                            </p:txEl>
                                          </p:spTgt>
                                        </p:tgtEl>
                                        <p:attrNameLst>
                                          <p:attrName>style.visibility</p:attrName>
                                        </p:attrNameLst>
                                      </p:cBhvr>
                                      <p:to>
                                        <p:strVal val="visible"/>
                                      </p:to>
                                    </p:set>
                                    <p:animEffect transition="in" filter="strips(downLeft)">
                                      <p:cBhvr>
                                        <p:cTn id="15" dur="1000"/>
                                        <p:tgtEl>
                                          <p:spTgt spid="18437">
                                            <p:txEl>
                                              <p:pRg st="3" end="3"/>
                                            </p:txEl>
                                          </p:spTgt>
                                        </p:tgtEl>
                                      </p:cBhvr>
                                    </p:animEffect>
                                  </p:childTnLst>
                                </p:cTn>
                              </p:par>
                            </p:childTnLst>
                          </p:cTn>
                        </p:par>
                        <p:par>
                          <p:cTn id="16" fill="hold">
                            <p:stCondLst>
                              <p:cond delay="3000"/>
                            </p:stCondLst>
                            <p:childTnLst>
                              <p:par>
                                <p:cTn id="17" presetID="18" presetClass="entr" presetSubtype="12" fill="hold" nodeType="afterEffect">
                                  <p:stCondLst>
                                    <p:cond delay="0"/>
                                  </p:stCondLst>
                                  <p:childTnLst>
                                    <p:set>
                                      <p:cBhvr>
                                        <p:cTn id="18" dur="1" fill="hold">
                                          <p:stCondLst>
                                            <p:cond delay="0"/>
                                          </p:stCondLst>
                                        </p:cTn>
                                        <p:tgtEl>
                                          <p:spTgt spid="18437">
                                            <p:txEl>
                                              <p:pRg st="5" end="5"/>
                                            </p:txEl>
                                          </p:spTgt>
                                        </p:tgtEl>
                                        <p:attrNameLst>
                                          <p:attrName>style.visibility</p:attrName>
                                        </p:attrNameLst>
                                      </p:cBhvr>
                                      <p:to>
                                        <p:strVal val="visible"/>
                                      </p:to>
                                    </p:set>
                                    <p:animEffect transition="in" filter="strips(downLeft)">
                                      <p:cBhvr>
                                        <p:cTn id="19" dur="1000"/>
                                        <p:tgtEl>
                                          <p:spTgt spid="18437">
                                            <p:txEl>
                                              <p:pRg st="5" end="5"/>
                                            </p:txEl>
                                          </p:spTgt>
                                        </p:tgtEl>
                                      </p:cBhvr>
                                    </p:animEffect>
                                  </p:childTnLst>
                                </p:cTn>
                              </p:par>
                            </p:childTnLst>
                          </p:cTn>
                        </p:par>
                        <p:par>
                          <p:cTn id="20" fill="hold">
                            <p:stCondLst>
                              <p:cond delay="4000"/>
                            </p:stCondLst>
                            <p:childTnLst>
                              <p:par>
                                <p:cTn id="21" presetID="18" presetClass="entr" presetSubtype="12" fill="hold" nodeType="afterEffect">
                                  <p:stCondLst>
                                    <p:cond delay="0"/>
                                  </p:stCondLst>
                                  <p:childTnLst>
                                    <p:set>
                                      <p:cBhvr>
                                        <p:cTn id="22" dur="1" fill="hold">
                                          <p:stCondLst>
                                            <p:cond delay="0"/>
                                          </p:stCondLst>
                                        </p:cTn>
                                        <p:tgtEl>
                                          <p:spTgt spid="18437">
                                            <p:txEl>
                                              <p:pRg st="7" end="7"/>
                                            </p:txEl>
                                          </p:spTgt>
                                        </p:tgtEl>
                                        <p:attrNameLst>
                                          <p:attrName>style.visibility</p:attrName>
                                        </p:attrNameLst>
                                      </p:cBhvr>
                                      <p:to>
                                        <p:strVal val="visible"/>
                                      </p:to>
                                    </p:set>
                                    <p:animEffect transition="in" filter="strips(downLeft)">
                                      <p:cBhvr>
                                        <p:cTn id="23" dur="1000"/>
                                        <p:tgtEl>
                                          <p:spTgt spid="1843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7" name="Rectangle 5"/>
          <p:cNvSpPr>
            <a:spLocks noGrp="1" noChangeArrowheads="1"/>
          </p:cNvSpPr>
          <p:nvPr>
            <p:ph type="title"/>
          </p:nvPr>
        </p:nvSpPr>
        <p:spPr/>
        <p:txBody>
          <a:bodyPr/>
          <a:lstStyle/>
          <a:p>
            <a:r>
              <a:rPr lang="en-GB"/>
              <a:t>ESX Memory - Consumed</a:t>
            </a:r>
          </a:p>
        </p:txBody>
      </p:sp>
      <p:pic>
        <p:nvPicPr>
          <p:cNvPr id="69634" name="Picture 4"/>
          <p:cNvPicPr>
            <a:picLocks noChangeAspect="1" noChangeArrowheads="1"/>
          </p:cNvPicPr>
          <p:nvPr/>
        </p:nvPicPr>
        <p:blipFill>
          <a:blip r:embed="rId3" cstate="print"/>
          <a:srcRect/>
          <a:stretch>
            <a:fillRect/>
          </a:stretch>
        </p:blipFill>
        <p:spPr bwMode="auto">
          <a:xfrm>
            <a:off x="971550" y="1268413"/>
            <a:ext cx="6975475" cy="4849812"/>
          </a:xfrm>
          <a:prstGeom prst="rect">
            <a:avLst/>
          </a:prstGeom>
          <a:noFill/>
          <a:ln w="9525">
            <a:noFill/>
            <a:miter lim="800000"/>
            <a:headEnd/>
            <a:tailEnd/>
          </a:ln>
        </p:spPr>
      </p:pic>
      <p:sp>
        <p:nvSpPr>
          <p:cNvPr id="4" name="TextBox 3"/>
          <p:cNvSpPr txBox="1"/>
          <p:nvPr/>
        </p:nvSpPr>
        <p:spPr>
          <a:xfrm>
            <a:off x="2962275" y="3275013"/>
            <a:ext cx="3765550" cy="31432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eaLnBrk="0" hangingPunct="0">
              <a:lnSpc>
                <a:spcPct val="90000"/>
              </a:lnSpc>
              <a:spcBef>
                <a:spcPct val="30000"/>
              </a:spcBef>
              <a:buClr>
                <a:schemeClr val="tx1"/>
              </a:buClr>
              <a:defRPr/>
            </a:pPr>
            <a:r>
              <a:rPr lang="en-GB" sz="1600" dirty="0">
                <a:solidFill>
                  <a:schemeClr val="tx1"/>
                </a:solidFill>
              </a:rPr>
              <a:t>Consumed = Granted - Shared</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Rectangle 4"/>
          <p:cNvSpPr>
            <a:spLocks noGrp="1" noChangeArrowheads="1"/>
          </p:cNvSpPr>
          <p:nvPr>
            <p:ph type="title"/>
          </p:nvPr>
        </p:nvSpPr>
        <p:spPr/>
        <p:txBody>
          <a:bodyPr/>
          <a:lstStyle/>
          <a:p>
            <a:r>
              <a:rPr lang="en-GB"/>
              <a:t>Memory – Performance Tips</a:t>
            </a:r>
          </a:p>
        </p:txBody>
      </p:sp>
      <p:sp>
        <p:nvSpPr>
          <p:cNvPr id="71685" name="Rectangle 5"/>
          <p:cNvSpPr>
            <a:spLocks noGrp="1" noChangeArrowheads="1"/>
          </p:cNvSpPr>
          <p:nvPr>
            <p:ph type="body" idx="1"/>
          </p:nvPr>
        </p:nvSpPr>
        <p:spPr/>
        <p:txBody>
          <a:bodyPr/>
          <a:lstStyle/>
          <a:p>
            <a:r>
              <a:rPr lang="en-US"/>
              <a:t>Ensure best performance by</a:t>
            </a:r>
          </a:p>
          <a:p>
            <a:pPr lvl="1"/>
            <a:r>
              <a:rPr lang="en-US"/>
              <a:t>host memory must be large enough to accommodate Active memory of Guests</a:t>
            </a:r>
          </a:p>
          <a:p>
            <a:pPr lvl="1"/>
            <a:r>
              <a:rPr lang="en-US"/>
              <a:t>Guests memory size must be slightly larger than the average guests memory usage</a:t>
            </a:r>
          </a:p>
          <a:p>
            <a:pPr lvl="1"/>
            <a:r>
              <a:rPr lang="en-US"/>
              <a:t>less than 6% of Free Memory indicates that the host cannot meet its memory requirements</a:t>
            </a:r>
          </a:p>
          <a:p>
            <a:r>
              <a:rPr lang="en-US"/>
              <a:t>Tuning </a:t>
            </a:r>
          </a:p>
          <a:p>
            <a:pPr lvl="1"/>
            <a:r>
              <a:rPr lang="en-US"/>
              <a:t>check resource shares, reservation and limits of Guests and Hosts</a:t>
            </a:r>
          </a:p>
          <a:p>
            <a:pPr lvl="1"/>
            <a:r>
              <a:rPr lang="en-US"/>
              <a:t>look for ballooning and swapping to indicate host memory shortages</a:t>
            </a:r>
          </a:p>
          <a:p>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685">
                                            <p:txEl>
                                              <p:pRg st="0" end="0"/>
                                            </p:txEl>
                                          </p:spTgt>
                                        </p:tgtEl>
                                        <p:attrNameLst>
                                          <p:attrName>style.visibility</p:attrName>
                                        </p:attrNameLst>
                                      </p:cBhvr>
                                      <p:to>
                                        <p:strVal val="visible"/>
                                      </p:to>
                                    </p:set>
                                    <p:animEffect transition="in" filter="fade">
                                      <p:cBhvr>
                                        <p:cTn id="7" dur="1000"/>
                                        <p:tgtEl>
                                          <p:spTgt spid="7168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685">
                                            <p:txEl>
                                              <p:pRg st="1" end="1"/>
                                            </p:txEl>
                                          </p:spTgt>
                                        </p:tgtEl>
                                        <p:attrNameLst>
                                          <p:attrName>style.visibility</p:attrName>
                                        </p:attrNameLst>
                                      </p:cBhvr>
                                      <p:to>
                                        <p:strVal val="visible"/>
                                      </p:to>
                                    </p:set>
                                    <p:animEffect transition="in" filter="fade">
                                      <p:cBhvr>
                                        <p:cTn id="12" dur="1000"/>
                                        <p:tgtEl>
                                          <p:spTgt spid="7168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1685">
                                            <p:txEl>
                                              <p:pRg st="2" end="2"/>
                                            </p:txEl>
                                          </p:spTgt>
                                        </p:tgtEl>
                                        <p:attrNameLst>
                                          <p:attrName>style.visibility</p:attrName>
                                        </p:attrNameLst>
                                      </p:cBhvr>
                                      <p:to>
                                        <p:strVal val="visible"/>
                                      </p:to>
                                    </p:set>
                                    <p:animEffect transition="in" filter="fade">
                                      <p:cBhvr>
                                        <p:cTn id="17" dur="1000"/>
                                        <p:tgtEl>
                                          <p:spTgt spid="7168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1685">
                                            <p:txEl>
                                              <p:pRg st="3" end="3"/>
                                            </p:txEl>
                                          </p:spTgt>
                                        </p:tgtEl>
                                        <p:attrNameLst>
                                          <p:attrName>style.visibility</p:attrName>
                                        </p:attrNameLst>
                                      </p:cBhvr>
                                      <p:to>
                                        <p:strVal val="visible"/>
                                      </p:to>
                                    </p:set>
                                    <p:animEffect transition="in" filter="fade">
                                      <p:cBhvr>
                                        <p:cTn id="22" dur="1000"/>
                                        <p:tgtEl>
                                          <p:spTgt spid="7168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1685">
                                            <p:txEl>
                                              <p:pRg st="4" end="4"/>
                                            </p:txEl>
                                          </p:spTgt>
                                        </p:tgtEl>
                                        <p:attrNameLst>
                                          <p:attrName>style.visibility</p:attrName>
                                        </p:attrNameLst>
                                      </p:cBhvr>
                                      <p:to>
                                        <p:strVal val="visible"/>
                                      </p:to>
                                    </p:set>
                                    <p:animEffect transition="in" filter="fade">
                                      <p:cBhvr>
                                        <p:cTn id="27" dur="1000"/>
                                        <p:tgtEl>
                                          <p:spTgt spid="7168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1685">
                                            <p:txEl>
                                              <p:pRg st="5" end="5"/>
                                            </p:txEl>
                                          </p:spTgt>
                                        </p:tgtEl>
                                        <p:attrNameLst>
                                          <p:attrName>style.visibility</p:attrName>
                                        </p:attrNameLst>
                                      </p:cBhvr>
                                      <p:to>
                                        <p:strVal val="visible"/>
                                      </p:to>
                                    </p:set>
                                    <p:animEffect transition="in" filter="fade">
                                      <p:cBhvr>
                                        <p:cTn id="32" dur="1000"/>
                                        <p:tgtEl>
                                          <p:spTgt spid="7168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1685">
                                            <p:txEl>
                                              <p:pRg st="6" end="6"/>
                                            </p:txEl>
                                          </p:spTgt>
                                        </p:tgtEl>
                                        <p:attrNameLst>
                                          <p:attrName>style.visibility</p:attrName>
                                        </p:attrNameLst>
                                      </p:cBhvr>
                                      <p:to>
                                        <p:strVal val="visible"/>
                                      </p:to>
                                    </p:set>
                                    <p:animEffect transition="in" filter="fade">
                                      <p:cBhvr>
                                        <p:cTn id="37" dur="1000"/>
                                        <p:tgtEl>
                                          <p:spTgt spid="7168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4"/>
          <p:cNvSpPr>
            <a:spLocks noGrp="1" noChangeArrowheads="1"/>
          </p:cNvSpPr>
          <p:nvPr>
            <p:ph type="title"/>
          </p:nvPr>
        </p:nvSpPr>
        <p:spPr/>
        <p:txBody>
          <a:bodyPr/>
          <a:lstStyle/>
          <a:p>
            <a:r>
              <a:rPr lang="en-US"/>
              <a:t>vSphere - Disk I/O</a:t>
            </a:r>
          </a:p>
        </p:txBody>
      </p:sp>
      <p:pic>
        <p:nvPicPr>
          <p:cNvPr id="73730" name="Picture 3"/>
          <p:cNvPicPr>
            <a:picLocks noChangeAspect="1" noChangeArrowheads="1"/>
          </p:cNvPicPr>
          <p:nvPr/>
        </p:nvPicPr>
        <p:blipFill>
          <a:blip r:embed="rId3" cstate="print"/>
          <a:srcRect/>
          <a:stretch>
            <a:fillRect/>
          </a:stretch>
        </p:blipFill>
        <p:spPr bwMode="auto">
          <a:xfrm>
            <a:off x="971550" y="1268413"/>
            <a:ext cx="7200900" cy="45561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Rectangle 4"/>
          <p:cNvSpPr>
            <a:spLocks noGrp="1" noChangeArrowheads="1"/>
          </p:cNvSpPr>
          <p:nvPr>
            <p:ph type="title"/>
          </p:nvPr>
        </p:nvSpPr>
        <p:spPr/>
        <p:txBody>
          <a:bodyPr/>
          <a:lstStyle/>
          <a:p>
            <a:r>
              <a:rPr lang="en-GB"/>
              <a:t>Disk I/O – Storage Subsystem</a:t>
            </a:r>
          </a:p>
        </p:txBody>
      </p:sp>
      <p:sp>
        <p:nvSpPr>
          <p:cNvPr id="75781" name="Rectangle 5"/>
          <p:cNvSpPr>
            <a:spLocks noGrp="1" noChangeArrowheads="1"/>
          </p:cNvSpPr>
          <p:nvPr>
            <p:ph type="body" idx="1"/>
          </p:nvPr>
        </p:nvSpPr>
        <p:spPr/>
        <p:txBody>
          <a:bodyPr/>
          <a:lstStyle/>
          <a:p>
            <a:r>
              <a:rPr lang="en-US"/>
              <a:t>Monitor the disk latency counters</a:t>
            </a:r>
          </a:p>
          <a:p>
            <a:pPr lvl="1"/>
            <a:r>
              <a:rPr lang="en-US"/>
              <a:t>kernelLatency</a:t>
            </a:r>
          </a:p>
          <a:p>
            <a:pPr lvl="2"/>
            <a:r>
              <a:rPr lang="en-US"/>
              <a:t> measures average time VMkernel processes SCSI commands</a:t>
            </a:r>
          </a:p>
          <a:p>
            <a:pPr lvl="2"/>
            <a:r>
              <a:rPr lang="en-US"/>
              <a:t> best performance between 0 -1 ms</a:t>
            </a:r>
          </a:p>
          <a:p>
            <a:pPr lvl="2"/>
            <a:r>
              <a:rPr lang="en-US"/>
              <a:t> greater than 4ms, the storage system cannot support the amount of throughput from the Guests</a:t>
            </a:r>
          </a:p>
          <a:p>
            <a:pPr lvl="3"/>
            <a:r>
              <a:rPr lang="en-US"/>
              <a:t>increase queue depth or storage</a:t>
            </a:r>
          </a:p>
          <a:p>
            <a:pPr lvl="1"/>
            <a:r>
              <a:rPr lang="en-US"/>
              <a:t>deviceLatency</a:t>
            </a:r>
          </a:p>
          <a:p>
            <a:pPr lvl="2"/>
            <a:r>
              <a:rPr lang="en-US"/>
              <a:t> measure average time to complete a SCSI command from the physical device</a:t>
            </a:r>
          </a:p>
          <a:p>
            <a:pPr lvl="2"/>
            <a:r>
              <a:rPr lang="en-US"/>
              <a:t> greater than 15ms may indicate a problem with the storage array</a:t>
            </a:r>
          </a:p>
          <a:p>
            <a:pPr lvl="3"/>
            <a:r>
              <a:rPr lang="en-GB"/>
              <a:t>Move active VMDK to volume with more spindles or add disks to LUN</a:t>
            </a:r>
            <a:endParaRPr lang="en-US"/>
          </a:p>
          <a:p>
            <a:pPr lvl="1"/>
            <a:r>
              <a:rPr lang="en-US"/>
              <a:t>queueLatency</a:t>
            </a:r>
          </a:p>
          <a:p>
            <a:pPr lvl="2"/>
            <a:r>
              <a:rPr lang="en-US"/>
              <a:t> measures average time taken per SCSI command in the VMkernel queue.</a:t>
            </a:r>
          </a:p>
          <a:p>
            <a:pPr lvl="2"/>
            <a:r>
              <a:rPr lang="en-US"/>
              <a:t> this value must always be Zero.</a:t>
            </a:r>
          </a:p>
          <a:p>
            <a:pPr lvl="2"/>
            <a:r>
              <a:rPr lang="en-US"/>
              <a:t> greater than Zero indicates workload is too high and array cannot cope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5781">
                                            <p:txEl>
                                              <p:pRg st="0" end="0"/>
                                            </p:txEl>
                                          </p:spTgt>
                                        </p:tgtEl>
                                        <p:attrNameLst>
                                          <p:attrName>style.visibility</p:attrName>
                                        </p:attrNameLst>
                                      </p:cBhvr>
                                      <p:to>
                                        <p:strVal val="visible"/>
                                      </p:to>
                                    </p:set>
                                    <p:animEffect transition="in" filter="fade">
                                      <p:cBhvr>
                                        <p:cTn id="7" dur="1000"/>
                                        <p:tgtEl>
                                          <p:spTgt spid="7578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5781">
                                            <p:txEl>
                                              <p:pRg st="1" end="1"/>
                                            </p:txEl>
                                          </p:spTgt>
                                        </p:tgtEl>
                                        <p:attrNameLst>
                                          <p:attrName>style.visibility</p:attrName>
                                        </p:attrNameLst>
                                      </p:cBhvr>
                                      <p:to>
                                        <p:strVal val="visible"/>
                                      </p:to>
                                    </p:set>
                                    <p:animEffect transition="in" filter="fade">
                                      <p:cBhvr>
                                        <p:cTn id="12" dur="1000"/>
                                        <p:tgtEl>
                                          <p:spTgt spid="75781">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5781">
                                            <p:txEl>
                                              <p:pRg st="2" end="2"/>
                                            </p:txEl>
                                          </p:spTgt>
                                        </p:tgtEl>
                                        <p:attrNameLst>
                                          <p:attrName>style.visibility</p:attrName>
                                        </p:attrNameLst>
                                      </p:cBhvr>
                                      <p:to>
                                        <p:strVal val="visible"/>
                                      </p:to>
                                    </p:set>
                                    <p:animEffect transition="in" filter="fade">
                                      <p:cBhvr>
                                        <p:cTn id="15" dur="1000"/>
                                        <p:tgtEl>
                                          <p:spTgt spid="75781">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5781">
                                            <p:txEl>
                                              <p:pRg st="3" end="3"/>
                                            </p:txEl>
                                          </p:spTgt>
                                        </p:tgtEl>
                                        <p:attrNameLst>
                                          <p:attrName>style.visibility</p:attrName>
                                        </p:attrNameLst>
                                      </p:cBhvr>
                                      <p:to>
                                        <p:strVal val="visible"/>
                                      </p:to>
                                    </p:set>
                                    <p:animEffect transition="in" filter="fade">
                                      <p:cBhvr>
                                        <p:cTn id="18" dur="1000"/>
                                        <p:tgtEl>
                                          <p:spTgt spid="75781">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5781">
                                            <p:txEl>
                                              <p:pRg st="4" end="4"/>
                                            </p:txEl>
                                          </p:spTgt>
                                        </p:tgtEl>
                                        <p:attrNameLst>
                                          <p:attrName>style.visibility</p:attrName>
                                        </p:attrNameLst>
                                      </p:cBhvr>
                                      <p:to>
                                        <p:strVal val="visible"/>
                                      </p:to>
                                    </p:set>
                                    <p:animEffect transition="in" filter="fade">
                                      <p:cBhvr>
                                        <p:cTn id="21" dur="1000"/>
                                        <p:tgtEl>
                                          <p:spTgt spid="75781">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5781">
                                            <p:txEl>
                                              <p:pRg st="5" end="5"/>
                                            </p:txEl>
                                          </p:spTgt>
                                        </p:tgtEl>
                                        <p:attrNameLst>
                                          <p:attrName>style.visibility</p:attrName>
                                        </p:attrNameLst>
                                      </p:cBhvr>
                                      <p:to>
                                        <p:strVal val="visible"/>
                                      </p:to>
                                    </p:set>
                                    <p:animEffect transition="in" filter="fade">
                                      <p:cBhvr>
                                        <p:cTn id="24" dur="1000"/>
                                        <p:tgtEl>
                                          <p:spTgt spid="75781">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5781">
                                            <p:txEl>
                                              <p:pRg st="6" end="6"/>
                                            </p:txEl>
                                          </p:spTgt>
                                        </p:tgtEl>
                                        <p:attrNameLst>
                                          <p:attrName>style.visibility</p:attrName>
                                        </p:attrNameLst>
                                      </p:cBhvr>
                                      <p:to>
                                        <p:strVal val="visible"/>
                                      </p:to>
                                    </p:set>
                                    <p:animEffect transition="in" filter="fade">
                                      <p:cBhvr>
                                        <p:cTn id="29" dur="1000"/>
                                        <p:tgtEl>
                                          <p:spTgt spid="75781">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5781">
                                            <p:txEl>
                                              <p:pRg st="7" end="7"/>
                                            </p:txEl>
                                          </p:spTgt>
                                        </p:tgtEl>
                                        <p:attrNameLst>
                                          <p:attrName>style.visibility</p:attrName>
                                        </p:attrNameLst>
                                      </p:cBhvr>
                                      <p:to>
                                        <p:strVal val="visible"/>
                                      </p:to>
                                    </p:set>
                                    <p:animEffect transition="in" filter="fade">
                                      <p:cBhvr>
                                        <p:cTn id="32" dur="1000"/>
                                        <p:tgtEl>
                                          <p:spTgt spid="75781">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75781">
                                            <p:txEl>
                                              <p:pRg st="8" end="8"/>
                                            </p:txEl>
                                          </p:spTgt>
                                        </p:tgtEl>
                                        <p:attrNameLst>
                                          <p:attrName>style.visibility</p:attrName>
                                        </p:attrNameLst>
                                      </p:cBhvr>
                                      <p:to>
                                        <p:strVal val="visible"/>
                                      </p:to>
                                    </p:set>
                                    <p:animEffect transition="in" filter="fade">
                                      <p:cBhvr>
                                        <p:cTn id="35" dur="1000"/>
                                        <p:tgtEl>
                                          <p:spTgt spid="75781">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75781">
                                            <p:txEl>
                                              <p:pRg st="9" end="9"/>
                                            </p:txEl>
                                          </p:spTgt>
                                        </p:tgtEl>
                                        <p:attrNameLst>
                                          <p:attrName>style.visibility</p:attrName>
                                        </p:attrNameLst>
                                      </p:cBhvr>
                                      <p:to>
                                        <p:strVal val="visible"/>
                                      </p:to>
                                    </p:set>
                                    <p:animEffect transition="in" filter="fade">
                                      <p:cBhvr>
                                        <p:cTn id="38" dur="1000"/>
                                        <p:tgtEl>
                                          <p:spTgt spid="75781">
                                            <p:txEl>
                                              <p:pRg st="9" end="9"/>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75781">
                                            <p:txEl>
                                              <p:pRg st="10" end="10"/>
                                            </p:txEl>
                                          </p:spTgt>
                                        </p:tgtEl>
                                        <p:attrNameLst>
                                          <p:attrName>style.visibility</p:attrName>
                                        </p:attrNameLst>
                                      </p:cBhvr>
                                      <p:to>
                                        <p:strVal val="visible"/>
                                      </p:to>
                                    </p:set>
                                    <p:animEffect transition="in" filter="fade">
                                      <p:cBhvr>
                                        <p:cTn id="43" dur="1000"/>
                                        <p:tgtEl>
                                          <p:spTgt spid="75781">
                                            <p:txEl>
                                              <p:pRg st="10" end="10"/>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75781">
                                            <p:txEl>
                                              <p:pRg st="11" end="11"/>
                                            </p:txEl>
                                          </p:spTgt>
                                        </p:tgtEl>
                                        <p:attrNameLst>
                                          <p:attrName>style.visibility</p:attrName>
                                        </p:attrNameLst>
                                      </p:cBhvr>
                                      <p:to>
                                        <p:strVal val="visible"/>
                                      </p:to>
                                    </p:set>
                                    <p:animEffect transition="in" filter="fade">
                                      <p:cBhvr>
                                        <p:cTn id="46" dur="1000"/>
                                        <p:tgtEl>
                                          <p:spTgt spid="75781">
                                            <p:txEl>
                                              <p:pRg st="11" end="11"/>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75781">
                                            <p:txEl>
                                              <p:pRg st="12" end="12"/>
                                            </p:txEl>
                                          </p:spTgt>
                                        </p:tgtEl>
                                        <p:attrNameLst>
                                          <p:attrName>style.visibility</p:attrName>
                                        </p:attrNameLst>
                                      </p:cBhvr>
                                      <p:to>
                                        <p:strVal val="visible"/>
                                      </p:to>
                                    </p:set>
                                    <p:animEffect transition="in" filter="fade">
                                      <p:cBhvr>
                                        <p:cTn id="49" dur="1000"/>
                                        <p:tgtEl>
                                          <p:spTgt spid="75781">
                                            <p:txEl>
                                              <p:pRg st="12" end="12"/>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75781">
                                            <p:txEl>
                                              <p:pRg st="13" end="13"/>
                                            </p:txEl>
                                          </p:spTgt>
                                        </p:tgtEl>
                                        <p:attrNameLst>
                                          <p:attrName>style.visibility</p:attrName>
                                        </p:attrNameLst>
                                      </p:cBhvr>
                                      <p:to>
                                        <p:strVal val="visible"/>
                                      </p:to>
                                    </p:set>
                                    <p:animEffect transition="in" filter="fade">
                                      <p:cBhvr>
                                        <p:cTn id="52" dur="1000"/>
                                        <p:tgtEl>
                                          <p:spTgt spid="75781">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1"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Rectangle 4"/>
          <p:cNvSpPr>
            <a:spLocks noGrp="1" noChangeArrowheads="1"/>
          </p:cNvSpPr>
          <p:nvPr>
            <p:ph type="title"/>
          </p:nvPr>
        </p:nvSpPr>
        <p:spPr/>
        <p:txBody>
          <a:bodyPr/>
          <a:lstStyle/>
          <a:p>
            <a:r>
              <a:rPr lang="en-GB"/>
              <a:t>Storage Capacity - Datastore Space</a:t>
            </a:r>
          </a:p>
        </p:txBody>
      </p:sp>
      <p:pic>
        <p:nvPicPr>
          <p:cNvPr id="77826" name="Picture 3"/>
          <p:cNvPicPr>
            <a:picLocks noChangeAspect="1" noChangeArrowheads="1"/>
          </p:cNvPicPr>
          <p:nvPr/>
        </p:nvPicPr>
        <p:blipFill>
          <a:blip r:embed="rId3" cstate="print"/>
          <a:srcRect/>
          <a:stretch>
            <a:fillRect/>
          </a:stretch>
        </p:blipFill>
        <p:spPr bwMode="auto">
          <a:xfrm>
            <a:off x="971550" y="1268413"/>
            <a:ext cx="7200900" cy="4673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Rectangle 4"/>
          <p:cNvSpPr>
            <a:spLocks noGrp="1" noChangeArrowheads="1"/>
          </p:cNvSpPr>
          <p:nvPr>
            <p:ph type="title"/>
          </p:nvPr>
        </p:nvSpPr>
        <p:spPr/>
        <p:txBody>
          <a:bodyPr/>
          <a:lstStyle/>
          <a:p>
            <a:r>
              <a:rPr lang="en-GB"/>
              <a:t>Storage Capacity – Guest Disks </a:t>
            </a:r>
          </a:p>
        </p:txBody>
      </p:sp>
      <p:pic>
        <p:nvPicPr>
          <p:cNvPr id="79874" name="Picture 5"/>
          <p:cNvPicPr>
            <a:picLocks noChangeAspect="1" noChangeArrowheads="1"/>
          </p:cNvPicPr>
          <p:nvPr/>
        </p:nvPicPr>
        <p:blipFill>
          <a:blip r:embed="rId3" cstate="print"/>
          <a:srcRect/>
          <a:stretch>
            <a:fillRect/>
          </a:stretch>
        </p:blipFill>
        <p:spPr bwMode="auto">
          <a:xfrm>
            <a:off x="971550" y="1268413"/>
            <a:ext cx="7200900" cy="45005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4"/>
          <p:cNvSpPr>
            <a:spLocks noGrp="1" noChangeArrowheads="1"/>
          </p:cNvSpPr>
          <p:nvPr>
            <p:ph type="title"/>
          </p:nvPr>
        </p:nvSpPr>
        <p:spPr/>
        <p:txBody>
          <a:bodyPr/>
          <a:lstStyle/>
          <a:p>
            <a:r>
              <a:rPr lang="en-GB"/>
              <a:t>Storage Capacity – VMware Functionality</a:t>
            </a:r>
          </a:p>
        </p:txBody>
      </p:sp>
      <p:sp>
        <p:nvSpPr>
          <p:cNvPr id="81925" name="Rectangle 5"/>
          <p:cNvSpPr>
            <a:spLocks noGrp="1" noChangeArrowheads="1"/>
          </p:cNvSpPr>
          <p:nvPr>
            <p:ph type="body" idx="1"/>
          </p:nvPr>
        </p:nvSpPr>
        <p:spPr/>
        <p:txBody>
          <a:bodyPr/>
          <a:lstStyle/>
          <a:p>
            <a:r>
              <a:rPr lang="en-GB"/>
              <a:t>Thin Provisioning</a:t>
            </a:r>
          </a:p>
          <a:p>
            <a:pPr lvl="1"/>
            <a:r>
              <a:rPr lang="en-US"/>
              <a:t>supports storage over-commitment</a:t>
            </a:r>
          </a:p>
          <a:p>
            <a:pPr lvl="1"/>
            <a:r>
              <a:rPr lang="en-US"/>
              <a:t>Thin disks “reserve” space but only use as and when</a:t>
            </a:r>
          </a:p>
          <a:p>
            <a:pPr lvl="1"/>
            <a:r>
              <a:rPr lang="en-US"/>
              <a:t>monitor provisioned Storage (physical / logical) vs. Used Storage</a:t>
            </a:r>
          </a:p>
          <a:p>
            <a:r>
              <a:rPr lang="en-GB"/>
              <a:t>Storage vMotion</a:t>
            </a:r>
          </a:p>
          <a:p>
            <a:pPr lvl="1"/>
            <a:r>
              <a:rPr lang="en-GB"/>
              <a:t>migrate guest disk files between datastores</a:t>
            </a:r>
          </a:p>
          <a:p>
            <a:r>
              <a:rPr lang="en-GB"/>
              <a:t>VMFS Volume Grow</a:t>
            </a:r>
          </a:p>
          <a:p>
            <a:pPr lvl="1"/>
            <a:r>
              <a:rPr lang="en-GB"/>
              <a:t>extend existing extent rather than adding additional extent</a:t>
            </a:r>
          </a:p>
          <a:p>
            <a:pPr lvl="1"/>
            <a:r>
              <a:rPr lang="en-US"/>
              <a:t>increase the capacity of a running (HOT) VMFS datastore when guests require more space</a:t>
            </a:r>
            <a:r>
              <a:rPr lang="en-GB"/>
              <a:t> </a:t>
            </a:r>
          </a:p>
          <a:p>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25">
                                            <p:txEl>
                                              <p:pRg st="0" end="0"/>
                                            </p:txEl>
                                          </p:spTgt>
                                        </p:tgtEl>
                                        <p:attrNameLst>
                                          <p:attrName>style.visibility</p:attrName>
                                        </p:attrNameLst>
                                      </p:cBhvr>
                                      <p:to>
                                        <p:strVal val="visible"/>
                                      </p:to>
                                    </p:set>
                                    <p:animEffect transition="in" filter="fade">
                                      <p:cBhvr>
                                        <p:cTn id="7" dur="1000"/>
                                        <p:tgtEl>
                                          <p:spTgt spid="819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1925">
                                            <p:txEl>
                                              <p:pRg st="1" end="1"/>
                                            </p:txEl>
                                          </p:spTgt>
                                        </p:tgtEl>
                                        <p:attrNameLst>
                                          <p:attrName>style.visibility</p:attrName>
                                        </p:attrNameLst>
                                      </p:cBhvr>
                                      <p:to>
                                        <p:strVal val="visible"/>
                                      </p:to>
                                    </p:set>
                                    <p:animEffect transition="in" filter="fade">
                                      <p:cBhvr>
                                        <p:cTn id="12" dur="1000"/>
                                        <p:tgtEl>
                                          <p:spTgt spid="8192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1925">
                                            <p:txEl>
                                              <p:pRg st="2" end="2"/>
                                            </p:txEl>
                                          </p:spTgt>
                                        </p:tgtEl>
                                        <p:attrNameLst>
                                          <p:attrName>style.visibility</p:attrName>
                                        </p:attrNameLst>
                                      </p:cBhvr>
                                      <p:to>
                                        <p:strVal val="visible"/>
                                      </p:to>
                                    </p:set>
                                    <p:animEffect transition="in" filter="fade">
                                      <p:cBhvr>
                                        <p:cTn id="17" dur="1000"/>
                                        <p:tgtEl>
                                          <p:spTgt spid="8192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1925">
                                            <p:txEl>
                                              <p:pRg st="3" end="3"/>
                                            </p:txEl>
                                          </p:spTgt>
                                        </p:tgtEl>
                                        <p:attrNameLst>
                                          <p:attrName>style.visibility</p:attrName>
                                        </p:attrNameLst>
                                      </p:cBhvr>
                                      <p:to>
                                        <p:strVal val="visible"/>
                                      </p:to>
                                    </p:set>
                                    <p:animEffect transition="in" filter="fade">
                                      <p:cBhvr>
                                        <p:cTn id="22" dur="1000"/>
                                        <p:tgtEl>
                                          <p:spTgt spid="8192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1925">
                                            <p:txEl>
                                              <p:pRg st="4" end="4"/>
                                            </p:txEl>
                                          </p:spTgt>
                                        </p:tgtEl>
                                        <p:attrNameLst>
                                          <p:attrName>style.visibility</p:attrName>
                                        </p:attrNameLst>
                                      </p:cBhvr>
                                      <p:to>
                                        <p:strVal val="visible"/>
                                      </p:to>
                                    </p:set>
                                    <p:animEffect transition="in" filter="fade">
                                      <p:cBhvr>
                                        <p:cTn id="27" dur="1000"/>
                                        <p:tgtEl>
                                          <p:spTgt spid="8192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1925">
                                            <p:txEl>
                                              <p:pRg st="5" end="5"/>
                                            </p:txEl>
                                          </p:spTgt>
                                        </p:tgtEl>
                                        <p:attrNameLst>
                                          <p:attrName>style.visibility</p:attrName>
                                        </p:attrNameLst>
                                      </p:cBhvr>
                                      <p:to>
                                        <p:strVal val="visible"/>
                                      </p:to>
                                    </p:set>
                                    <p:animEffect transition="in" filter="fade">
                                      <p:cBhvr>
                                        <p:cTn id="32" dur="1000"/>
                                        <p:tgtEl>
                                          <p:spTgt spid="8192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1925">
                                            <p:txEl>
                                              <p:pRg st="6" end="6"/>
                                            </p:txEl>
                                          </p:spTgt>
                                        </p:tgtEl>
                                        <p:attrNameLst>
                                          <p:attrName>style.visibility</p:attrName>
                                        </p:attrNameLst>
                                      </p:cBhvr>
                                      <p:to>
                                        <p:strVal val="visible"/>
                                      </p:to>
                                    </p:set>
                                    <p:animEffect transition="in" filter="fade">
                                      <p:cBhvr>
                                        <p:cTn id="37" dur="1000"/>
                                        <p:tgtEl>
                                          <p:spTgt spid="8192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1925">
                                            <p:txEl>
                                              <p:pRg st="7" end="7"/>
                                            </p:txEl>
                                          </p:spTgt>
                                        </p:tgtEl>
                                        <p:attrNameLst>
                                          <p:attrName>style.visibility</p:attrName>
                                        </p:attrNameLst>
                                      </p:cBhvr>
                                      <p:to>
                                        <p:strVal val="visible"/>
                                      </p:to>
                                    </p:set>
                                    <p:animEffect transition="in" filter="fade">
                                      <p:cBhvr>
                                        <p:cTn id="42" dur="1000"/>
                                        <p:tgtEl>
                                          <p:spTgt spid="8192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1925">
                                            <p:txEl>
                                              <p:pRg st="8" end="8"/>
                                            </p:txEl>
                                          </p:spTgt>
                                        </p:tgtEl>
                                        <p:attrNameLst>
                                          <p:attrName>style.visibility</p:attrName>
                                        </p:attrNameLst>
                                      </p:cBhvr>
                                      <p:to>
                                        <p:strVal val="visible"/>
                                      </p:to>
                                    </p:set>
                                    <p:animEffect transition="in" filter="fade">
                                      <p:cBhvr>
                                        <p:cTn id="47" dur="1000"/>
                                        <p:tgtEl>
                                          <p:spTgt spid="8192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5"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2" name="Rectangle 4"/>
          <p:cNvSpPr>
            <a:spLocks noGrp="1" noChangeArrowheads="1"/>
          </p:cNvSpPr>
          <p:nvPr>
            <p:ph type="title"/>
          </p:nvPr>
        </p:nvSpPr>
        <p:spPr/>
        <p:txBody>
          <a:bodyPr/>
          <a:lstStyle/>
          <a:p>
            <a:r>
              <a:rPr lang="en-GB" dirty="0" smtClean="0"/>
              <a:t>Other functions</a:t>
            </a:r>
            <a:endParaRPr lang="en-GB" dirty="0"/>
          </a:p>
        </p:txBody>
      </p:sp>
      <p:sp>
        <p:nvSpPr>
          <p:cNvPr id="83973" name="Rectangle 5"/>
          <p:cNvSpPr>
            <a:spLocks noGrp="1" noChangeArrowheads="1"/>
          </p:cNvSpPr>
          <p:nvPr>
            <p:ph type="body" idx="1"/>
          </p:nvPr>
        </p:nvSpPr>
        <p:spPr/>
        <p:txBody>
          <a:bodyPr/>
          <a:lstStyle/>
          <a:p>
            <a:r>
              <a:rPr lang="en-GB" dirty="0"/>
              <a:t>User Defined Metrics</a:t>
            </a:r>
          </a:p>
          <a:p>
            <a:pPr lvl="1"/>
            <a:r>
              <a:rPr lang="en-GB" dirty="0"/>
              <a:t>create new calculated metrics from existing metric base</a:t>
            </a:r>
          </a:p>
          <a:p>
            <a:pPr lvl="1"/>
            <a:r>
              <a:rPr lang="en-GB" dirty="0"/>
              <a:t>convert standard metric output to custom, i.e. MHz to GHz or MB to GB or %</a:t>
            </a:r>
          </a:p>
          <a:p>
            <a:pPr lvl="1"/>
            <a:r>
              <a:rPr lang="en-GB" dirty="0"/>
              <a:t>define a monetary cost to a value, i.e. 1% = $</a:t>
            </a:r>
            <a:r>
              <a:rPr lang="en-GB" dirty="0" smtClean="0"/>
              <a:t>1 </a:t>
            </a:r>
            <a:r>
              <a:rPr lang="en-GB" dirty="0"/>
              <a:t>for Guest usage of ESX host</a:t>
            </a:r>
          </a:p>
          <a:p>
            <a:r>
              <a:rPr lang="en-GB" dirty="0"/>
              <a:t>Filtering</a:t>
            </a:r>
          </a:p>
          <a:p>
            <a:pPr lvl="1"/>
            <a:r>
              <a:rPr lang="en-GB" dirty="0"/>
              <a:t>create and apply dynamic expression filters to charts</a:t>
            </a:r>
          </a:p>
          <a:p>
            <a:pPr lvl="1"/>
            <a:r>
              <a:rPr lang="en-GB" dirty="0"/>
              <a:t>remove the noise to display only what you need to </a:t>
            </a:r>
            <a:r>
              <a:rPr lang="en-GB" dirty="0" smtClean="0"/>
              <a:t>see </a:t>
            </a:r>
          </a:p>
          <a:p>
            <a:pPr lvl="2"/>
            <a:r>
              <a:rPr lang="en-GB" dirty="0" smtClean="0"/>
              <a:t>i.e</a:t>
            </a:r>
            <a:r>
              <a:rPr lang="en-GB" dirty="0"/>
              <a:t>. Guest CPU Busy &gt; 70%</a:t>
            </a:r>
          </a:p>
          <a:p>
            <a:pPr lvl="1"/>
            <a:r>
              <a:rPr lang="en-GB" dirty="0"/>
              <a:t>use for Idle, Over and Undersized guest reporting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3973">
                                            <p:txEl>
                                              <p:pRg st="0" end="0"/>
                                            </p:txEl>
                                          </p:spTgt>
                                        </p:tgtEl>
                                        <p:attrNameLst>
                                          <p:attrName>style.visibility</p:attrName>
                                        </p:attrNameLst>
                                      </p:cBhvr>
                                      <p:to>
                                        <p:strVal val="visible"/>
                                      </p:to>
                                    </p:set>
                                    <p:animEffect transition="in" filter="fade">
                                      <p:cBhvr>
                                        <p:cTn id="7" dur="1000"/>
                                        <p:tgtEl>
                                          <p:spTgt spid="8397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3973">
                                            <p:txEl>
                                              <p:pRg st="1" end="1"/>
                                            </p:txEl>
                                          </p:spTgt>
                                        </p:tgtEl>
                                        <p:attrNameLst>
                                          <p:attrName>style.visibility</p:attrName>
                                        </p:attrNameLst>
                                      </p:cBhvr>
                                      <p:to>
                                        <p:strVal val="visible"/>
                                      </p:to>
                                    </p:set>
                                    <p:animEffect transition="in" filter="fade">
                                      <p:cBhvr>
                                        <p:cTn id="12" dur="1000"/>
                                        <p:tgtEl>
                                          <p:spTgt spid="8397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3973">
                                            <p:txEl>
                                              <p:pRg st="2" end="2"/>
                                            </p:txEl>
                                          </p:spTgt>
                                        </p:tgtEl>
                                        <p:attrNameLst>
                                          <p:attrName>style.visibility</p:attrName>
                                        </p:attrNameLst>
                                      </p:cBhvr>
                                      <p:to>
                                        <p:strVal val="visible"/>
                                      </p:to>
                                    </p:set>
                                    <p:animEffect transition="in" filter="fade">
                                      <p:cBhvr>
                                        <p:cTn id="17" dur="1000"/>
                                        <p:tgtEl>
                                          <p:spTgt spid="8397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3973">
                                            <p:txEl>
                                              <p:pRg st="3" end="3"/>
                                            </p:txEl>
                                          </p:spTgt>
                                        </p:tgtEl>
                                        <p:attrNameLst>
                                          <p:attrName>style.visibility</p:attrName>
                                        </p:attrNameLst>
                                      </p:cBhvr>
                                      <p:to>
                                        <p:strVal val="visible"/>
                                      </p:to>
                                    </p:set>
                                    <p:animEffect transition="in" filter="fade">
                                      <p:cBhvr>
                                        <p:cTn id="22" dur="1000"/>
                                        <p:tgtEl>
                                          <p:spTgt spid="8397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3973">
                                            <p:txEl>
                                              <p:pRg st="4" end="4"/>
                                            </p:txEl>
                                          </p:spTgt>
                                        </p:tgtEl>
                                        <p:attrNameLst>
                                          <p:attrName>style.visibility</p:attrName>
                                        </p:attrNameLst>
                                      </p:cBhvr>
                                      <p:to>
                                        <p:strVal val="visible"/>
                                      </p:to>
                                    </p:set>
                                    <p:animEffect transition="in" filter="fade">
                                      <p:cBhvr>
                                        <p:cTn id="27" dur="1000"/>
                                        <p:tgtEl>
                                          <p:spTgt spid="8397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3973">
                                            <p:txEl>
                                              <p:pRg st="5" end="5"/>
                                            </p:txEl>
                                          </p:spTgt>
                                        </p:tgtEl>
                                        <p:attrNameLst>
                                          <p:attrName>style.visibility</p:attrName>
                                        </p:attrNameLst>
                                      </p:cBhvr>
                                      <p:to>
                                        <p:strVal val="visible"/>
                                      </p:to>
                                    </p:set>
                                    <p:animEffect transition="in" filter="fade">
                                      <p:cBhvr>
                                        <p:cTn id="32" dur="1000"/>
                                        <p:tgtEl>
                                          <p:spTgt spid="8397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3973">
                                            <p:txEl>
                                              <p:pRg st="6" end="6"/>
                                            </p:txEl>
                                          </p:spTgt>
                                        </p:tgtEl>
                                        <p:attrNameLst>
                                          <p:attrName>style.visibility</p:attrName>
                                        </p:attrNameLst>
                                      </p:cBhvr>
                                      <p:to>
                                        <p:strVal val="visible"/>
                                      </p:to>
                                    </p:set>
                                    <p:animEffect transition="in" filter="fade">
                                      <p:cBhvr>
                                        <p:cTn id="37" dur="1000"/>
                                        <p:tgtEl>
                                          <p:spTgt spid="83973">
                                            <p:txEl>
                                              <p:pRg st="6" end="6"/>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83973">
                                            <p:txEl>
                                              <p:pRg st="7" end="7"/>
                                            </p:txEl>
                                          </p:spTgt>
                                        </p:tgtEl>
                                        <p:attrNameLst>
                                          <p:attrName>style.visibility</p:attrName>
                                        </p:attrNameLst>
                                      </p:cBhvr>
                                      <p:to>
                                        <p:strVal val="visible"/>
                                      </p:to>
                                    </p:set>
                                    <p:animEffect transition="in" filter="fade">
                                      <p:cBhvr>
                                        <p:cTn id="40" dur="1000"/>
                                        <p:tgtEl>
                                          <p:spTgt spid="83973">
                                            <p:txEl>
                                              <p:pRg st="7" end="7"/>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83973">
                                            <p:txEl>
                                              <p:pRg st="8" end="8"/>
                                            </p:txEl>
                                          </p:spTgt>
                                        </p:tgtEl>
                                        <p:attrNameLst>
                                          <p:attrName>style.visibility</p:attrName>
                                        </p:attrNameLst>
                                      </p:cBhvr>
                                      <p:to>
                                        <p:strVal val="visible"/>
                                      </p:to>
                                    </p:set>
                                    <p:animEffect transition="in" filter="fade">
                                      <p:cBhvr>
                                        <p:cTn id="43" dur="1000"/>
                                        <p:tgtEl>
                                          <p:spTgt spid="8397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Rectangle 4"/>
          <p:cNvSpPr>
            <a:spLocks noGrp="1" noChangeArrowheads="1"/>
          </p:cNvSpPr>
          <p:nvPr>
            <p:ph type="title"/>
          </p:nvPr>
        </p:nvSpPr>
        <p:spPr/>
        <p:txBody>
          <a:bodyPr/>
          <a:lstStyle/>
          <a:p>
            <a:r>
              <a:rPr lang="en-GB"/>
              <a:t>Filtering – pre filter</a:t>
            </a:r>
          </a:p>
        </p:txBody>
      </p:sp>
      <p:pic>
        <p:nvPicPr>
          <p:cNvPr id="86018" name="Picture 2"/>
          <p:cNvPicPr>
            <a:picLocks noChangeAspect="1" noChangeArrowheads="1"/>
          </p:cNvPicPr>
          <p:nvPr/>
        </p:nvPicPr>
        <p:blipFill>
          <a:blip r:embed="rId3" cstate="print"/>
          <a:srcRect/>
          <a:stretch>
            <a:fillRect/>
          </a:stretch>
        </p:blipFill>
        <p:spPr bwMode="auto">
          <a:xfrm>
            <a:off x="971550" y="1268413"/>
            <a:ext cx="7200900" cy="47561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Rectangle 4"/>
          <p:cNvSpPr>
            <a:spLocks noGrp="1" noChangeArrowheads="1"/>
          </p:cNvSpPr>
          <p:nvPr>
            <p:ph type="title"/>
          </p:nvPr>
        </p:nvSpPr>
        <p:spPr/>
        <p:txBody>
          <a:bodyPr/>
          <a:lstStyle/>
          <a:p>
            <a:r>
              <a:rPr lang="en-GB" dirty="0"/>
              <a:t>Filtering – filter over 1GB </a:t>
            </a:r>
            <a:r>
              <a:rPr lang="en-GB" dirty="0" smtClean="0"/>
              <a:t>– </a:t>
            </a:r>
            <a:r>
              <a:rPr lang="en-GB" smtClean="0"/>
              <a:t>remove noise</a:t>
            </a:r>
            <a:endParaRPr lang="en-GB"/>
          </a:p>
        </p:txBody>
      </p:sp>
      <p:pic>
        <p:nvPicPr>
          <p:cNvPr id="88066" name="Picture 2"/>
          <p:cNvPicPr>
            <a:picLocks noChangeAspect="1" noChangeArrowheads="1"/>
          </p:cNvPicPr>
          <p:nvPr/>
        </p:nvPicPr>
        <p:blipFill>
          <a:blip r:embed="rId3" cstate="print"/>
          <a:srcRect/>
          <a:stretch>
            <a:fillRect/>
          </a:stretch>
        </p:blipFill>
        <p:spPr bwMode="auto">
          <a:xfrm>
            <a:off x="971550" y="1268413"/>
            <a:ext cx="7200900" cy="47561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Date Placeholder 1"/>
          <p:cNvSpPr>
            <a:spLocks noGrp="1"/>
          </p:cNvSpPr>
          <p:nvPr>
            <p:ph type="dt" sz="quarter" idx="4294967295"/>
          </p:nvPr>
        </p:nvSpPr>
        <p:spPr>
          <a:xfrm>
            <a:off x="468313" y="6597650"/>
            <a:ext cx="2133600" cy="260350"/>
          </a:xfrm>
          <a:prstGeom prst="rect">
            <a:avLst/>
          </a:prstGeom>
          <a:noFill/>
        </p:spPr>
        <p:txBody>
          <a:bodyPr/>
          <a:lstStyle/>
          <a:p>
            <a:endParaRPr lang="en-US" dirty="0" smtClean="0"/>
          </a:p>
        </p:txBody>
      </p:sp>
      <p:sp>
        <p:nvSpPr>
          <p:cNvPr id="36866" name="Footer Placeholder 2"/>
          <p:cNvSpPr>
            <a:spLocks noGrp="1"/>
          </p:cNvSpPr>
          <p:nvPr>
            <p:ph type="ftr" sz="quarter" idx="11"/>
          </p:nvPr>
        </p:nvSpPr>
        <p:spPr>
          <a:noFill/>
        </p:spPr>
        <p:txBody>
          <a:bodyPr/>
          <a:lstStyle/>
          <a:p>
            <a:r>
              <a:rPr lang="en-US" smtClean="0"/>
              <a:t>www.metron-athene.com</a:t>
            </a:r>
          </a:p>
        </p:txBody>
      </p:sp>
      <p:sp>
        <p:nvSpPr>
          <p:cNvPr id="36867" name="Slide Number Placeholder 3"/>
          <p:cNvSpPr>
            <a:spLocks noGrp="1"/>
          </p:cNvSpPr>
          <p:nvPr>
            <p:ph type="sldNum" sz="quarter" idx="4294967295"/>
          </p:nvPr>
        </p:nvSpPr>
        <p:spPr>
          <a:xfrm>
            <a:off x="6588125" y="6597650"/>
            <a:ext cx="2133600" cy="260350"/>
          </a:xfrm>
          <a:prstGeom prst="rect">
            <a:avLst/>
          </a:prstGeom>
          <a:noFill/>
        </p:spPr>
        <p:txBody>
          <a:bodyPr/>
          <a:lstStyle/>
          <a:p>
            <a:endParaRPr lang="en-US" dirty="0" smtClean="0"/>
          </a:p>
        </p:txBody>
      </p:sp>
      <p:sp>
        <p:nvSpPr>
          <p:cNvPr id="36873" name="Rectangle 9"/>
          <p:cNvSpPr>
            <a:spLocks noGrp="1" noChangeArrowheads="1"/>
          </p:cNvSpPr>
          <p:nvPr>
            <p:ph type="title" idx="4294967295"/>
          </p:nvPr>
        </p:nvSpPr>
        <p:spPr/>
        <p:txBody>
          <a:bodyPr/>
          <a:lstStyle/>
          <a:p>
            <a:r>
              <a:rPr lang="en-GB" smtClean="0"/>
              <a:t>Forrester: Cloud</a:t>
            </a:r>
          </a:p>
        </p:txBody>
      </p:sp>
      <p:sp>
        <p:nvSpPr>
          <p:cNvPr id="36874" name="Rectangle 10"/>
          <p:cNvSpPr>
            <a:spLocks noGrp="1" noChangeArrowheads="1"/>
          </p:cNvSpPr>
          <p:nvPr>
            <p:ph type="body" idx="4294967295"/>
          </p:nvPr>
        </p:nvSpPr>
        <p:spPr/>
        <p:txBody>
          <a:bodyPr/>
          <a:lstStyle/>
          <a:p>
            <a:pPr>
              <a:buFontTx/>
              <a:buNone/>
            </a:pPr>
            <a:r>
              <a:rPr lang="en-GB" dirty="0" smtClean="0"/>
              <a:t>Capacity management is the top operational concern--it's also a mystery as the underlying capacity of virtualized servers in public clouds is largely unknown.</a:t>
            </a:r>
          </a:p>
        </p:txBody>
      </p:sp>
      <p:pic>
        <p:nvPicPr>
          <p:cNvPr id="36871" name="Picture 4" descr="Forrester.png"/>
          <p:cNvPicPr>
            <a:picLocks noChangeAspect="1"/>
          </p:cNvPicPr>
          <p:nvPr/>
        </p:nvPicPr>
        <p:blipFill>
          <a:blip r:embed="rId2" cstate="print"/>
          <a:srcRect/>
          <a:stretch>
            <a:fillRect/>
          </a:stretch>
        </p:blipFill>
        <p:spPr bwMode="auto">
          <a:xfrm>
            <a:off x="1146175" y="2503488"/>
            <a:ext cx="5992813" cy="3908425"/>
          </a:xfrm>
          <a:prstGeom prst="rect">
            <a:avLst/>
          </a:prstGeom>
          <a:noFill/>
          <a:ln w="9525">
            <a:noFill/>
            <a:miter lim="800000"/>
            <a:headEnd/>
            <a:tailEnd/>
          </a:ln>
        </p:spPr>
      </p:pic>
    </p:spTree>
    <p:extLst>
      <p:ext uri="{BB962C8B-B14F-4D97-AF65-F5344CB8AC3E}">
        <p14:creationId xmlns:p14="http://schemas.microsoft.com/office/powerpoint/2010/main" val="2638238725"/>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6" name="Rectangle 4"/>
          <p:cNvSpPr>
            <a:spLocks noGrp="1" noChangeArrowheads="1"/>
          </p:cNvSpPr>
          <p:nvPr>
            <p:ph type="title"/>
          </p:nvPr>
        </p:nvSpPr>
        <p:spPr/>
        <p:txBody>
          <a:bodyPr/>
          <a:lstStyle/>
          <a:p>
            <a:r>
              <a:rPr lang="en-GB" sz="2400"/>
              <a:t>Filtering - Oversized, Undersized and Idle Guests Reporting</a:t>
            </a:r>
          </a:p>
        </p:txBody>
      </p:sp>
      <p:sp>
        <p:nvSpPr>
          <p:cNvPr id="90117" name="Rectangle 5"/>
          <p:cNvSpPr>
            <a:spLocks noGrp="1" noChangeArrowheads="1"/>
          </p:cNvSpPr>
          <p:nvPr>
            <p:ph type="body" idx="1"/>
          </p:nvPr>
        </p:nvSpPr>
        <p:spPr/>
        <p:txBody>
          <a:bodyPr/>
          <a:lstStyle/>
          <a:p>
            <a:r>
              <a:rPr lang="en-GB" dirty="0"/>
              <a:t>Create </a:t>
            </a:r>
            <a:r>
              <a:rPr lang="en-GB" dirty="0" smtClean="0"/>
              <a:t>expressions (and’d) for</a:t>
            </a:r>
            <a:r>
              <a:rPr lang="en-GB" dirty="0"/>
              <a:t>:</a:t>
            </a:r>
          </a:p>
          <a:p>
            <a:pPr lvl="1"/>
            <a:r>
              <a:rPr lang="en-GB" dirty="0"/>
              <a:t>Idle : </a:t>
            </a:r>
          </a:p>
          <a:p>
            <a:pPr lvl="2"/>
            <a:r>
              <a:rPr lang="en-GB" dirty="0"/>
              <a:t>Ave. Guest CPU Usage &lt; 10%</a:t>
            </a:r>
          </a:p>
          <a:p>
            <a:pPr lvl="2"/>
            <a:r>
              <a:rPr lang="en-GB" dirty="0"/>
              <a:t>Ave. aggregate storage performance statistics &lt; 2.5 KB/sec</a:t>
            </a:r>
          </a:p>
          <a:p>
            <a:pPr lvl="2"/>
            <a:r>
              <a:rPr lang="en-GB" dirty="0"/>
              <a:t>Ave. aggregated network performance statistics &lt; 0.125 KB/sec</a:t>
            </a:r>
          </a:p>
          <a:p>
            <a:pPr lvl="1"/>
            <a:r>
              <a:rPr lang="en-GB" dirty="0"/>
              <a:t>Oversized </a:t>
            </a:r>
          </a:p>
          <a:p>
            <a:pPr lvl="2"/>
            <a:r>
              <a:rPr lang="en-GB" dirty="0"/>
              <a:t>Average Guest CPU Usage &lt; 30 %</a:t>
            </a:r>
          </a:p>
          <a:p>
            <a:pPr lvl="2"/>
            <a:r>
              <a:rPr lang="en-GB" dirty="0"/>
              <a:t>Memory Guest Usage &lt; 30%</a:t>
            </a:r>
          </a:p>
          <a:p>
            <a:pPr lvl="1"/>
            <a:endParaRPr lang="en-GB" dirty="0"/>
          </a:p>
          <a:p>
            <a:pPr lvl="1"/>
            <a:r>
              <a:rPr lang="en-GB" dirty="0"/>
              <a:t>Undersized </a:t>
            </a:r>
          </a:p>
          <a:p>
            <a:pPr lvl="2"/>
            <a:r>
              <a:rPr lang="en-GB" dirty="0"/>
              <a:t>Average Guest CPU &gt; 70%</a:t>
            </a:r>
          </a:p>
          <a:p>
            <a:pPr lvl="2"/>
            <a:r>
              <a:rPr lang="en-GB" dirty="0"/>
              <a:t>Memory  Guest Usage &gt; 70%</a:t>
            </a:r>
          </a:p>
          <a:p>
            <a:pPr lvl="2"/>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0117">
                                            <p:txEl>
                                              <p:pRg st="0" end="0"/>
                                            </p:txEl>
                                          </p:spTgt>
                                        </p:tgtEl>
                                        <p:attrNameLst>
                                          <p:attrName>style.visibility</p:attrName>
                                        </p:attrNameLst>
                                      </p:cBhvr>
                                      <p:to>
                                        <p:strVal val="visible"/>
                                      </p:to>
                                    </p:set>
                                    <p:animEffect transition="in" filter="fade">
                                      <p:cBhvr>
                                        <p:cTn id="7" dur="1000"/>
                                        <p:tgtEl>
                                          <p:spTgt spid="901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0117">
                                            <p:txEl>
                                              <p:pRg st="1" end="1"/>
                                            </p:txEl>
                                          </p:spTgt>
                                        </p:tgtEl>
                                        <p:attrNameLst>
                                          <p:attrName>style.visibility</p:attrName>
                                        </p:attrNameLst>
                                      </p:cBhvr>
                                      <p:to>
                                        <p:strVal val="visible"/>
                                      </p:to>
                                    </p:set>
                                    <p:animEffect transition="in" filter="fade">
                                      <p:cBhvr>
                                        <p:cTn id="12" dur="1000"/>
                                        <p:tgtEl>
                                          <p:spTgt spid="90117">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0117">
                                            <p:txEl>
                                              <p:pRg st="2" end="2"/>
                                            </p:txEl>
                                          </p:spTgt>
                                        </p:tgtEl>
                                        <p:attrNameLst>
                                          <p:attrName>style.visibility</p:attrName>
                                        </p:attrNameLst>
                                      </p:cBhvr>
                                      <p:to>
                                        <p:strVal val="visible"/>
                                      </p:to>
                                    </p:set>
                                    <p:animEffect transition="in" filter="fade">
                                      <p:cBhvr>
                                        <p:cTn id="15" dur="1000"/>
                                        <p:tgtEl>
                                          <p:spTgt spid="90117">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0117">
                                            <p:txEl>
                                              <p:pRg st="3" end="3"/>
                                            </p:txEl>
                                          </p:spTgt>
                                        </p:tgtEl>
                                        <p:attrNameLst>
                                          <p:attrName>style.visibility</p:attrName>
                                        </p:attrNameLst>
                                      </p:cBhvr>
                                      <p:to>
                                        <p:strVal val="visible"/>
                                      </p:to>
                                    </p:set>
                                    <p:animEffect transition="in" filter="fade">
                                      <p:cBhvr>
                                        <p:cTn id="18" dur="1000"/>
                                        <p:tgtEl>
                                          <p:spTgt spid="90117">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0117">
                                            <p:txEl>
                                              <p:pRg st="4" end="4"/>
                                            </p:txEl>
                                          </p:spTgt>
                                        </p:tgtEl>
                                        <p:attrNameLst>
                                          <p:attrName>style.visibility</p:attrName>
                                        </p:attrNameLst>
                                      </p:cBhvr>
                                      <p:to>
                                        <p:strVal val="visible"/>
                                      </p:to>
                                    </p:set>
                                    <p:animEffect transition="in" filter="fade">
                                      <p:cBhvr>
                                        <p:cTn id="21" dur="1000"/>
                                        <p:tgtEl>
                                          <p:spTgt spid="90117">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0117">
                                            <p:txEl>
                                              <p:pRg st="5" end="5"/>
                                            </p:txEl>
                                          </p:spTgt>
                                        </p:tgtEl>
                                        <p:attrNameLst>
                                          <p:attrName>style.visibility</p:attrName>
                                        </p:attrNameLst>
                                      </p:cBhvr>
                                      <p:to>
                                        <p:strVal val="visible"/>
                                      </p:to>
                                    </p:set>
                                    <p:animEffect transition="in" filter="fade">
                                      <p:cBhvr>
                                        <p:cTn id="26" dur="1000"/>
                                        <p:tgtEl>
                                          <p:spTgt spid="90117">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0117">
                                            <p:txEl>
                                              <p:pRg st="6" end="6"/>
                                            </p:txEl>
                                          </p:spTgt>
                                        </p:tgtEl>
                                        <p:attrNameLst>
                                          <p:attrName>style.visibility</p:attrName>
                                        </p:attrNameLst>
                                      </p:cBhvr>
                                      <p:to>
                                        <p:strVal val="visible"/>
                                      </p:to>
                                    </p:set>
                                    <p:animEffect transition="in" filter="fade">
                                      <p:cBhvr>
                                        <p:cTn id="29" dur="1000"/>
                                        <p:tgtEl>
                                          <p:spTgt spid="90117">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90117">
                                            <p:txEl>
                                              <p:pRg st="7" end="7"/>
                                            </p:txEl>
                                          </p:spTgt>
                                        </p:tgtEl>
                                        <p:attrNameLst>
                                          <p:attrName>style.visibility</p:attrName>
                                        </p:attrNameLst>
                                      </p:cBhvr>
                                      <p:to>
                                        <p:strVal val="visible"/>
                                      </p:to>
                                    </p:set>
                                    <p:animEffect transition="in" filter="fade">
                                      <p:cBhvr>
                                        <p:cTn id="32" dur="1000"/>
                                        <p:tgtEl>
                                          <p:spTgt spid="90117">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0117">
                                            <p:txEl>
                                              <p:pRg st="9" end="9"/>
                                            </p:txEl>
                                          </p:spTgt>
                                        </p:tgtEl>
                                        <p:attrNameLst>
                                          <p:attrName>style.visibility</p:attrName>
                                        </p:attrNameLst>
                                      </p:cBhvr>
                                      <p:to>
                                        <p:strVal val="visible"/>
                                      </p:to>
                                    </p:set>
                                    <p:animEffect transition="in" filter="fade">
                                      <p:cBhvr>
                                        <p:cTn id="37" dur="1000"/>
                                        <p:tgtEl>
                                          <p:spTgt spid="90117">
                                            <p:txEl>
                                              <p:pRg st="9" end="9"/>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0117">
                                            <p:txEl>
                                              <p:pRg st="10" end="10"/>
                                            </p:txEl>
                                          </p:spTgt>
                                        </p:tgtEl>
                                        <p:attrNameLst>
                                          <p:attrName>style.visibility</p:attrName>
                                        </p:attrNameLst>
                                      </p:cBhvr>
                                      <p:to>
                                        <p:strVal val="visible"/>
                                      </p:to>
                                    </p:set>
                                    <p:animEffect transition="in" filter="fade">
                                      <p:cBhvr>
                                        <p:cTn id="40" dur="1000"/>
                                        <p:tgtEl>
                                          <p:spTgt spid="90117">
                                            <p:txEl>
                                              <p:pRg st="10" end="10"/>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90117">
                                            <p:txEl>
                                              <p:pRg st="11" end="11"/>
                                            </p:txEl>
                                          </p:spTgt>
                                        </p:tgtEl>
                                        <p:attrNameLst>
                                          <p:attrName>style.visibility</p:attrName>
                                        </p:attrNameLst>
                                      </p:cBhvr>
                                      <p:to>
                                        <p:strVal val="visible"/>
                                      </p:to>
                                    </p:set>
                                    <p:animEffect transition="in" filter="fade">
                                      <p:cBhvr>
                                        <p:cTn id="43" dur="1000"/>
                                        <p:tgtEl>
                                          <p:spTgt spid="9011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7"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Oversized VMs</a:t>
            </a:r>
            <a:endParaRPr lang="en-US" dirty="0"/>
          </a:p>
        </p:txBody>
      </p:sp>
      <p:sp>
        <p:nvSpPr>
          <p:cNvPr id="4" name="Date Placeholder 3"/>
          <p:cNvSpPr>
            <a:spLocks noGrp="1"/>
          </p:cNvSpPr>
          <p:nvPr>
            <p:ph type="dt" sz="half" idx="10"/>
          </p:nvPr>
        </p:nvSpPr>
        <p:spPr/>
        <p:txBody>
          <a:bodyPr/>
          <a:lstStyle/>
          <a:p>
            <a:fld id="{8062B62C-4D23-4764-A4E9-345E56827680}" type="datetime1">
              <a:rPr lang="en-US" smtClean="0"/>
              <a:t>04/19/2011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AE8308-1BF1-469F-99B4-D239A46428C8}" type="slidenum">
              <a:rPr lang="en-US" smtClean="0"/>
              <a:pPr/>
              <a:t>41</a:t>
            </a:fld>
            <a:endParaRPr lang="en-US"/>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8313" y="1088741"/>
            <a:ext cx="8280400" cy="4716830"/>
          </a:xfrm>
        </p:spPr>
      </p:pic>
    </p:spTree>
    <p:extLst>
      <p:ext uri="{BB962C8B-B14F-4D97-AF65-F5344CB8AC3E}">
        <p14:creationId xmlns:p14="http://schemas.microsoft.com/office/powerpoint/2010/main" val="19793595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Rectangle 4"/>
          <p:cNvSpPr>
            <a:spLocks noGrp="1" noChangeArrowheads="1"/>
          </p:cNvSpPr>
          <p:nvPr>
            <p:ph type="title"/>
          </p:nvPr>
        </p:nvSpPr>
        <p:spPr/>
        <p:txBody>
          <a:bodyPr/>
          <a:lstStyle/>
          <a:p>
            <a:r>
              <a:rPr lang="en-US" sz="2400" dirty="0"/>
              <a:t>RECAP – Enterprise Capacity </a:t>
            </a:r>
            <a:r>
              <a:rPr lang="en-US" sz="2400" dirty="0" smtClean="0"/>
              <a:t>Management</a:t>
            </a:r>
            <a:endParaRPr lang="en-US" sz="2400" dirty="0"/>
          </a:p>
        </p:txBody>
      </p:sp>
      <p:sp>
        <p:nvSpPr>
          <p:cNvPr id="92165" name="Rectangle 5"/>
          <p:cNvSpPr>
            <a:spLocks noGrp="1" noChangeArrowheads="1"/>
          </p:cNvSpPr>
          <p:nvPr>
            <p:ph type="body" idx="1"/>
          </p:nvPr>
        </p:nvSpPr>
        <p:spPr/>
        <p:txBody>
          <a:bodyPr/>
          <a:lstStyle/>
          <a:p>
            <a:pPr>
              <a:lnSpc>
                <a:spcPct val="80000"/>
              </a:lnSpc>
            </a:pPr>
            <a:r>
              <a:rPr lang="en-US" sz="1600" dirty="0"/>
              <a:t>CPU &amp; Memory</a:t>
            </a:r>
          </a:p>
          <a:p>
            <a:pPr lvl="1">
              <a:lnSpc>
                <a:spcPct val="80000"/>
              </a:lnSpc>
            </a:pPr>
            <a:r>
              <a:rPr lang="en-US" sz="1400" dirty="0"/>
              <a:t>Cluster, Resource Pools, Host &amp; Guest monitoring</a:t>
            </a:r>
          </a:p>
          <a:p>
            <a:pPr lvl="1">
              <a:lnSpc>
                <a:spcPct val="80000"/>
              </a:lnSpc>
            </a:pPr>
            <a:r>
              <a:rPr lang="en-US" sz="1400" dirty="0" err="1"/>
              <a:t>vSMP</a:t>
            </a:r>
            <a:endParaRPr lang="en-US" sz="1400" dirty="0"/>
          </a:p>
          <a:p>
            <a:pPr lvl="2">
              <a:lnSpc>
                <a:spcPct val="80000"/>
              </a:lnSpc>
            </a:pPr>
            <a:r>
              <a:rPr lang="en-US" sz="1200" dirty="0"/>
              <a:t> CPU Over Allocation (Ready Time), Workloads </a:t>
            </a:r>
          </a:p>
          <a:p>
            <a:pPr lvl="1">
              <a:lnSpc>
                <a:spcPct val="80000"/>
              </a:lnSpc>
            </a:pPr>
            <a:r>
              <a:rPr lang="en-US" sz="1400" dirty="0"/>
              <a:t>CPU Scheduling &amp; Fragmentation</a:t>
            </a:r>
          </a:p>
          <a:p>
            <a:pPr lvl="1">
              <a:lnSpc>
                <a:spcPct val="80000"/>
              </a:lnSpc>
            </a:pPr>
            <a:r>
              <a:rPr lang="en-US" sz="1400" dirty="0"/>
              <a:t>Memory</a:t>
            </a:r>
          </a:p>
          <a:p>
            <a:pPr lvl="2">
              <a:lnSpc>
                <a:spcPct val="80000"/>
              </a:lnSpc>
            </a:pPr>
            <a:r>
              <a:rPr lang="en-US" sz="1200" dirty="0"/>
              <a:t>Ballooning, Swapping and Shared &amp; Performance Tips</a:t>
            </a:r>
          </a:p>
          <a:p>
            <a:pPr lvl="1">
              <a:lnSpc>
                <a:spcPct val="80000"/>
              </a:lnSpc>
            </a:pPr>
            <a:r>
              <a:rPr lang="en-US" sz="1400" dirty="0"/>
              <a:t>Active vs. Consumed Memory</a:t>
            </a:r>
          </a:p>
          <a:p>
            <a:pPr>
              <a:lnSpc>
                <a:spcPct val="80000"/>
              </a:lnSpc>
            </a:pPr>
            <a:r>
              <a:rPr lang="en-US" sz="1600" dirty="0"/>
              <a:t>Disk I/O</a:t>
            </a:r>
          </a:p>
          <a:p>
            <a:pPr lvl="1">
              <a:lnSpc>
                <a:spcPct val="80000"/>
              </a:lnSpc>
            </a:pPr>
            <a:r>
              <a:rPr lang="en-US" sz="1400" dirty="0"/>
              <a:t>Latency &amp; data traffic of storage subsystem path</a:t>
            </a:r>
          </a:p>
          <a:p>
            <a:pPr>
              <a:lnSpc>
                <a:spcPct val="80000"/>
              </a:lnSpc>
            </a:pPr>
            <a:r>
              <a:rPr lang="en-US" sz="1600" dirty="0"/>
              <a:t>Storage Capacity</a:t>
            </a:r>
          </a:p>
          <a:p>
            <a:pPr lvl="1">
              <a:lnSpc>
                <a:spcPct val="80000"/>
              </a:lnSpc>
            </a:pPr>
            <a:r>
              <a:rPr lang="en-US" sz="1400" dirty="0"/>
              <a:t>Monitoring of</a:t>
            </a:r>
          </a:p>
          <a:p>
            <a:pPr lvl="2">
              <a:lnSpc>
                <a:spcPct val="80000"/>
              </a:lnSpc>
            </a:pPr>
            <a:r>
              <a:rPr lang="en-US" sz="1200" dirty="0" err="1"/>
              <a:t>Datastore</a:t>
            </a:r>
            <a:r>
              <a:rPr lang="en-US" sz="1200" dirty="0"/>
              <a:t> space monitoring (Physical vs. Used)</a:t>
            </a:r>
          </a:p>
          <a:p>
            <a:pPr lvl="2">
              <a:lnSpc>
                <a:spcPct val="80000"/>
              </a:lnSpc>
            </a:pPr>
            <a:r>
              <a:rPr lang="en-US" sz="1200" dirty="0"/>
              <a:t>Guest disks </a:t>
            </a:r>
          </a:p>
          <a:p>
            <a:pPr lvl="2">
              <a:lnSpc>
                <a:spcPct val="80000"/>
              </a:lnSpc>
            </a:pPr>
            <a:r>
              <a:rPr lang="en-US" sz="1200" dirty="0"/>
              <a:t>VMware applications to assist in alleviating Storage issues </a:t>
            </a:r>
          </a:p>
          <a:p>
            <a:pPr>
              <a:lnSpc>
                <a:spcPct val="80000"/>
              </a:lnSpc>
            </a:pPr>
            <a:r>
              <a:rPr lang="en-US" sz="1600" dirty="0"/>
              <a:t>User Defined Metrics</a:t>
            </a:r>
          </a:p>
          <a:p>
            <a:pPr lvl="1">
              <a:lnSpc>
                <a:spcPct val="80000"/>
              </a:lnSpc>
            </a:pPr>
            <a:r>
              <a:rPr lang="en-US" sz="1400" dirty="0"/>
              <a:t>convert standard reported output to custom</a:t>
            </a:r>
          </a:p>
          <a:p>
            <a:pPr lvl="2">
              <a:lnSpc>
                <a:spcPct val="80000"/>
              </a:lnSpc>
            </a:pPr>
            <a:r>
              <a:rPr lang="en-US" sz="1200" dirty="0"/>
              <a:t>MB to GB, MHZ to GHz</a:t>
            </a:r>
          </a:p>
          <a:p>
            <a:pPr>
              <a:lnSpc>
                <a:spcPct val="80000"/>
              </a:lnSpc>
            </a:pPr>
            <a:r>
              <a:rPr lang="en-US" sz="1600" dirty="0"/>
              <a:t>Filtering </a:t>
            </a:r>
          </a:p>
          <a:p>
            <a:pPr lvl="1">
              <a:lnSpc>
                <a:spcPct val="80000"/>
              </a:lnSpc>
            </a:pPr>
            <a:r>
              <a:rPr lang="en-US" sz="1400" dirty="0"/>
              <a:t>strip out the noise to focus on the important information</a:t>
            </a:r>
          </a:p>
          <a:p>
            <a:pPr lvl="1">
              <a:lnSpc>
                <a:spcPct val="80000"/>
              </a:lnSpc>
            </a:pPr>
            <a:r>
              <a:rPr lang="en-US" sz="1400" dirty="0"/>
              <a:t>create expressions to report on Idle, Over and Undersized guests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165">
                                            <p:txEl>
                                              <p:pRg st="0" end="0"/>
                                            </p:txEl>
                                          </p:spTgt>
                                        </p:tgtEl>
                                        <p:attrNameLst>
                                          <p:attrName>style.visibility</p:attrName>
                                        </p:attrNameLst>
                                      </p:cBhvr>
                                      <p:to>
                                        <p:strVal val="visible"/>
                                      </p:to>
                                    </p:set>
                                    <p:animEffect transition="in" filter="fade">
                                      <p:cBhvr>
                                        <p:cTn id="7" dur="500"/>
                                        <p:tgtEl>
                                          <p:spTgt spid="9216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2165">
                                            <p:txEl>
                                              <p:pRg st="1" end="1"/>
                                            </p:txEl>
                                          </p:spTgt>
                                        </p:tgtEl>
                                        <p:attrNameLst>
                                          <p:attrName>style.visibility</p:attrName>
                                        </p:attrNameLst>
                                      </p:cBhvr>
                                      <p:to>
                                        <p:strVal val="visible"/>
                                      </p:to>
                                    </p:set>
                                    <p:animEffect transition="in" filter="fade">
                                      <p:cBhvr>
                                        <p:cTn id="10" dur="500"/>
                                        <p:tgtEl>
                                          <p:spTgt spid="9216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2165">
                                            <p:txEl>
                                              <p:pRg st="2" end="2"/>
                                            </p:txEl>
                                          </p:spTgt>
                                        </p:tgtEl>
                                        <p:attrNameLst>
                                          <p:attrName>style.visibility</p:attrName>
                                        </p:attrNameLst>
                                      </p:cBhvr>
                                      <p:to>
                                        <p:strVal val="visible"/>
                                      </p:to>
                                    </p:set>
                                    <p:animEffect transition="in" filter="fade">
                                      <p:cBhvr>
                                        <p:cTn id="13" dur="500"/>
                                        <p:tgtEl>
                                          <p:spTgt spid="9216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2165">
                                            <p:txEl>
                                              <p:pRg st="3" end="3"/>
                                            </p:txEl>
                                          </p:spTgt>
                                        </p:tgtEl>
                                        <p:attrNameLst>
                                          <p:attrName>style.visibility</p:attrName>
                                        </p:attrNameLst>
                                      </p:cBhvr>
                                      <p:to>
                                        <p:strVal val="visible"/>
                                      </p:to>
                                    </p:set>
                                    <p:animEffect transition="in" filter="fade">
                                      <p:cBhvr>
                                        <p:cTn id="16" dur="500"/>
                                        <p:tgtEl>
                                          <p:spTgt spid="92165">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2165">
                                            <p:txEl>
                                              <p:pRg st="4" end="4"/>
                                            </p:txEl>
                                          </p:spTgt>
                                        </p:tgtEl>
                                        <p:attrNameLst>
                                          <p:attrName>style.visibility</p:attrName>
                                        </p:attrNameLst>
                                      </p:cBhvr>
                                      <p:to>
                                        <p:strVal val="visible"/>
                                      </p:to>
                                    </p:set>
                                    <p:animEffect transition="in" filter="fade">
                                      <p:cBhvr>
                                        <p:cTn id="19" dur="500"/>
                                        <p:tgtEl>
                                          <p:spTgt spid="92165">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2165">
                                            <p:txEl>
                                              <p:pRg st="5" end="5"/>
                                            </p:txEl>
                                          </p:spTgt>
                                        </p:tgtEl>
                                        <p:attrNameLst>
                                          <p:attrName>style.visibility</p:attrName>
                                        </p:attrNameLst>
                                      </p:cBhvr>
                                      <p:to>
                                        <p:strVal val="visible"/>
                                      </p:to>
                                    </p:set>
                                    <p:animEffect transition="in" filter="fade">
                                      <p:cBhvr>
                                        <p:cTn id="22" dur="500"/>
                                        <p:tgtEl>
                                          <p:spTgt spid="92165">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2165">
                                            <p:txEl>
                                              <p:pRg st="6" end="6"/>
                                            </p:txEl>
                                          </p:spTgt>
                                        </p:tgtEl>
                                        <p:attrNameLst>
                                          <p:attrName>style.visibility</p:attrName>
                                        </p:attrNameLst>
                                      </p:cBhvr>
                                      <p:to>
                                        <p:strVal val="visible"/>
                                      </p:to>
                                    </p:set>
                                    <p:animEffect transition="in" filter="fade">
                                      <p:cBhvr>
                                        <p:cTn id="25" dur="500"/>
                                        <p:tgtEl>
                                          <p:spTgt spid="92165">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2165">
                                            <p:txEl>
                                              <p:pRg st="7" end="7"/>
                                            </p:txEl>
                                          </p:spTgt>
                                        </p:tgtEl>
                                        <p:attrNameLst>
                                          <p:attrName>style.visibility</p:attrName>
                                        </p:attrNameLst>
                                      </p:cBhvr>
                                      <p:to>
                                        <p:strVal val="visible"/>
                                      </p:to>
                                    </p:set>
                                    <p:animEffect transition="in" filter="fade">
                                      <p:cBhvr>
                                        <p:cTn id="28" dur="500"/>
                                        <p:tgtEl>
                                          <p:spTgt spid="92165">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2165">
                                            <p:txEl>
                                              <p:pRg st="8" end="8"/>
                                            </p:txEl>
                                          </p:spTgt>
                                        </p:tgtEl>
                                        <p:attrNameLst>
                                          <p:attrName>style.visibility</p:attrName>
                                        </p:attrNameLst>
                                      </p:cBhvr>
                                      <p:to>
                                        <p:strVal val="visible"/>
                                      </p:to>
                                    </p:set>
                                    <p:animEffect transition="in" filter="fade">
                                      <p:cBhvr>
                                        <p:cTn id="33" dur="500"/>
                                        <p:tgtEl>
                                          <p:spTgt spid="92165">
                                            <p:txEl>
                                              <p:pRg st="8" end="8"/>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92165">
                                            <p:txEl>
                                              <p:pRg st="9" end="9"/>
                                            </p:txEl>
                                          </p:spTgt>
                                        </p:tgtEl>
                                        <p:attrNameLst>
                                          <p:attrName>style.visibility</p:attrName>
                                        </p:attrNameLst>
                                      </p:cBhvr>
                                      <p:to>
                                        <p:strVal val="visible"/>
                                      </p:to>
                                    </p:set>
                                    <p:animEffect transition="in" filter="fade">
                                      <p:cBhvr>
                                        <p:cTn id="36" dur="500"/>
                                        <p:tgtEl>
                                          <p:spTgt spid="92165">
                                            <p:txEl>
                                              <p:pRg st="9" end="9"/>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92165">
                                            <p:txEl>
                                              <p:pRg st="10" end="10"/>
                                            </p:txEl>
                                          </p:spTgt>
                                        </p:tgtEl>
                                        <p:attrNameLst>
                                          <p:attrName>style.visibility</p:attrName>
                                        </p:attrNameLst>
                                      </p:cBhvr>
                                      <p:to>
                                        <p:strVal val="visible"/>
                                      </p:to>
                                    </p:set>
                                    <p:animEffect transition="in" filter="fade">
                                      <p:cBhvr>
                                        <p:cTn id="41" dur="500"/>
                                        <p:tgtEl>
                                          <p:spTgt spid="92165">
                                            <p:txEl>
                                              <p:pRg st="10" end="10"/>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92165">
                                            <p:txEl>
                                              <p:pRg st="11" end="11"/>
                                            </p:txEl>
                                          </p:spTgt>
                                        </p:tgtEl>
                                        <p:attrNameLst>
                                          <p:attrName>style.visibility</p:attrName>
                                        </p:attrNameLst>
                                      </p:cBhvr>
                                      <p:to>
                                        <p:strVal val="visible"/>
                                      </p:to>
                                    </p:set>
                                    <p:animEffect transition="in" filter="fade">
                                      <p:cBhvr>
                                        <p:cTn id="44" dur="500"/>
                                        <p:tgtEl>
                                          <p:spTgt spid="92165">
                                            <p:txEl>
                                              <p:pRg st="11" end="11"/>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92165">
                                            <p:txEl>
                                              <p:pRg st="12" end="12"/>
                                            </p:txEl>
                                          </p:spTgt>
                                        </p:tgtEl>
                                        <p:attrNameLst>
                                          <p:attrName>style.visibility</p:attrName>
                                        </p:attrNameLst>
                                      </p:cBhvr>
                                      <p:to>
                                        <p:strVal val="visible"/>
                                      </p:to>
                                    </p:set>
                                    <p:animEffect transition="in" filter="fade">
                                      <p:cBhvr>
                                        <p:cTn id="47" dur="500"/>
                                        <p:tgtEl>
                                          <p:spTgt spid="92165">
                                            <p:txEl>
                                              <p:pRg st="12" end="12"/>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92165">
                                            <p:txEl>
                                              <p:pRg st="13" end="13"/>
                                            </p:txEl>
                                          </p:spTgt>
                                        </p:tgtEl>
                                        <p:attrNameLst>
                                          <p:attrName>style.visibility</p:attrName>
                                        </p:attrNameLst>
                                      </p:cBhvr>
                                      <p:to>
                                        <p:strVal val="visible"/>
                                      </p:to>
                                    </p:set>
                                    <p:animEffect transition="in" filter="fade">
                                      <p:cBhvr>
                                        <p:cTn id="50" dur="500"/>
                                        <p:tgtEl>
                                          <p:spTgt spid="92165">
                                            <p:txEl>
                                              <p:pRg st="13" end="13"/>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92165">
                                            <p:txEl>
                                              <p:pRg st="14" end="14"/>
                                            </p:txEl>
                                          </p:spTgt>
                                        </p:tgtEl>
                                        <p:attrNameLst>
                                          <p:attrName>style.visibility</p:attrName>
                                        </p:attrNameLst>
                                      </p:cBhvr>
                                      <p:to>
                                        <p:strVal val="visible"/>
                                      </p:to>
                                    </p:set>
                                    <p:animEffect transition="in" filter="fade">
                                      <p:cBhvr>
                                        <p:cTn id="53" dur="500"/>
                                        <p:tgtEl>
                                          <p:spTgt spid="92165">
                                            <p:txEl>
                                              <p:pRg st="14" end="14"/>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92165">
                                            <p:txEl>
                                              <p:pRg st="15" end="15"/>
                                            </p:txEl>
                                          </p:spTgt>
                                        </p:tgtEl>
                                        <p:attrNameLst>
                                          <p:attrName>style.visibility</p:attrName>
                                        </p:attrNameLst>
                                      </p:cBhvr>
                                      <p:to>
                                        <p:strVal val="visible"/>
                                      </p:to>
                                    </p:set>
                                    <p:animEffect transition="in" filter="fade">
                                      <p:cBhvr>
                                        <p:cTn id="58" dur="500"/>
                                        <p:tgtEl>
                                          <p:spTgt spid="92165">
                                            <p:txEl>
                                              <p:pRg st="15" end="15"/>
                                            </p:tx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92165">
                                            <p:txEl>
                                              <p:pRg st="16" end="16"/>
                                            </p:txEl>
                                          </p:spTgt>
                                        </p:tgtEl>
                                        <p:attrNameLst>
                                          <p:attrName>style.visibility</p:attrName>
                                        </p:attrNameLst>
                                      </p:cBhvr>
                                      <p:to>
                                        <p:strVal val="visible"/>
                                      </p:to>
                                    </p:set>
                                    <p:animEffect transition="in" filter="fade">
                                      <p:cBhvr>
                                        <p:cTn id="61" dur="500"/>
                                        <p:tgtEl>
                                          <p:spTgt spid="92165">
                                            <p:txEl>
                                              <p:pRg st="16" end="16"/>
                                            </p:tx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92165">
                                            <p:txEl>
                                              <p:pRg st="17" end="17"/>
                                            </p:txEl>
                                          </p:spTgt>
                                        </p:tgtEl>
                                        <p:attrNameLst>
                                          <p:attrName>style.visibility</p:attrName>
                                        </p:attrNameLst>
                                      </p:cBhvr>
                                      <p:to>
                                        <p:strVal val="visible"/>
                                      </p:to>
                                    </p:set>
                                    <p:animEffect transition="in" filter="fade">
                                      <p:cBhvr>
                                        <p:cTn id="64" dur="500"/>
                                        <p:tgtEl>
                                          <p:spTgt spid="92165">
                                            <p:txEl>
                                              <p:pRg st="17" end="17"/>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92165">
                                            <p:txEl>
                                              <p:pRg st="18" end="18"/>
                                            </p:txEl>
                                          </p:spTgt>
                                        </p:tgtEl>
                                        <p:attrNameLst>
                                          <p:attrName>style.visibility</p:attrName>
                                        </p:attrNameLst>
                                      </p:cBhvr>
                                      <p:to>
                                        <p:strVal val="visible"/>
                                      </p:to>
                                    </p:set>
                                    <p:animEffect transition="in" filter="fade">
                                      <p:cBhvr>
                                        <p:cTn id="69" dur="500"/>
                                        <p:tgtEl>
                                          <p:spTgt spid="92165">
                                            <p:txEl>
                                              <p:pRg st="18" end="18"/>
                                            </p:txEl>
                                          </p:spTgt>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92165">
                                            <p:txEl>
                                              <p:pRg st="19" end="19"/>
                                            </p:txEl>
                                          </p:spTgt>
                                        </p:tgtEl>
                                        <p:attrNameLst>
                                          <p:attrName>style.visibility</p:attrName>
                                        </p:attrNameLst>
                                      </p:cBhvr>
                                      <p:to>
                                        <p:strVal val="visible"/>
                                      </p:to>
                                    </p:set>
                                    <p:animEffect transition="in" filter="fade">
                                      <p:cBhvr>
                                        <p:cTn id="72" dur="500"/>
                                        <p:tgtEl>
                                          <p:spTgt spid="92165">
                                            <p:txEl>
                                              <p:pRg st="19" end="19"/>
                                            </p:txEl>
                                          </p:spTgt>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92165">
                                            <p:txEl>
                                              <p:pRg st="20" end="20"/>
                                            </p:txEl>
                                          </p:spTgt>
                                        </p:tgtEl>
                                        <p:attrNameLst>
                                          <p:attrName>style.visibility</p:attrName>
                                        </p:attrNameLst>
                                      </p:cBhvr>
                                      <p:to>
                                        <p:strVal val="visible"/>
                                      </p:to>
                                    </p:set>
                                    <p:animEffect transition="in" filter="fade">
                                      <p:cBhvr>
                                        <p:cTn id="75" dur="500"/>
                                        <p:tgtEl>
                                          <p:spTgt spid="92165">
                                            <p:txEl>
                                              <p:pRg st="20" end="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4" name="Rectangle 6"/>
          <p:cNvSpPr>
            <a:spLocks noGrp="1" noChangeArrowheads="1"/>
          </p:cNvSpPr>
          <p:nvPr>
            <p:ph type="ctrTitle"/>
          </p:nvPr>
        </p:nvSpPr>
        <p:spPr/>
        <p:txBody>
          <a:bodyPr/>
          <a:lstStyle/>
          <a:p>
            <a:pPr algn="ctr"/>
            <a:r>
              <a:rPr lang="en-GB">
                <a:solidFill>
                  <a:schemeClr val="tx1"/>
                </a:solidFill>
              </a:rPr>
              <a:t>VMware vSphere 4.0 © Capacity Management</a:t>
            </a:r>
            <a:br>
              <a:rPr lang="en-GB">
                <a:solidFill>
                  <a:schemeClr val="tx1"/>
                </a:solidFill>
              </a:rPr>
            </a:br>
            <a:r>
              <a:rPr lang="en-GB">
                <a:solidFill>
                  <a:schemeClr val="tx1"/>
                </a:solidFill>
              </a:rPr>
              <a:t>“Now the Dust is Settling”</a:t>
            </a:r>
            <a:endParaRPr lang="en-US" dirty="0">
              <a:solidFill>
                <a:schemeClr val="tx1"/>
              </a:solidFill>
            </a:endParaRPr>
          </a:p>
        </p:txBody>
      </p:sp>
      <p:sp>
        <p:nvSpPr>
          <p:cNvPr id="94215" name="Rectangle 7"/>
          <p:cNvSpPr>
            <a:spLocks noGrp="1" noChangeArrowheads="1"/>
          </p:cNvSpPr>
          <p:nvPr>
            <p:ph type="subTitle" idx="1"/>
          </p:nvPr>
        </p:nvSpPr>
        <p:spPr/>
        <p:txBody>
          <a:bodyPr/>
          <a:lstStyle/>
          <a:p>
            <a:r>
              <a:rPr lang="en-US" dirty="0" smtClean="0"/>
              <a:t>Charles Johnson</a:t>
            </a:r>
            <a:endParaRPr lang="en-US" dirty="0"/>
          </a:p>
          <a:p>
            <a:r>
              <a:rPr lang="en-US" dirty="0"/>
              <a:t>Metron-Athene Inc.</a:t>
            </a:r>
          </a:p>
          <a:p>
            <a:r>
              <a:rPr lang="en-US" dirty="0" smtClean="0"/>
              <a:t>charles@metron-athene.com</a:t>
            </a:r>
            <a:endParaRPr lang="en-US" dirty="0"/>
          </a:p>
        </p:txBody>
      </p:sp>
      <p:sp>
        <p:nvSpPr>
          <p:cNvPr id="1140774" name="Rectangle 38"/>
          <p:cNvSpPr>
            <a:spLocks noChangeArrowheads="1"/>
          </p:cNvSpPr>
          <p:nvPr/>
        </p:nvSpPr>
        <p:spPr bwMode="auto">
          <a:xfrm>
            <a:off x="395288" y="1484313"/>
            <a:ext cx="8353425" cy="641350"/>
          </a:xfrm>
          <a:prstGeom prst="rect">
            <a:avLst/>
          </a:prstGeom>
          <a:noFill/>
          <a:ln w="12700">
            <a:noFill/>
            <a:miter lim="800000"/>
            <a:headEnd/>
            <a:tailEnd/>
          </a:ln>
          <a:effectLst>
            <a:prstShdw prst="shdw17" dist="17961" dir="2700000">
              <a:srgbClr val="EF9100">
                <a:gamma/>
                <a:shade val="60000"/>
                <a:invGamma/>
              </a:srgbClr>
            </a:prstShdw>
          </a:effectLst>
        </p:spPr>
        <p:txBody>
          <a:bodyPr anchor="ctr">
            <a:spAutoFit/>
          </a:bodyPr>
          <a:lstStyle/>
          <a:p>
            <a:pPr marL="381000" indent="-381000" eaLnBrk="0" hangingPunct="0">
              <a:tabLst>
                <a:tab pos="2857500" algn="l"/>
              </a:tabLst>
              <a:defRPr/>
            </a:pPr>
            <a:endParaRPr lang="en-US" sz="3600" dirty="0">
              <a:solidFill>
                <a:srgbClr val="629C9C"/>
              </a:solidFill>
              <a:effectLst>
                <a:outerShdw blurRad="38100" dist="38100" dir="2700000" algn="tl">
                  <a:srgbClr val="000000"/>
                </a:outerShdw>
              </a:effectLst>
              <a:latin typeface="Times New Roman" pitchFamily="18" charset="0"/>
              <a:cs typeface="+mn-cs"/>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Grp="1" noChangeArrowheads="1"/>
          </p:cNvSpPr>
          <p:nvPr>
            <p:ph type="title"/>
          </p:nvPr>
        </p:nvSpPr>
        <p:spPr/>
        <p:txBody>
          <a:bodyPr/>
          <a:lstStyle/>
          <a:p>
            <a:r>
              <a:rPr lang="en-GB"/>
              <a:t>Agenda</a:t>
            </a:r>
            <a:endParaRPr lang="en-US"/>
          </a:p>
        </p:txBody>
      </p:sp>
      <p:sp>
        <p:nvSpPr>
          <p:cNvPr id="21509" name="Rectangle 5"/>
          <p:cNvSpPr>
            <a:spLocks noGrp="1" noChangeArrowheads="1"/>
          </p:cNvSpPr>
          <p:nvPr>
            <p:ph type="body" idx="1"/>
          </p:nvPr>
        </p:nvSpPr>
        <p:spPr/>
        <p:txBody>
          <a:bodyPr/>
          <a:lstStyle/>
          <a:p>
            <a:endParaRPr lang="en-GB" dirty="0"/>
          </a:p>
          <a:p>
            <a:r>
              <a:rPr lang="en-GB" dirty="0"/>
              <a:t>Introduction</a:t>
            </a:r>
          </a:p>
          <a:p>
            <a:endParaRPr lang="en-GB" dirty="0"/>
          </a:p>
          <a:p>
            <a:r>
              <a:rPr lang="en-GB" dirty="0"/>
              <a:t>What is vSphere?</a:t>
            </a:r>
          </a:p>
          <a:p>
            <a:endParaRPr lang="en-GB" dirty="0"/>
          </a:p>
          <a:p>
            <a:r>
              <a:rPr lang="en-GB" dirty="0"/>
              <a:t>vSphere Enterprise Capacity </a:t>
            </a:r>
            <a:r>
              <a:rPr lang="en-GB"/>
              <a:t>Management  </a:t>
            </a:r>
          </a:p>
          <a:p>
            <a:endParaRPr lang="en-GB" dirty="0"/>
          </a:p>
          <a:p>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09">
                                            <p:txEl>
                                              <p:pRg st="1" end="1"/>
                                            </p:txEl>
                                          </p:spTgt>
                                        </p:tgtEl>
                                        <p:attrNameLst>
                                          <p:attrName>style.visibility</p:attrName>
                                        </p:attrNameLst>
                                      </p:cBhvr>
                                      <p:to>
                                        <p:strVal val="visible"/>
                                      </p:to>
                                    </p:set>
                                    <p:animEffect transition="in" filter="fade">
                                      <p:cBhvr>
                                        <p:cTn id="7" dur="1000"/>
                                        <p:tgtEl>
                                          <p:spTgt spid="2150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509">
                                            <p:txEl>
                                              <p:pRg st="3" end="3"/>
                                            </p:txEl>
                                          </p:spTgt>
                                        </p:tgtEl>
                                        <p:attrNameLst>
                                          <p:attrName>style.visibility</p:attrName>
                                        </p:attrNameLst>
                                      </p:cBhvr>
                                      <p:to>
                                        <p:strVal val="visible"/>
                                      </p:to>
                                    </p:set>
                                    <p:animEffect transition="in" filter="fade">
                                      <p:cBhvr>
                                        <p:cTn id="12" dur="1000"/>
                                        <p:tgtEl>
                                          <p:spTgt spid="2150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509">
                                            <p:txEl>
                                              <p:pRg st="5" end="5"/>
                                            </p:txEl>
                                          </p:spTgt>
                                        </p:tgtEl>
                                        <p:attrNameLst>
                                          <p:attrName>style.visibility</p:attrName>
                                        </p:attrNameLst>
                                      </p:cBhvr>
                                      <p:to>
                                        <p:strVal val="visible"/>
                                      </p:to>
                                    </p:set>
                                    <p:animEffect transition="in" filter="fade">
                                      <p:cBhvr>
                                        <p:cTn id="17" dur="1000"/>
                                        <p:tgtEl>
                                          <p:spTgt spid="2150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Grp="1" noChangeArrowheads="1"/>
          </p:cNvSpPr>
          <p:nvPr>
            <p:ph type="title"/>
          </p:nvPr>
        </p:nvSpPr>
        <p:spPr/>
        <p:txBody>
          <a:bodyPr/>
          <a:lstStyle/>
          <a:p>
            <a:r>
              <a:rPr lang="en-GB"/>
              <a:t>Introduction</a:t>
            </a:r>
          </a:p>
        </p:txBody>
      </p:sp>
      <p:sp>
        <p:nvSpPr>
          <p:cNvPr id="23557" name="Rectangle 5"/>
          <p:cNvSpPr>
            <a:spLocks noGrp="1" noChangeArrowheads="1"/>
          </p:cNvSpPr>
          <p:nvPr>
            <p:ph type="body" idx="1"/>
          </p:nvPr>
        </p:nvSpPr>
        <p:spPr/>
        <p:txBody>
          <a:bodyPr/>
          <a:lstStyle/>
          <a:p>
            <a:r>
              <a:rPr lang="en-GB" dirty="0"/>
              <a:t>Capacity Management for VMware vSphere </a:t>
            </a:r>
          </a:p>
          <a:p>
            <a:endParaRPr lang="en-GB" dirty="0"/>
          </a:p>
          <a:p>
            <a:r>
              <a:rPr lang="en-GB" dirty="0"/>
              <a:t>Main focus on Cluster, Resource Pool and Host performance and capacity reporting</a:t>
            </a:r>
          </a:p>
          <a:p>
            <a:endParaRPr lang="en-GB" dirty="0"/>
          </a:p>
          <a:p>
            <a:r>
              <a:rPr lang="en-GB" dirty="0"/>
              <a:t>Cover additional VMware vSphere functionality to assist with Capacity issues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557">
                                            <p:txEl>
                                              <p:pRg st="0" end="0"/>
                                            </p:txEl>
                                          </p:spTgt>
                                        </p:tgtEl>
                                        <p:attrNameLst>
                                          <p:attrName>style.visibility</p:attrName>
                                        </p:attrNameLst>
                                      </p:cBhvr>
                                      <p:to>
                                        <p:strVal val="visible"/>
                                      </p:to>
                                    </p:set>
                                    <p:animEffect transition="in" filter="fade">
                                      <p:cBhvr>
                                        <p:cTn id="7" dur="1000"/>
                                        <p:tgtEl>
                                          <p:spTgt spid="2355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557">
                                            <p:txEl>
                                              <p:pRg st="2" end="2"/>
                                            </p:txEl>
                                          </p:spTgt>
                                        </p:tgtEl>
                                        <p:attrNameLst>
                                          <p:attrName>style.visibility</p:attrName>
                                        </p:attrNameLst>
                                      </p:cBhvr>
                                      <p:to>
                                        <p:strVal val="visible"/>
                                      </p:to>
                                    </p:set>
                                    <p:animEffect transition="in" filter="fade">
                                      <p:cBhvr>
                                        <p:cTn id="12" dur="1000"/>
                                        <p:tgtEl>
                                          <p:spTgt spid="2355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557">
                                            <p:txEl>
                                              <p:pRg st="4" end="4"/>
                                            </p:txEl>
                                          </p:spTgt>
                                        </p:tgtEl>
                                        <p:attrNameLst>
                                          <p:attrName>style.visibility</p:attrName>
                                        </p:attrNameLst>
                                      </p:cBhvr>
                                      <p:to>
                                        <p:strVal val="visible"/>
                                      </p:to>
                                    </p:set>
                                    <p:animEffect transition="in" filter="fade">
                                      <p:cBhvr>
                                        <p:cTn id="17" dur="1000"/>
                                        <p:tgtEl>
                                          <p:spTgt spid="2355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5"/>
          <p:cNvSpPr>
            <a:spLocks noGrp="1" noChangeArrowheads="1"/>
          </p:cNvSpPr>
          <p:nvPr>
            <p:ph type="title"/>
          </p:nvPr>
        </p:nvSpPr>
        <p:spPr/>
        <p:txBody>
          <a:bodyPr/>
          <a:lstStyle/>
          <a:p>
            <a:r>
              <a:rPr lang="en-GB"/>
              <a:t>What is vSphere?</a:t>
            </a:r>
            <a:endParaRPr lang="en-US"/>
          </a:p>
        </p:txBody>
      </p:sp>
      <p:sp>
        <p:nvSpPr>
          <p:cNvPr id="25606" name="Rectangle 6"/>
          <p:cNvSpPr>
            <a:spLocks noGrp="1" noChangeArrowheads="1"/>
          </p:cNvSpPr>
          <p:nvPr>
            <p:ph type="body" idx="1"/>
          </p:nvPr>
        </p:nvSpPr>
        <p:spPr/>
        <p:txBody>
          <a:bodyPr/>
          <a:lstStyle/>
          <a:p>
            <a:r>
              <a:rPr lang="en-US" dirty="0"/>
              <a:t>VMware VI4</a:t>
            </a:r>
          </a:p>
          <a:p>
            <a:r>
              <a:rPr lang="en-US" dirty="0"/>
              <a:t>ESX 4.0 / </a:t>
            </a:r>
            <a:r>
              <a:rPr lang="en-US" dirty="0" err="1"/>
              <a:t>ESXi</a:t>
            </a:r>
            <a:r>
              <a:rPr lang="en-US" dirty="0"/>
              <a:t> 4.0</a:t>
            </a:r>
          </a:p>
          <a:p>
            <a:r>
              <a:rPr lang="en-US" dirty="0" err="1"/>
              <a:t>vCenter</a:t>
            </a:r>
            <a:r>
              <a:rPr lang="en-US" dirty="0"/>
              <a:t> Server (formerly Virtual Center)</a:t>
            </a:r>
          </a:p>
          <a:p>
            <a:r>
              <a:rPr lang="en-US" dirty="0"/>
              <a:t>Consists of several </a:t>
            </a:r>
            <a:r>
              <a:rPr lang="en-US" dirty="0" err="1"/>
              <a:t>vServices</a:t>
            </a:r>
            <a:endParaRPr lang="en-US" dirty="0"/>
          </a:p>
          <a:p>
            <a:pPr lvl="1"/>
            <a:r>
              <a:rPr lang="en-US" dirty="0"/>
              <a:t> Infrastructure, Cloud, Application</a:t>
            </a:r>
          </a:p>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606">
                                            <p:txEl>
                                              <p:pRg st="0" end="0"/>
                                            </p:txEl>
                                          </p:spTgt>
                                        </p:tgtEl>
                                        <p:attrNameLst>
                                          <p:attrName>style.visibility</p:attrName>
                                        </p:attrNameLst>
                                      </p:cBhvr>
                                      <p:to>
                                        <p:strVal val="visible"/>
                                      </p:to>
                                    </p:set>
                                    <p:animEffect transition="in" filter="fade">
                                      <p:cBhvr>
                                        <p:cTn id="7" dur="1000"/>
                                        <p:tgtEl>
                                          <p:spTgt spid="256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606">
                                            <p:txEl>
                                              <p:pRg st="1" end="1"/>
                                            </p:txEl>
                                          </p:spTgt>
                                        </p:tgtEl>
                                        <p:attrNameLst>
                                          <p:attrName>style.visibility</p:attrName>
                                        </p:attrNameLst>
                                      </p:cBhvr>
                                      <p:to>
                                        <p:strVal val="visible"/>
                                      </p:to>
                                    </p:set>
                                    <p:animEffect transition="in" filter="fade">
                                      <p:cBhvr>
                                        <p:cTn id="12" dur="1000"/>
                                        <p:tgtEl>
                                          <p:spTgt spid="2560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606">
                                            <p:txEl>
                                              <p:pRg st="2" end="2"/>
                                            </p:txEl>
                                          </p:spTgt>
                                        </p:tgtEl>
                                        <p:attrNameLst>
                                          <p:attrName>style.visibility</p:attrName>
                                        </p:attrNameLst>
                                      </p:cBhvr>
                                      <p:to>
                                        <p:strVal val="visible"/>
                                      </p:to>
                                    </p:set>
                                    <p:animEffect transition="in" filter="fade">
                                      <p:cBhvr>
                                        <p:cTn id="17" dur="1000"/>
                                        <p:tgtEl>
                                          <p:spTgt spid="2560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606">
                                            <p:txEl>
                                              <p:pRg st="3" end="3"/>
                                            </p:txEl>
                                          </p:spTgt>
                                        </p:tgtEl>
                                        <p:attrNameLst>
                                          <p:attrName>style.visibility</p:attrName>
                                        </p:attrNameLst>
                                      </p:cBhvr>
                                      <p:to>
                                        <p:strVal val="visible"/>
                                      </p:to>
                                    </p:set>
                                    <p:animEffect transition="in" filter="fade">
                                      <p:cBhvr>
                                        <p:cTn id="22" dur="1000"/>
                                        <p:tgtEl>
                                          <p:spTgt spid="2560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606">
                                            <p:txEl>
                                              <p:pRg st="4" end="4"/>
                                            </p:txEl>
                                          </p:spTgt>
                                        </p:tgtEl>
                                        <p:attrNameLst>
                                          <p:attrName>style.visibility</p:attrName>
                                        </p:attrNameLst>
                                      </p:cBhvr>
                                      <p:to>
                                        <p:strVal val="visible"/>
                                      </p:to>
                                    </p:set>
                                    <p:animEffect transition="in" filter="fade">
                                      <p:cBhvr>
                                        <p:cTn id="27" dur="1000"/>
                                        <p:tgtEl>
                                          <p:spTgt spid="2560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4"/>
          <p:cNvSpPr>
            <a:spLocks noGrp="1" noChangeArrowheads="1"/>
          </p:cNvSpPr>
          <p:nvPr>
            <p:ph type="title"/>
          </p:nvPr>
        </p:nvSpPr>
        <p:spPr/>
        <p:txBody>
          <a:bodyPr/>
          <a:lstStyle/>
          <a:p>
            <a:r>
              <a:rPr lang="en-US" sz="2400" dirty="0"/>
              <a:t>vSphere – Enterprise Capacity </a:t>
            </a:r>
            <a:r>
              <a:rPr lang="en-US" sz="2400" dirty="0" smtClean="0"/>
              <a:t>Management</a:t>
            </a:r>
            <a:endParaRPr lang="en-US" sz="2400" dirty="0"/>
          </a:p>
        </p:txBody>
      </p:sp>
      <p:sp>
        <p:nvSpPr>
          <p:cNvPr id="27653" name="Rectangle 5"/>
          <p:cNvSpPr>
            <a:spLocks noGrp="1" noChangeArrowheads="1"/>
          </p:cNvSpPr>
          <p:nvPr>
            <p:ph type="body" idx="1"/>
          </p:nvPr>
        </p:nvSpPr>
        <p:spPr/>
        <p:txBody>
          <a:bodyPr/>
          <a:lstStyle/>
          <a:p>
            <a:pPr>
              <a:lnSpc>
                <a:spcPct val="80000"/>
              </a:lnSpc>
            </a:pPr>
            <a:r>
              <a:rPr lang="en-US" sz="1600" dirty="0"/>
              <a:t>CPU &amp; Memory</a:t>
            </a:r>
          </a:p>
          <a:p>
            <a:pPr lvl="1">
              <a:lnSpc>
                <a:spcPct val="80000"/>
              </a:lnSpc>
            </a:pPr>
            <a:r>
              <a:rPr lang="en-US" sz="1400" dirty="0"/>
              <a:t>Cluster, Resource Pools, Host &amp; Guest monitoring</a:t>
            </a:r>
          </a:p>
          <a:p>
            <a:pPr lvl="1">
              <a:lnSpc>
                <a:spcPct val="80000"/>
              </a:lnSpc>
            </a:pPr>
            <a:r>
              <a:rPr lang="en-US" sz="1400" dirty="0" err="1"/>
              <a:t>vSMP</a:t>
            </a:r>
            <a:endParaRPr lang="en-US" sz="1400" dirty="0"/>
          </a:p>
          <a:p>
            <a:pPr lvl="2">
              <a:lnSpc>
                <a:spcPct val="80000"/>
              </a:lnSpc>
            </a:pPr>
            <a:r>
              <a:rPr lang="en-US" sz="1200" dirty="0"/>
              <a:t> CPU Over Allocation (Ready Time), Workloads </a:t>
            </a:r>
          </a:p>
          <a:p>
            <a:pPr lvl="1">
              <a:lnSpc>
                <a:spcPct val="80000"/>
              </a:lnSpc>
            </a:pPr>
            <a:r>
              <a:rPr lang="en-US" sz="1400" dirty="0"/>
              <a:t>CPU Scheduling &amp; Fragmentation</a:t>
            </a:r>
          </a:p>
          <a:p>
            <a:pPr lvl="1">
              <a:lnSpc>
                <a:spcPct val="80000"/>
              </a:lnSpc>
            </a:pPr>
            <a:r>
              <a:rPr lang="en-US" sz="1400" dirty="0"/>
              <a:t>Memory</a:t>
            </a:r>
          </a:p>
          <a:p>
            <a:pPr lvl="2">
              <a:lnSpc>
                <a:spcPct val="80000"/>
              </a:lnSpc>
            </a:pPr>
            <a:r>
              <a:rPr lang="en-US" sz="1200" dirty="0"/>
              <a:t>Ballooning, Swapping and Shared &amp; Performance Tips</a:t>
            </a:r>
          </a:p>
          <a:p>
            <a:pPr lvl="1">
              <a:lnSpc>
                <a:spcPct val="80000"/>
              </a:lnSpc>
            </a:pPr>
            <a:r>
              <a:rPr lang="en-US" sz="1400" dirty="0"/>
              <a:t>Active vs. Consumed Memory</a:t>
            </a:r>
          </a:p>
          <a:p>
            <a:pPr>
              <a:lnSpc>
                <a:spcPct val="80000"/>
              </a:lnSpc>
            </a:pPr>
            <a:r>
              <a:rPr lang="en-US" sz="1600" dirty="0"/>
              <a:t>Disk I/O</a:t>
            </a:r>
          </a:p>
          <a:p>
            <a:pPr lvl="1">
              <a:lnSpc>
                <a:spcPct val="80000"/>
              </a:lnSpc>
            </a:pPr>
            <a:r>
              <a:rPr lang="en-US" sz="1400" dirty="0"/>
              <a:t>Latency &amp; data traffic of storage subsystem path</a:t>
            </a:r>
          </a:p>
          <a:p>
            <a:pPr>
              <a:lnSpc>
                <a:spcPct val="80000"/>
              </a:lnSpc>
            </a:pPr>
            <a:r>
              <a:rPr lang="en-US" sz="1600" dirty="0"/>
              <a:t>Storage Capacity</a:t>
            </a:r>
          </a:p>
          <a:p>
            <a:pPr lvl="1">
              <a:lnSpc>
                <a:spcPct val="80000"/>
              </a:lnSpc>
            </a:pPr>
            <a:r>
              <a:rPr lang="en-US" sz="1400" dirty="0"/>
              <a:t>Monitoring of</a:t>
            </a:r>
          </a:p>
          <a:p>
            <a:pPr lvl="2">
              <a:lnSpc>
                <a:spcPct val="80000"/>
              </a:lnSpc>
            </a:pPr>
            <a:r>
              <a:rPr lang="en-US" sz="1200" dirty="0" err="1"/>
              <a:t>Datastore</a:t>
            </a:r>
            <a:r>
              <a:rPr lang="en-US" sz="1200" dirty="0"/>
              <a:t> space monitoring (Physical vs. Used)</a:t>
            </a:r>
          </a:p>
          <a:p>
            <a:pPr lvl="2">
              <a:lnSpc>
                <a:spcPct val="80000"/>
              </a:lnSpc>
            </a:pPr>
            <a:r>
              <a:rPr lang="en-US" sz="1200" dirty="0"/>
              <a:t>Guest disks </a:t>
            </a:r>
          </a:p>
          <a:p>
            <a:pPr lvl="2">
              <a:lnSpc>
                <a:spcPct val="80000"/>
              </a:lnSpc>
            </a:pPr>
            <a:r>
              <a:rPr lang="en-US" sz="1200" dirty="0"/>
              <a:t>VMware applications to assist in alleviating Storage issues </a:t>
            </a:r>
          </a:p>
          <a:p>
            <a:pPr>
              <a:lnSpc>
                <a:spcPct val="80000"/>
              </a:lnSpc>
            </a:pPr>
            <a:r>
              <a:rPr lang="en-US" sz="1600" dirty="0"/>
              <a:t>User Defined Metrics</a:t>
            </a:r>
          </a:p>
          <a:p>
            <a:pPr lvl="1">
              <a:lnSpc>
                <a:spcPct val="80000"/>
              </a:lnSpc>
            </a:pPr>
            <a:r>
              <a:rPr lang="en-US" sz="1400" dirty="0"/>
              <a:t>convert standard reported output to custom</a:t>
            </a:r>
          </a:p>
          <a:p>
            <a:pPr lvl="2">
              <a:lnSpc>
                <a:spcPct val="80000"/>
              </a:lnSpc>
            </a:pPr>
            <a:r>
              <a:rPr lang="en-US" sz="1200" dirty="0"/>
              <a:t>MB to GB, MHZ to GHz</a:t>
            </a:r>
          </a:p>
          <a:p>
            <a:pPr>
              <a:lnSpc>
                <a:spcPct val="80000"/>
              </a:lnSpc>
            </a:pPr>
            <a:r>
              <a:rPr lang="en-US" sz="1600" dirty="0"/>
              <a:t>Filtering </a:t>
            </a:r>
          </a:p>
          <a:p>
            <a:pPr lvl="1">
              <a:lnSpc>
                <a:spcPct val="80000"/>
              </a:lnSpc>
            </a:pPr>
            <a:r>
              <a:rPr lang="en-US" sz="1400" dirty="0"/>
              <a:t>strip out the noise to focus on the important information</a:t>
            </a:r>
          </a:p>
          <a:p>
            <a:pPr lvl="1">
              <a:lnSpc>
                <a:spcPct val="80000"/>
              </a:lnSpc>
            </a:pPr>
            <a:r>
              <a:rPr lang="en-US" sz="1400" dirty="0"/>
              <a:t>create expressions to report on Idle, Over and Undersized guests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653">
                                            <p:txEl>
                                              <p:pRg st="0" end="0"/>
                                            </p:txEl>
                                          </p:spTgt>
                                        </p:tgtEl>
                                        <p:attrNameLst>
                                          <p:attrName>style.visibility</p:attrName>
                                        </p:attrNameLst>
                                      </p:cBhvr>
                                      <p:to>
                                        <p:strVal val="visible"/>
                                      </p:to>
                                    </p:set>
                                    <p:animEffect transition="in" filter="fade">
                                      <p:cBhvr>
                                        <p:cTn id="7" dur="500"/>
                                        <p:tgtEl>
                                          <p:spTgt spid="2765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653">
                                            <p:txEl>
                                              <p:pRg st="1" end="1"/>
                                            </p:txEl>
                                          </p:spTgt>
                                        </p:tgtEl>
                                        <p:attrNameLst>
                                          <p:attrName>style.visibility</p:attrName>
                                        </p:attrNameLst>
                                      </p:cBhvr>
                                      <p:to>
                                        <p:strVal val="visible"/>
                                      </p:to>
                                    </p:set>
                                    <p:animEffect transition="in" filter="fade">
                                      <p:cBhvr>
                                        <p:cTn id="10" dur="500"/>
                                        <p:tgtEl>
                                          <p:spTgt spid="2765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653">
                                            <p:txEl>
                                              <p:pRg st="2" end="2"/>
                                            </p:txEl>
                                          </p:spTgt>
                                        </p:tgtEl>
                                        <p:attrNameLst>
                                          <p:attrName>style.visibility</p:attrName>
                                        </p:attrNameLst>
                                      </p:cBhvr>
                                      <p:to>
                                        <p:strVal val="visible"/>
                                      </p:to>
                                    </p:set>
                                    <p:animEffect transition="in" filter="fade">
                                      <p:cBhvr>
                                        <p:cTn id="13" dur="500"/>
                                        <p:tgtEl>
                                          <p:spTgt spid="2765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653">
                                            <p:txEl>
                                              <p:pRg st="3" end="3"/>
                                            </p:txEl>
                                          </p:spTgt>
                                        </p:tgtEl>
                                        <p:attrNameLst>
                                          <p:attrName>style.visibility</p:attrName>
                                        </p:attrNameLst>
                                      </p:cBhvr>
                                      <p:to>
                                        <p:strVal val="visible"/>
                                      </p:to>
                                    </p:set>
                                    <p:animEffect transition="in" filter="fade">
                                      <p:cBhvr>
                                        <p:cTn id="16" dur="500"/>
                                        <p:tgtEl>
                                          <p:spTgt spid="2765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653">
                                            <p:txEl>
                                              <p:pRg st="4" end="4"/>
                                            </p:txEl>
                                          </p:spTgt>
                                        </p:tgtEl>
                                        <p:attrNameLst>
                                          <p:attrName>style.visibility</p:attrName>
                                        </p:attrNameLst>
                                      </p:cBhvr>
                                      <p:to>
                                        <p:strVal val="visible"/>
                                      </p:to>
                                    </p:set>
                                    <p:animEffect transition="in" filter="fade">
                                      <p:cBhvr>
                                        <p:cTn id="19" dur="500"/>
                                        <p:tgtEl>
                                          <p:spTgt spid="2765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7653">
                                            <p:txEl>
                                              <p:pRg st="5" end="5"/>
                                            </p:txEl>
                                          </p:spTgt>
                                        </p:tgtEl>
                                        <p:attrNameLst>
                                          <p:attrName>style.visibility</p:attrName>
                                        </p:attrNameLst>
                                      </p:cBhvr>
                                      <p:to>
                                        <p:strVal val="visible"/>
                                      </p:to>
                                    </p:set>
                                    <p:animEffect transition="in" filter="fade">
                                      <p:cBhvr>
                                        <p:cTn id="22" dur="500"/>
                                        <p:tgtEl>
                                          <p:spTgt spid="2765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7653">
                                            <p:txEl>
                                              <p:pRg st="6" end="6"/>
                                            </p:txEl>
                                          </p:spTgt>
                                        </p:tgtEl>
                                        <p:attrNameLst>
                                          <p:attrName>style.visibility</p:attrName>
                                        </p:attrNameLst>
                                      </p:cBhvr>
                                      <p:to>
                                        <p:strVal val="visible"/>
                                      </p:to>
                                    </p:set>
                                    <p:animEffect transition="in" filter="fade">
                                      <p:cBhvr>
                                        <p:cTn id="25" dur="500"/>
                                        <p:tgtEl>
                                          <p:spTgt spid="27653">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7653">
                                            <p:txEl>
                                              <p:pRg st="7" end="7"/>
                                            </p:txEl>
                                          </p:spTgt>
                                        </p:tgtEl>
                                        <p:attrNameLst>
                                          <p:attrName>style.visibility</p:attrName>
                                        </p:attrNameLst>
                                      </p:cBhvr>
                                      <p:to>
                                        <p:strVal val="visible"/>
                                      </p:to>
                                    </p:set>
                                    <p:animEffect transition="in" filter="fade">
                                      <p:cBhvr>
                                        <p:cTn id="28" dur="500"/>
                                        <p:tgtEl>
                                          <p:spTgt spid="27653">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7653">
                                            <p:txEl>
                                              <p:pRg st="8" end="8"/>
                                            </p:txEl>
                                          </p:spTgt>
                                        </p:tgtEl>
                                        <p:attrNameLst>
                                          <p:attrName>style.visibility</p:attrName>
                                        </p:attrNameLst>
                                      </p:cBhvr>
                                      <p:to>
                                        <p:strVal val="visible"/>
                                      </p:to>
                                    </p:set>
                                    <p:animEffect transition="in" filter="fade">
                                      <p:cBhvr>
                                        <p:cTn id="33" dur="500"/>
                                        <p:tgtEl>
                                          <p:spTgt spid="27653">
                                            <p:txEl>
                                              <p:pRg st="8" end="8"/>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7653">
                                            <p:txEl>
                                              <p:pRg st="9" end="9"/>
                                            </p:txEl>
                                          </p:spTgt>
                                        </p:tgtEl>
                                        <p:attrNameLst>
                                          <p:attrName>style.visibility</p:attrName>
                                        </p:attrNameLst>
                                      </p:cBhvr>
                                      <p:to>
                                        <p:strVal val="visible"/>
                                      </p:to>
                                    </p:set>
                                    <p:animEffect transition="in" filter="fade">
                                      <p:cBhvr>
                                        <p:cTn id="36" dur="500"/>
                                        <p:tgtEl>
                                          <p:spTgt spid="27653">
                                            <p:txEl>
                                              <p:pRg st="9" end="9"/>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7653">
                                            <p:txEl>
                                              <p:pRg st="10" end="10"/>
                                            </p:txEl>
                                          </p:spTgt>
                                        </p:tgtEl>
                                        <p:attrNameLst>
                                          <p:attrName>style.visibility</p:attrName>
                                        </p:attrNameLst>
                                      </p:cBhvr>
                                      <p:to>
                                        <p:strVal val="visible"/>
                                      </p:to>
                                    </p:set>
                                    <p:animEffect transition="in" filter="fade">
                                      <p:cBhvr>
                                        <p:cTn id="41" dur="500"/>
                                        <p:tgtEl>
                                          <p:spTgt spid="27653">
                                            <p:txEl>
                                              <p:pRg st="10" end="10"/>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7653">
                                            <p:txEl>
                                              <p:pRg st="11" end="11"/>
                                            </p:txEl>
                                          </p:spTgt>
                                        </p:tgtEl>
                                        <p:attrNameLst>
                                          <p:attrName>style.visibility</p:attrName>
                                        </p:attrNameLst>
                                      </p:cBhvr>
                                      <p:to>
                                        <p:strVal val="visible"/>
                                      </p:to>
                                    </p:set>
                                    <p:animEffect transition="in" filter="fade">
                                      <p:cBhvr>
                                        <p:cTn id="44" dur="500"/>
                                        <p:tgtEl>
                                          <p:spTgt spid="27653">
                                            <p:txEl>
                                              <p:pRg st="11" end="11"/>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7653">
                                            <p:txEl>
                                              <p:pRg st="12" end="12"/>
                                            </p:txEl>
                                          </p:spTgt>
                                        </p:tgtEl>
                                        <p:attrNameLst>
                                          <p:attrName>style.visibility</p:attrName>
                                        </p:attrNameLst>
                                      </p:cBhvr>
                                      <p:to>
                                        <p:strVal val="visible"/>
                                      </p:to>
                                    </p:set>
                                    <p:animEffect transition="in" filter="fade">
                                      <p:cBhvr>
                                        <p:cTn id="47" dur="500"/>
                                        <p:tgtEl>
                                          <p:spTgt spid="27653">
                                            <p:txEl>
                                              <p:pRg st="12" end="12"/>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7653">
                                            <p:txEl>
                                              <p:pRg st="13" end="13"/>
                                            </p:txEl>
                                          </p:spTgt>
                                        </p:tgtEl>
                                        <p:attrNameLst>
                                          <p:attrName>style.visibility</p:attrName>
                                        </p:attrNameLst>
                                      </p:cBhvr>
                                      <p:to>
                                        <p:strVal val="visible"/>
                                      </p:to>
                                    </p:set>
                                    <p:animEffect transition="in" filter="fade">
                                      <p:cBhvr>
                                        <p:cTn id="50" dur="500"/>
                                        <p:tgtEl>
                                          <p:spTgt spid="27653">
                                            <p:txEl>
                                              <p:pRg st="13" end="13"/>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7653">
                                            <p:txEl>
                                              <p:pRg st="14" end="14"/>
                                            </p:txEl>
                                          </p:spTgt>
                                        </p:tgtEl>
                                        <p:attrNameLst>
                                          <p:attrName>style.visibility</p:attrName>
                                        </p:attrNameLst>
                                      </p:cBhvr>
                                      <p:to>
                                        <p:strVal val="visible"/>
                                      </p:to>
                                    </p:set>
                                    <p:animEffect transition="in" filter="fade">
                                      <p:cBhvr>
                                        <p:cTn id="53" dur="500"/>
                                        <p:tgtEl>
                                          <p:spTgt spid="27653">
                                            <p:txEl>
                                              <p:pRg st="14" end="14"/>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7653">
                                            <p:txEl>
                                              <p:pRg st="15" end="15"/>
                                            </p:txEl>
                                          </p:spTgt>
                                        </p:tgtEl>
                                        <p:attrNameLst>
                                          <p:attrName>style.visibility</p:attrName>
                                        </p:attrNameLst>
                                      </p:cBhvr>
                                      <p:to>
                                        <p:strVal val="visible"/>
                                      </p:to>
                                    </p:set>
                                    <p:animEffect transition="in" filter="fade">
                                      <p:cBhvr>
                                        <p:cTn id="58" dur="500"/>
                                        <p:tgtEl>
                                          <p:spTgt spid="27653">
                                            <p:txEl>
                                              <p:pRg st="15" end="15"/>
                                            </p:tx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7653">
                                            <p:txEl>
                                              <p:pRg st="16" end="16"/>
                                            </p:txEl>
                                          </p:spTgt>
                                        </p:tgtEl>
                                        <p:attrNameLst>
                                          <p:attrName>style.visibility</p:attrName>
                                        </p:attrNameLst>
                                      </p:cBhvr>
                                      <p:to>
                                        <p:strVal val="visible"/>
                                      </p:to>
                                    </p:set>
                                    <p:animEffect transition="in" filter="fade">
                                      <p:cBhvr>
                                        <p:cTn id="61" dur="500"/>
                                        <p:tgtEl>
                                          <p:spTgt spid="27653">
                                            <p:txEl>
                                              <p:pRg st="16" end="16"/>
                                            </p:tx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7653">
                                            <p:txEl>
                                              <p:pRg st="17" end="17"/>
                                            </p:txEl>
                                          </p:spTgt>
                                        </p:tgtEl>
                                        <p:attrNameLst>
                                          <p:attrName>style.visibility</p:attrName>
                                        </p:attrNameLst>
                                      </p:cBhvr>
                                      <p:to>
                                        <p:strVal val="visible"/>
                                      </p:to>
                                    </p:set>
                                    <p:animEffect transition="in" filter="fade">
                                      <p:cBhvr>
                                        <p:cTn id="64" dur="500"/>
                                        <p:tgtEl>
                                          <p:spTgt spid="27653">
                                            <p:txEl>
                                              <p:pRg st="17" end="17"/>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7653">
                                            <p:txEl>
                                              <p:pRg st="18" end="18"/>
                                            </p:txEl>
                                          </p:spTgt>
                                        </p:tgtEl>
                                        <p:attrNameLst>
                                          <p:attrName>style.visibility</p:attrName>
                                        </p:attrNameLst>
                                      </p:cBhvr>
                                      <p:to>
                                        <p:strVal val="visible"/>
                                      </p:to>
                                    </p:set>
                                    <p:animEffect transition="in" filter="fade">
                                      <p:cBhvr>
                                        <p:cTn id="69" dur="500"/>
                                        <p:tgtEl>
                                          <p:spTgt spid="27653">
                                            <p:txEl>
                                              <p:pRg st="18" end="18"/>
                                            </p:txEl>
                                          </p:spTgt>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7653">
                                            <p:txEl>
                                              <p:pRg st="19" end="19"/>
                                            </p:txEl>
                                          </p:spTgt>
                                        </p:tgtEl>
                                        <p:attrNameLst>
                                          <p:attrName>style.visibility</p:attrName>
                                        </p:attrNameLst>
                                      </p:cBhvr>
                                      <p:to>
                                        <p:strVal val="visible"/>
                                      </p:to>
                                    </p:set>
                                    <p:animEffect transition="in" filter="fade">
                                      <p:cBhvr>
                                        <p:cTn id="72" dur="500"/>
                                        <p:tgtEl>
                                          <p:spTgt spid="27653">
                                            <p:txEl>
                                              <p:pRg st="19" end="19"/>
                                            </p:txEl>
                                          </p:spTgt>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7653">
                                            <p:txEl>
                                              <p:pRg st="20" end="20"/>
                                            </p:txEl>
                                          </p:spTgt>
                                        </p:tgtEl>
                                        <p:attrNameLst>
                                          <p:attrName>style.visibility</p:attrName>
                                        </p:attrNameLst>
                                      </p:cBhvr>
                                      <p:to>
                                        <p:strVal val="visible"/>
                                      </p:to>
                                    </p:set>
                                    <p:animEffect transition="in" filter="fade">
                                      <p:cBhvr>
                                        <p:cTn id="75" dur="500"/>
                                        <p:tgtEl>
                                          <p:spTgt spid="27653">
                                            <p:txEl>
                                              <p:pRg st="20" end="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5"/>
          <p:cNvSpPr>
            <a:spLocks noGrp="1" noChangeArrowheads="1"/>
          </p:cNvSpPr>
          <p:nvPr>
            <p:ph type="title"/>
          </p:nvPr>
        </p:nvSpPr>
        <p:spPr/>
        <p:txBody>
          <a:bodyPr/>
          <a:lstStyle/>
          <a:p>
            <a:r>
              <a:rPr lang="en-GB"/>
              <a:t>CPU - Clusters</a:t>
            </a:r>
          </a:p>
        </p:txBody>
      </p:sp>
      <p:pic>
        <p:nvPicPr>
          <p:cNvPr id="29698" name="Picture 5"/>
          <p:cNvPicPr>
            <a:picLocks noChangeAspect="1" noChangeArrowheads="1"/>
          </p:cNvPicPr>
          <p:nvPr/>
        </p:nvPicPr>
        <p:blipFill>
          <a:blip r:embed="rId3" cstate="print"/>
          <a:srcRect/>
          <a:stretch>
            <a:fillRect/>
          </a:stretch>
        </p:blipFill>
        <p:spPr bwMode="auto">
          <a:xfrm>
            <a:off x="971550" y="1268413"/>
            <a:ext cx="6975475" cy="48577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Metron_Powerpoint_Template">
  <a:themeElements>
    <a:clrScheme name="Metron_Powerpoin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etron_Powerpoint_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bg2"/>
          </a:prst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rgbClr val="FF9900"/>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bg2"/>
          </a:prst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rgbClr val="FF9900"/>
            </a:solidFill>
            <a:effectLst/>
            <a:latin typeface="Arial" charset="0"/>
            <a:cs typeface="Arial" charset="0"/>
          </a:defRPr>
        </a:defPPr>
      </a:lstStyle>
    </a:lnDef>
  </a:objectDefaults>
  <a:extraClrSchemeLst>
    <a:extraClrScheme>
      <a:clrScheme name="Metron_Powerpoin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etron_Powerpoin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etron_Powerpoin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etron_Powerpoin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etron_Powerpoin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etron_Powerpoin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etron_Powerpoin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etron_Powerpoin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etron_Powerpoin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etron_Powerpoin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etron_Powerpoin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etron_Powerpoin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86425</TotalTime>
  <Pages>30</Pages>
  <Words>4711</Words>
  <Application>Microsoft Office PowerPoint</Application>
  <PresentationFormat>On-screen Show (4:3)</PresentationFormat>
  <Paragraphs>404</Paragraphs>
  <Slides>43</Slides>
  <Notes>39</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Metron_Powerpoint_Template</vt:lpstr>
      <vt:lpstr>VMware vSphere 4.0 © Capacity Management “Now the Dust is Settling”</vt:lpstr>
      <vt:lpstr>Metron</vt:lpstr>
      <vt:lpstr>Virtualization and Capacity Management</vt:lpstr>
      <vt:lpstr>Forrester: Cloud</vt:lpstr>
      <vt:lpstr>Agenda</vt:lpstr>
      <vt:lpstr>Introduction</vt:lpstr>
      <vt:lpstr>What is vSphere?</vt:lpstr>
      <vt:lpstr>vSphere – Enterprise Capacity Management</vt:lpstr>
      <vt:lpstr>CPU - Clusters</vt:lpstr>
      <vt:lpstr>CPU – Resource Pool</vt:lpstr>
      <vt:lpstr>CPU - Hosts</vt:lpstr>
      <vt:lpstr>CPU – Hosts (Guest Usage)</vt:lpstr>
      <vt:lpstr>CPU – Hosts (Trend)</vt:lpstr>
      <vt:lpstr>CPU Usage – All Components</vt:lpstr>
      <vt:lpstr>CPU – Clusters, RPs &amp; Hosts</vt:lpstr>
      <vt:lpstr>Memory - Clusters</vt:lpstr>
      <vt:lpstr>Memory – Resource Pool</vt:lpstr>
      <vt:lpstr>Memory - Hosts</vt:lpstr>
      <vt:lpstr>Memory - Hosts</vt:lpstr>
      <vt:lpstr>vSMP and Over allocation</vt:lpstr>
      <vt:lpstr>vSMP – Total Guest CPU %</vt:lpstr>
      <vt:lpstr>vSMP – Logical CPU Busy </vt:lpstr>
      <vt:lpstr>vSMP – Guest vCPUs</vt:lpstr>
      <vt:lpstr>vSMP - CPU Ready Time</vt:lpstr>
      <vt:lpstr>CPU Scheduling</vt:lpstr>
      <vt:lpstr>CPU Fragmentation</vt:lpstr>
      <vt:lpstr>Memory - Management</vt:lpstr>
      <vt:lpstr>Memory - Management</vt:lpstr>
      <vt:lpstr>Memory – Active vs. Consumed</vt:lpstr>
      <vt:lpstr>ESX Memory - Consumed</vt:lpstr>
      <vt:lpstr>Memory – Performance Tips</vt:lpstr>
      <vt:lpstr>vSphere - Disk I/O</vt:lpstr>
      <vt:lpstr>Disk I/O – Storage Subsystem</vt:lpstr>
      <vt:lpstr>Storage Capacity - Datastore Space</vt:lpstr>
      <vt:lpstr>Storage Capacity – Guest Disks </vt:lpstr>
      <vt:lpstr>Storage Capacity – VMware Functionality</vt:lpstr>
      <vt:lpstr>Other functions</vt:lpstr>
      <vt:lpstr>Filtering – pre filter</vt:lpstr>
      <vt:lpstr>Filtering – filter over 1GB – remove noise</vt:lpstr>
      <vt:lpstr>Filtering - Oversized, Undersized and Idle Guests Reporting</vt:lpstr>
      <vt:lpstr>Oversized VMs</vt:lpstr>
      <vt:lpstr>RECAP – Enterprise Capacity Management</vt:lpstr>
      <vt:lpstr>VMware vSphere 4.0 © Capacity Management “Now the Dust is Settling”</vt:lpstr>
    </vt:vector>
  </TitlesOfParts>
  <Company>Metron Technology Limited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Metron</dc:title>
  <dc:creator>Jamie Baker</dc:creator>
  <cp:lastModifiedBy>Charles</cp:lastModifiedBy>
  <cp:revision>2801</cp:revision>
  <cp:lastPrinted>1999-11-10T18:55:12Z</cp:lastPrinted>
  <dcterms:created xsi:type="dcterms:W3CDTF">1999-11-26T16:41:38Z</dcterms:created>
  <dcterms:modified xsi:type="dcterms:W3CDTF">2011-04-19T17:42:50Z</dcterms:modified>
</cp:coreProperties>
</file>